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 ContentType="image/t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13"/>
  </p:notesMasterIdLst>
  <p:sldIdLst>
    <p:sldId id="256" r:id="rId5"/>
    <p:sldId id="263" r:id="rId6"/>
    <p:sldId id="282" r:id="rId7"/>
    <p:sldId id="283" r:id="rId8"/>
    <p:sldId id="257" r:id="rId9"/>
    <p:sldId id="262" r:id="rId10"/>
    <p:sldId id="261" r:id="rId11"/>
    <p:sldId id="260" r:id="rId1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B5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78" autoAdjust="0"/>
    <p:restoredTop sz="93878" autoAdjust="0"/>
  </p:normalViewPr>
  <p:slideViewPr>
    <p:cSldViewPr snapToGrid="0" snapToObjects="1">
      <p:cViewPr varScale="1">
        <p:scale>
          <a:sx n="92" d="100"/>
          <a:sy n="92" d="100"/>
        </p:scale>
        <p:origin x="-642" y="-102"/>
      </p:cViewPr>
      <p:guideLst>
        <p:guide orient="horz"/>
        <p:guide/>
      </p:guideLst>
    </p:cSldViewPr>
  </p:slideViewPr>
  <p:notesTextViewPr>
    <p:cViewPr>
      <p:scale>
        <a:sx n="100" d="100"/>
        <a:sy n="100" d="100"/>
      </p:scale>
      <p:origin x="0" y="0"/>
    </p:cViewPr>
  </p:notesTextViewPr>
  <p:sorterViewPr>
    <p:cViewPr>
      <p:scale>
        <a:sx n="149" d="100"/>
        <a:sy n="14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8BF722-43D9-1D4C-9967-C71465BB239F}" type="datetimeFigureOut">
              <a:rPr lang="es-ES" smtClean="0"/>
              <a:t>04/12/2019</a:t>
            </a:fld>
            <a:endParaRPr lang="es-ES"/>
          </a:p>
        </p:txBody>
      </p:sp>
      <p:sp>
        <p:nvSpPr>
          <p:cNvPr id="4" name="Marcador de imagen d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BBDDED-FEE7-4B41-81C0-DE1D0422E734}" type="slidenum">
              <a:rPr lang="es-ES" smtClean="0"/>
              <a:t>‹Nº›</a:t>
            </a:fld>
            <a:endParaRPr lang="es-ES"/>
          </a:p>
        </p:txBody>
      </p:sp>
    </p:spTree>
    <p:extLst>
      <p:ext uri="{BB962C8B-B14F-4D97-AF65-F5344CB8AC3E}">
        <p14:creationId xmlns:p14="http://schemas.microsoft.com/office/powerpoint/2010/main" val="42662225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a:t>
            </a:r>
            <a:r>
              <a:rPr lang="es-ES" baseline="0" dirty="0"/>
              <a:t> de diapositiva con texto e imagen.</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1</a:t>
            </a:fld>
            <a:endParaRPr lang="es-ES"/>
          </a:p>
        </p:txBody>
      </p:sp>
    </p:spTree>
    <p:extLst>
      <p:ext uri="{BB962C8B-B14F-4D97-AF65-F5344CB8AC3E}">
        <p14:creationId xmlns:p14="http://schemas.microsoft.com/office/powerpoint/2010/main" val="1306449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a:t>
            </a:r>
            <a:r>
              <a:rPr lang="es-ES" baseline="0" dirty="0"/>
              <a:t> de diapositiva con texto e imagen.</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2</a:t>
            </a:fld>
            <a:endParaRPr lang="es-ES"/>
          </a:p>
        </p:txBody>
      </p:sp>
    </p:spTree>
    <p:extLst>
      <p:ext uri="{BB962C8B-B14F-4D97-AF65-F5344CB8AC3E}">
        <p14:creationId xmlns:p14="http://schemas.microsoft.com/office/powerpoint/2010/main" val="1306449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 de portada</a:t>
            </a:r>
            <a:r>
              <a:rPr lang="es-ES" baseline="0" dirty="0"/>
              <a:t> corporativa para la presentación de la convención equipo directivo del 26 y 27 de septiembre en El Escorial (Madrid).</a:t>
            </a:r>
          </a:p>
          <a:p>
            <a:endParaRPr lang="es-ES" baseline="0" dirty="0"/>
          </a:p>
          <a:p>
            <a:r>
              <a:rPr lang="es-ES" baseline="0" dirty="0"/>
              <a:t>Recuerda: menos es mas</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5</a:t>
            </a:fld>
            <a:endParaRPr lang="es-ES"/>
          </a:p>
        </p:txBody>
      </p:sp>
    </p:spTree>
    <p:extLst>
      <p:ext uri="{BB962C8B-B14F-4D97-AF65-F5344CB8AC3E}">
        <p14:creationId xmlns:p14="http://schemas.microsoft.com/office/powerpoint/2010/main" val="4179335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 de portada</a:t>
            </a:r>
            <a:r>
              <a:rPr lang="es-ES" baseline="0" dirty="0"/>
              <a:t> corporativa para la presentación de la convención equipo directivo del 26 y 27 de septiembre en El Escorial (Madrid).</a:t>
            </a:r>
          </a:p>
          <a:p>
            <a:endParaRPr lang="es-ES" baseline="0" dirty="0"/>
          </a:p>
          <a:p>
            <a:r>
              <a:rPr lang="es-ES" baseline="0" dirty="0"/>
              <a:t>Recuerda: menos es mas</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6</a:t>
            </a:fld>
            <a:endParaRPr lang="es-ES"/>
          </a:p>
        </p:txBody>
      </p:sp>
    </p:spTree>
    <p:extLst>
      <p:ext uri="{BB962C8B-B14F-4D97-AF65-F5344CB8AC3E}">
        <p14:creationId xmlns:p14="http://schemas.microsoft.com/office/powerpoint/2010/main" val="4179335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Ejemplo de portada</a:t>
            </a:r>
            <a:r>
              <a:rPr lang="es-ES" baseline="0" dirty="0"/>
              <a:t> corporativa para la presentación de la convención equipo directivo del 26 y 27 de septiembre en El Escorial (Madrid).</a:t>
            </a:r>
          </a:p>
          <a:p>
            <a:endParaRPr lang="es-ES" baseline="0" dirty="0"/>
          </a:p>
          <a:p>
            <a:r>
              <a:rPr lang="es-ES" baseline="0" dirty="0"/>
              <a:t>Recuerda: menos es mas</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7</a:t>
            </a:fld>
            <a:endParaRPr lang="es-ES"/>
          </a:p>
        </p:txBody>
      </p:sp>
    </p:spTree>
    <p:extLst>
      <p:ext uri="{BB962C8B-B14F-4D97-AF65-F5344CB8AC3E}">
        <p14:creationId xmlns:p14="http://schemas.microsoft.com/office/powerpoint/2010/main" val="4179335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Final</a:t>
            </a:r>
            <a:r>
              <a:rPr lang="es-ES" baseline="0" dirty="0"/>
              <a:t> corporativo de presentación</a:t>
            </a:r>
            <a:endParaRPr lang="es-ES" dirty="0"/>
          </a:p>
        </p:txBody>
      </p:sp>
      <p:sp>
        <p:nvSpPr>
          <p:cNvPr id="4" name="Marcador de número de diapositiva 3"/>
          <p:cNvSpPr>
            <a:spLocks noGrp="1"/>
          </p:cNvSpPr>
          <p:nvPr>
            <p:ph type="sldNum" sz="quarter" idx="10"/>
          </p:nvPr>
        </p:nvSpPr>
        <p:spPr/>
        <p:txBody>
          <a:bodyPr/>
          <a:lstStyle/>
          <a:p>
            <a:fld id="{63BBDDED-FEE7-4B41-81C0-DE1D0422E734}" type="slidenum">
              <a:rPr lang="es-ES" smtClean="0"/>
              <a:t>8</a:t>
            </a:fld>
            <a:endParaRPr lang="es-ES"/>
          </a:p>
        </p:txBody>
      </p:sp>
    </p:spTree>
    <p:extLst>
      <p:ext uri="{BB962C8B-B14F-4D97-AF65-F5344CB8AC3E}">
        <p14:creationId xmlns:p14="http://schemas.microsoft.com/office/powerpoint/2010/main" val="460293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s-ES"/>
              <a:t>Haga clic para modificar el estilo de título del patrón</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‹Nº›</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ítulo y subtítulo">
    <p:spTree>
      <p:nvGrpSpPr>
        <p:cNvPr id="1" name=""/>
        <p:cNvGrpSpPr/>
        <p:nvPr/>
      </p:nvGrpSpPr>
      <p:grpSpPr>
        <a:xfrm>
          <a:off x="0" y="0"/>
          <a:ext cx="0" cy="0"/>
          <a:chOff x="0" y="0"/>
          <a:chExt cx="0" cy="0"/>
        </a:xfrm>
      </p:grpSpPr>
      <p:sp>
        <p:nvSpPr>
          <p:cNvPr id="110" name="Texto del título"/>
          <p:cNvSpPr txBox="1">
            <a:spLocks noGrp="1"/>
          </p:cNvSpPr>
          <p:nvPr>
            <p:ph type="title"/>
          </p:nvPr>
        </p:nvSpPr>
        <p:spPr>
          <a:xfrm>
            <a:off x="1643063" y="1289447"/>
            <a:ext cx="5857875" cy="1307306"/>
          </a:xfrm>
          <a:prstGeom prst="rect">
            <a:avLst/>
          </a:prstGeom>
        </p:spPr>
        <p:txBody>
          <a:bodyPr lIns="38100" tIns="38100" rIns="38100" bIns="38100" anchor="b"/>
          <a:lstStyle/>
          <a:p>
            <a:r>
              <a:t>Texto del título</a:t>
            </a:r>
          </a:p>
        </p:txBody>
      </p:sp>
      <p:sp>
        <p:nvSpPr>
          <p:cNvPr id="111" name="Nivel de texto 1…"/>
          <p:cNvSpPr txBox="1">
            <a:spLocks noGrp="1"/>
          </p:cNvSpPr>
          <p:nvPr>
            <p:ph type="body" sz="quarter" idx="1"/>
          </p:nvPr>
        </p:nvSpPr>
        <p:spPr>
          <a:xfrm>
            <a:off x="1643063" y="2632472"/>
            <a:ext cx="5857875" cy="446484"/>
          </a:xfrm>
          <a:prstGeom prst="rect">
            <a:avLst/>
          </a:prstGeom>
        </p:spPr>
        <p:txBody>
          <a:bodyPr lIns="38100" tIns="38100" rIns="38100" bIns="38100" anchor="t"/>
          <a:lstStyle>
            <a:lvl1pPr marL="0" indent="0" algn="ctr">
              <a:spcBef>
                <a:spcPts val="0"/>
              </a:spcBef>
              <a:buSzTx/>
              <a:buNone/>
              <a:defRPr sz="1950"/>
            </a:lvl1pPr>
            <a:lvl2pPr marL="0" indent="0" algn="ctr">
              <a:spcBef>
                <a:spcPts val="0"/>
              </a:spcBef>
              <a:buSzTx/>
              <a:buNone/>
              <a:defRPr sz="1950"/>
            </a:lvl2pPr>
            <a:lvl3pPr marL="0" indent="0" algn="ctr">
              <a:spcBef>
                <a:spcPts val="0"/>
              </a:spcBef>
              <a:buSzTx/>
              <a:buNone/>
              <a:defRPr sz="1950"/>
            </a:lvl3pPr>
            <a:lvl4pPr marL="0" indent="0" algn="ctr">
              <a:spcBef>
                <a:spcPts val="0"/>
              </a:spcBef>
              <a:buSzTx/>
              <a:buNone/>
              <a:defRPr sz="1950"/>
            </a:lvl4pPr>
            <a:lvl5pPr marL="0" indent="0" algn="ctr">
              <a:spcBef>
                <a:spcPts val="0"/>
              </a:spcBef>
              <a:buSzTx/>
              <a:buNone/>
              <a:defRPr sz="1950"/>
            </a:lvl5pPr>
          </a:lstStyle>
          <a:p>
            <a:r>
              <a:t>Nivel de texto 1</a:t>
            </a:r>
          </a:p>
          <a:p>
            <a:pPr lvl="1"/>
            <a:r>
              <a:t>Nivel de texto 2</a:t>
            </a:r>
          </a:p>
          <a:p>
            <a:pPr lvl="2"/>
            <a:r>
              <a:t>Nivel de texto 3</a:t>
            </a:r>
          </a:p>
          <a:p>
            <a:pPr lvl="3"/>
            <a:r>
              <a:t>Nivel de texto 4</a:t>
            </a:r>
          </a:p>
          <a:p>
            <a:pPr lvl="4"/>
            <a:r>
              <a:t>Nivel de texto 5</a:t>
            </a:r>
          </a:p>
        </p:txBody>
      </p:sp>
      <p:sp>
        <p:nvSpPr>
          <p:cNvPr id="112" name="Número de diapositiva"/>
          <p:cNvSpPr txBox="1">
            <a:spLocks noGrp="1"/>
          </p:cNvSpPr>
          <p:nvPr>
            <p:ph type="sldNum" sz="quarter" idx="2"/>
          </p:nvPr>
        </p:nvSpPr>
        <p:spPr>
          <a:xfrm>
            <a:off x="4489994" y="4321969"/>
            <a:ext cx="160440" cy="163372"/>
          </a:xfrm>
          <a:prstGeom prst="rect">
            <a:avLst/>
          </a:prstGeom>
        </p:spPr>
        <p:txBody>
          <a:bodyPr lIns="38100" tIns="38100" rIns="38100" bIns="38100"/>
          <a:lstStyle/>
          <a:p>
            <a:fld id="{86CB4B4D-7CA3-9044-876B-883B54F8677D}" type="slidenum">
              <a:t>‹Nº›</a:t>
            </a:fld>
            <a:endParaRPr/>
          </a:p>
        </p:txBody>
      </p:sp>
    </p:spTree>
    <p:extLst>
      <p:ext uri="{BB962C8B-B14F-4D97-AF65-F5344CB8AC3E}">
        <p14:creationId xmlns:p14="http://schemas.microsoft.com/office/powerpoint/2010/main" val="116197871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s-ES"/>
              <a:t>Haga clic para modificar el estilo de título del patrón</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9E7B99-7C3F-4BC3-B7B8-7E1F8C620B24}" type="datetime1">
              <a:rPr lang="en-US" smtClean="0"/>
              <a:pPr/>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‹Nº›</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68C2560D-EC28-3B41-86E8-18F1CE0113B4}" type="datetimeFigureOut">
              <a:rPr lang="en-US" smtClean="0"/>
              <a:t>12/4/2019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68C2560D-EC28-3B41-86E8-18F1CE0113B4}" type="datetimeFigureOut">
              <a:rPr lang="en-US" smtClean="0"/>
              <a:t>12/4/2019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68C2560D-EC28-3B41-86E8-18F1CE0113B4}" type="datetimeFigureOut">
              <a:rPr lang="en-US" smtClean="0"/>
              <a:t>12/4/2019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12/4/2019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s-ES"/>
              <a:t>Haga clic para modificar el estilo de título del patrón</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8C2560D-EC28-3B41-86E8-18F1CE0113B4}" type="datetimeFigureOut">
              <a:rPr lang="en-US" smtClean="0"/>
              <a:t>12/4/2019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‹Nº›</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s-ES"/>
              <a:t>Haga clic para modificar el estilo de título del patrón</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8C2560D-EC28-3B41-86E8-18F1CE0113B4}" type="datetimeFigureOut">
              <a:rPr lang="en-US" smtClean="0"/>
              <a:t>12/4/2019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12/4/2019</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‹Nº›</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 id="2147493467"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tif"/><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7.ti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descr="iStock-155602149.jpg"/>
          <p:cNvPicPr>
            <a:picLocks noChangeAspect="1"/>
          </p:cNvPicPr>
          <p:nvPr/>
        </p:nvPicPr>
        <p:blipFill rotWithShape="1">
          <a:blip r:embed="rId3">
            <a:extLst>
              <a:ext uri="{28A0092B-C50C-407E-A947-70E740481C1C}">
                <a14:useLocalDpi xmlns:a14="http://schemas.microsoft.com/office/drawing/2010/main" val="0"/>
              </a:ext>
            </a:extLst>
          </a:blip>
          <a:srcRect t="12890" b="16523"/>
          <a:stretch/>
        </p:blipFill>
        <p:spPr>
          <a:xfrm>
            <a:off x="297677" y="864527"/>
            <a:ext cx="8548646" cy="4014813"/>
          </a:xfrm>
          <a:prstGeom prst="rect">
            <a:avLst/>
          </a:prstGeom>
        </p:spPr>
      </p:pic>
      <p:sp>
        <p:nvSpPr>
          <p:cNvPr id="16" name="Rectángulo 15"/>
          <p:cNvSpPr/>
          <p:nvPr/>
        </p:nvSpPr>
        <p:spPr>
          <a:xfrm>
            <a:off x="297677" y="2050262"/>
            <a:ext cx="4274323" cy="12636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sp>
        <p:nvSpPr>
          <p:cNvPr id="19" name="Rectángulo 18"/>
          <p:cNvSpPr/>
          <p:nvPr/>
        </p:nvSpPr>
        <p:spPr>
          <a:xfrm>
            <a:off x="4572000" y="2050262"/>
            <a:ext cx="4571999" cy="12636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solidFill>
                  <a:schemeClr val="bg1"/>
                </a:solidFill>
              </a:rPr>
              <a:t>  </a:t>
            </a:r>
          </a:p>
        </p:txBody>
      </p:sp>
      <p:sp>
        <p:nvSpPr>
          <p:cNvPr id="13" name="Título 1"/>
          <p:cNvSpPr>
            <a:spLocks noGrp="1"/>
          </p:cNvSpPr>
          <p:nvPr>
            <p:ph type="ctrTitle"/>
          </p:nvPr>
        </p:nvSpPr>
        <p:spPr>
          <a:xfrm>
            <a:off x="-1" y="223266"/>
            <a:ext cx="9144000" cy="478307"/>
          </a:xfrm>
          <a:noFill/>
        </p:spPr>
        <p:txBody>
          <a:bodyPr>
            <a:normAutofit/>
          </a:bodyPr>
          <a:lstStyle/>
          <a:p>
            <a:r>
              <a:rPr lang="es-ES" sz="2000" dirty="0">
                <a:latin typeface="Maven Pro Regular"/>
                <a:cs typeface="Maven Pro Regular"/>
              </a:rPr>
              <a:t>Acuerdo de colaboración</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9706" y="2108200"/>
            <a:ext cx="3763427" cy="1116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Imagen" descr="Imagen"/>
          <p:cNvPicPr>
            <a:picLocks noChangeAspect="1"/>
          </p:cNvPicPr>
          <p:nvPr/>
        </p:nvPicPr>
        <p:blipFill>
          <a:blip r:embed="rId5"/>
          <a:stretch>
            <a:fillRect/>
          </a:stretch>
        </p:blipFill>
        <p:spPr>
          <a:xfrm>
            <a:off x="941139" y="13127391"/>
            <a:ext cx="2372242" cy="365574"/>
          </a:xfrm>
          <a:prstGeom prst="rect">
            <a:avLst/>
          </a:prstGeom>
          <a:ln w="12700">
            <a:miter lim="400000"/>
          </a:ln>
        </p:spPr>
      </p:pic>
      <p:pic>
        <p:nvPicPr>
          <p:cNvPr id="11" name="Imagen" descr="Imagen"/>
          <p:cNvPicPr>
            <a:picLocks noChangeAspect="1"/>
          </p:cNvPicPr>
          <p:nvPr/>
        </p:nvPicPr>
        <p:blipFill>
          <a:blip r:embed="rId5"/>
          <a:stretch>
            <a:fillRect/>
          </a:stretch>
        </p:blipFill>
        <p:spPr>
          <a:xfrm>
            <a:off x="1093539" y="13279791"/>
            <a:ext cx="2372242" cy="365574"/>
          </a:xfrm>
          <a:prstGeom prst="rect">
            <a:avLst/>
          </a:prstGeom>
          <a:ln w="12700">
            <a:miter lim="400000"/>
          </a:ln>
        </p:spPr>
      </p:pic>
      <p:pic>
        <p:nvPicPr>
          <p:cNvPr id="14" name="Imagen" descr="Imagen"/>
          <p:cNvPicPr>
            <a:picLocks noChangeAspect="1"/>
          </p:cNvPicPr>
          <p:nvPr/>
        </p:nvPicPr>
        <p:blipFill>
          <a:blip r:embed="rId5"/>
          <a:stretch>
            <a:fillRect/>
          </a:stretch>
        </p:blipFill>
        <p:spPr>
          <a:xfrm>
            <a:off x="1245939" y="13432191"/>
            <a:ext cx="2372242" cy="365574"/>
          </a:xfrm>
          <a:prstGeom prst="rect">
            <a:avLst/>
          </a:prstGeom>
          <a:ln w="12700">
            <a:miter lim="400000"/>
          </a:ln>
        </p:spPr>
      </p:pic>
      <p:pic>
        <p:nvPicPr>
          <p:cNvPr id="17" name="Imagen 1" descr="logo_blanc.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08653" y="2544734"/>
            <a:ext cx="2144428" cy="32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2792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descr="iStock-521607192.jpg"/>
          <p:cNvPicPr>
            <a:picLocks noChangeAspect="1"/>
          </p:cNvPicPr>
          <p:nvPr/>
        </p:nvPicPr>
        <p:blipFill rotWithShape="1">
          <a:blip r:embed="rId3">
            <a:extLst>
              <a:ext uri="{28A0092B-C50C-407E-A947-70E740481C1C}">
                <a14:useLocalDpi xmlns:a14="http://schemas.microsoft.com/office/drawing/2010/main" val="0"/>
              </a:ext>
            </a:extLst>
          </a:blip>
          <a:srcRect t="6239" b="14385"/>
          <a:stretch/>
        </p:blipFill>
        <p:spPr>
          <a:xfrm>
            <a:off x="297677" y="355600"/>
            <a:ext cx="8548646" cy="4523740"/>
          </a:xfrm>
          <a:prstGeom prst="rect">
            <a:avLst/>
          </a:prstGeom>
        </p:spPr>
      </p:pic>
      <p:sp>
        <p:nvSpPr>
          <p:cNvPr id="10" name="Rectángulo 9"/>
          <p:cNvSpPr/>
          <p:nvPr/>
        </p:nvSpPr>
        <p:spPr>
          <a:xfrm>
            <a:off x="673101" y="838200"/>
            <a:ext cx="3530600" cy="2806700"/>
          </a:xfrm>
          <a:prstGeom prst="rect">
            <a:avLst/>
          </a:prstGeom>
          <a:solidFill>
            <a:srgbClr val="FFFFFF">
              <a:alpha val="9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1 CuadroTexto"/>
          <p:cNvSpPr txBox="1"/>
          <p:nvPr/>
        </p:nvSpPr>
        <p:spPr>
          <a:xfrm>
            <a:off x="834399" y="995776"/>
            <a:ext cx="3166102" cy="2492990"/>
          </a:xfrm>
          <a:prstGeom prst="rect">
            <a:avLst/>
          </a:prstGeom>
          <a:noFill/>
        </p:spPr>
        <p:txBody>
          <a:bodyPr wrap="square" rtlCol="0">
            <a:spAutoFit/>
          </a:bodyPr>
          <a:lstStyle/>
          <a:p>
            <a:r>
              <a:rPr lang="es-ES" sz="1200" b="1" dirty="0">
                <a:latin typeface="Arial"/>
                <a:cs typeface="Arial"/>
              </a:rPr>
              <a:t>Objetivo </a:t>
            </a:r>
          </a:p>
          <a:p>
            <a:endParaRPr lang="es-ES" sz="1200" dirty="0">
              <a:latin typeface="Arial"/>
              <a:cs typeface="Arial"/>
            </a:endParaRPr>
          </a:p>
          <a:p>
            <a:pPr algn="just"/>
            <a:r>
              <a:rPr lang="es-ES" sz="1200" dirty="0">
                <a:latin typeface="Arial"/>
                <a:cs typeface="Arial"/>
              </a:rPr>
              <a:t>Investigar y desarrollar técnicas de inteligencia artificial que permitan asistir a los médicos de Asepeyo en diferentes áreas, como la interpretación del lenguaje natural de la historia clínica del paciente, el filtrado </a:t>
            </a:r>
            <a:r>
              <a:rPr lang="es-ES" sz="1200">
                <a:latin typeface="Arial"/>
                <a:cs typeface="Arial"/>
              </a:rPr>
              <a:t>de los </a:t>
            </a:r>
            <a:r>
              <a:rPr lang="es-ES" sz="1200" dirty="0">
                <a:latin typeface="Arial"/>
                <a:cs typeface="Arial"/>
              </a:rPr>
              <a:t>casos con previsible desviación en su duración media, o la asistencia en la valoración de imágenes de  pruebas de diagnóstico, con el propósito de mejorar la calidad sanitaria que ofrecemos a nuestros pacientes.</a:t>
            </a:r>
          </a:p>
        </p:txBody>
      </p:sp>
      <p:sp>
        <p:nvSpPr>
          <p:cNvPr id="16" name="Rectángulo 15"/>
          <p:cNvSpPr/>
          <p:nvPr/>
        </p:nvSpPr>
        <p:spPr>
          <a:xfrm>
            <a:off x="0" y="4572000"/>
            <a:ext cx="1506343" cy="6169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pic>
        <p:nvPicPr>
          <p:cNvPr id="17" name="Imagen 1" descr="logo_blanc.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8683" y="4841988"/>
            <a:ext cx="816124" cy="125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0726499"/>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2" name="logo-107-W.pdf" descr="logo-107-W.pdf"/>
          <p:cNvPicPr>
            <a:picLocks noChangeAspect="1"/>
          </p:cNvPicPr>
          <p:nvPr/>
        </p:nvPicPr>
        <p:blipFill>
          <a:blip r:embed="rId2"/>
          <a:stretch>
            <a:fillRect/>
          </a:stretch>
        </p:blipFill>
        <p:spPr>
          <a:xfrm>
            <a:off x="1039686" y="4513609"/>
            <a:ext cx="1523460" cy="239538"/>
          </a:xfrm>
          <a:prstGeom prst="rect">
            <a:avLst/>
          </a:prstGeom>
          <a:ln w="12700">
            <a:miter lim="400000"/>
          </a:ln>
        </p:spPr>
      </p:pic>
      <p:pic>
        <p:nvPicPr>
          <p:cNvPr id="633" name="Imagen" descr="Imagen"/>
          <p:cNvPicPr>
            <a:picLocks noChangeAspect="1"/>
          </p:cNvPicPr>
          <p:nvPr/>
        </p:nvPicPr>
        <p:blipFill>
          <a:blip r:embed="rId3"/>
          <a:stretch>
            <a:fillRect/>
          </a:stretch>
        </p:blipFill>
        <p:spPr>
          <a:xfrm>
            <a:off x="1153050" y="479143"/>
            <a:ext cx="1564003" cy="299835"/>
          </a:xfrm>
          <a:prstGeom prst="rect">
            <a:avLst/>
          </a:prstGeom>
          <a:ln w="12700">
            <a:miter lim="400000"/>
          </a:ln>
        </p:spPr>
      </p:pic>
      <p:sp>
        <p:nvSpPr>
          <p:cNvPr id="634" name="Sistema de Gestión Sanitaria (HIS) que aglutina la historia clínica del paciente en todo el ciclo de vida"/>
          <p:cNvSpPr txBox="1"/>
          <p:nvPr/>
        </p:nvSpPr>
        <p:spPr>
          <a:xfrm>
            <a:off x="1108414" y="1114318"/>
            <a:ext cx="6767878" cy="238399"/>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3200">
                <a:latin typeface="+mj-lt"/>
                <a:ea typeface="+mj-ea"/>
                <a:cs typeface="+mj-cs"/>
                <a:sym typeface="Helvetica"/>
              </a:defRPr>
            </a:pPr>
            <a:r>
              <a:rPr sz="1200"/>
              <a:t>Sistema de Gestión Sanitaria (HIS) que aglutina la historia clínica del paciente en todo el ciclo de vida</a:t>
            </a:r>
          </a:p>
        </p:txBody>
      </p:sp>
      <p:grpSp>
        <p:nvGrpSpPr>
          <p:cNvPr id="637" name="Grupo"/>
          <p:cNvGrpSpPr/>
          <p:nvPr/>
        </p:nvGrpSpPr>
        <p:grpSpPr>
          <a:xfrm>
            <a:off x="1368995" y="1704165"/>
            <a:ext cx="1514838" cy="1250651"/>
            <a:chOff x="-508332" y="0"/>
            <a:chExt cx="4039564" cy="3335067"/>
          </a:xfrm>
        </p:grpSpPr>
        <p:sp>
          <p:nvSpPr>
            <p:cNvPr id="635" name="Historia clínica única,…"/>
            <p:cNvSpPr txBox="1"/>
            <p:nvPr/>
          </p:nvSpPr>
          <p:spPr>
            <a:xfrm>
              <a:off x="-508332" y="2545278"/>
              <a:ext cx="4039564" cy="789789"/>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lvl="1" algn="just" defTabSz="168593">
                <a:lnSpc>
                  <a:spcPct val="115000"/>
                </a:lnSpc>
                <a:defRPr sz="2000">
                  <a:latin typeface="+mj-lt"/>
                  <a:ea typeface="+mj-ea"/>
                  <a:cs typeface="+mj-cs"/>
                  <a:sym typeface="Helvetica"/>
                </a:defRPr>
              </a:pPr>
              <a:r>
                <a:rPr sz="750"/>
                <a:t>Historia clínica única, </a:t>
              </a:r>
            </a:p>
            <a:p>
              <a:pPr lvl="1" algn="just" defTabSz="168593">
                <a:lnSpc>
                  <a:spcPct val="115000"/>
                </a:lnSpc>
                <a:defRPr sz="2000">
                  <a:latin typeface="+mj-lt"/>
                  <a:ea typeface="+mj-ea"/>
                  <a:cs typeface="+mj-cs"/>
                  <a:sym typeface="Helvetica"/>
                </a:defRPr>
              </a:pPr>
              <a:r>
                <a:rPr sz="750"/>
                <a:t>digitalizada y centralizada</a:t>
              </a:r>
            </a:p>
          </p:txBody>
        </p:sp>
        <p:pic>
          <p:nvPicPr>
            <p:cNvPr id="636" name="Imagen" descr="Imagen"/>
            <p:cNvPicPr>
              <a:picLocks noChangeAspect="1"/>
            </p:cNvPicPr>
            <p:nvPr/>
          </p:nvPicPr>
          <p:blipFill>
            <a:blip r:embed="rId4"/>
            <a:stretch>
              <a:fillRect/>
            </a:stretch>
          </p:blipFill>
          <p:spPr>
            <a:xfrm>
              <a:off x="589950" y="0"/>
              <a:ext cx="2425787" cy="2425787"/>
            </a:xfrm>
            <a:prstGeom prst="rect">
              <a:avLst/>
            </a:prstGeom>
            <a:ln w="12700" cap="flat">
              <a:noFill/>
              <a:miter lim="400000"/>
            </a:ln>
            <a:effectLst/>
          </p:spPr>
        </p:pic>
      </p:grpSp>
      <p:grpSp>
        <p:nvGrpSpPr>
          <p:cNvPr id="640" name="Grupo"/>
          <p:cNvGrpSpPr/>
          <p:nvPr/>
        </p:nvGrpSpPr>
        <p:grpSpPr>
          <a:xfrm>
            <a:off x="5928281" y="1704165"/>
            <a:ext cx="2018181" cy="1118565"/>
            <a:chOff x="-444869" y="0"/>
            <a:chExt cx="5381815" cy="2982839"/>
          </a:xfrm>
        </p:grpSpPr>
        <p:sp>
          <p:nvSpPr>
            <p:cNvPr id="638" name="Integrado con Telemedicina, AOV, APP"/>
            <p:cNvSpPr txBox="1"/>
            <p:nvPr/>
          </p:nvSpPr>
          <p:spPr>
            <a:xfrm>
              <a:off x="-444869" y="2546991"/>
              <a:ext cx="5381815" cy="435848"/>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lvl="1" algn="just" defTabSz="168593">
                <a:lnSpc>
                  <a:spcPct val="115000"/>
                </a:lnSpc>
                <a:defRPr sz="2000">
                  <a:latin typeface="+mj-lt"/>
                  <a:ea typeface="+mj-ea"/>
                  <a:cs typeface="+mj-cs"/>
                  <a:sym typeface="Helvetica"/>
                </a:defRPr>
              </a:pPr>
              <a:r>
                <a:rPr sz="750"/>
                <a:t>Integrado con Telemedicina, AOV, APP</a:t>
              </a:r>
            </a:p>
          </p:txBody>
        </p:sp>
        <p:pic>
          <p:nvPicPr>
            <p:cNvPr id="639" name="Imagen" descr="Imagen"/>
            <p:cNvPicPr>
              <a:picLocks noChangeAspect="1"/>
            </p:cNvPicPr>
            <p:nvPr/>
          </p:nvPicPr>
          <p:blipFill>
            <a:blip r:embed="rId5"/>
            <a:stretch>
              <a:fillRect/>
            </a:stretch>
          </p:blipFill>
          <p:spPr>
            <a:xfrm>
              <a:off x="647907" y="0"/>
              <a:ext cx="2425788" cy="2425787"/>
            </a:xfrm>
            <a:prstGeom prst="rect">
              <a:avLst/>
            </a:prstGeom>
            <a:ln w="12700" cap="flat">
              <a:noFill/>
              <a:miter lim="400000"/>
            </a:ln>
            <a:effectLst/>
          </p:spPr>
        </p:pic>
      </p:grpSp>
      <p:grpSp>
        <p:nvGrpSpPr>
          <p:cNvPr id="643" name="Grupo"/>
          <p:cNvGrpSpPr/>
          <p:nvPr/>
        </p:nvGrpSpPr>
        <p:grpSpPr>
          <a:xfrm>
            <a:off x="1390547" y="3132915"/>
            <a:ext cx="1912383" cy="1271288"/>
            <a:chOff x="-459327" y="0"/>
            <a:chExt cx="5099687" cy="3390101"/>
          </a:xfrm>
        </p:grpSpPr>
        <p:sp>
          <p:nvSpPr>
            <p:cNvPr id="641" name="Centrado en el paciente / episodio /…"/>
            <p:cNvSpPr txBox="1"/>
            <p:nvPr/>
          </p:nvSpPr>
          <p:spPr>
            <a:xfrm>
              <a:off x="-459327" y="2600312"/>
              <a:ext cx="5099687" cy="789789"/>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lvl="1" algn="just" defTabSz="168593">
                <a:lnSpc>
                  <a:spcPct val="115000"/>
                </a:lnSpc>
                <a:defRPr sz="2000">
                  <a:latin typeface="+mj-lt"/>
                  <a:ea typeface="+mj-ea"/>
                  <a:cs typeface="+mj-cs"/>
                  <a:sym typeface="Helvetica"/>
                </a:defRPr>
              </a:pPr>
              <a:r>
                <a:rPr sz="750"/>
                <a:t>Centrado en el paciente / episodio /</a:t>
              </a:r>
            </a:p>
            <a:p>
              <a:pPr lvl="1" algn="just" defTabSz="168593">
                <a:lnSpc>
                  <a:spcPct val="115000"/>
                </a:lnSpc>
                <a:defRPr sz="2000">
                  <a:latin typeface="+mj-lt"/>
                  <a:ea typeface="+mj-ea"/>
                  <a:cs typeface="+mj-cs"/>
                  <a:sym typeface="Helvetica"/>
                </a:defRPr>
              </a:pPr>
              <a:r>
                <a:rPr sz="750"/>
                <a:t>proceso / actuación</a:t>
              </a:r>
            </a:p>
          </p:txBody>
        </p:sp>
        <p:pic>
          <p:nvPicPr>
            <p:cNvPr id="642" name="Imagen" descr="Imagen"/>
            <p:cNvPicPr>
              <a:picLocks noChangeAspect="1"/>
            </p:cNvPicPr>
            <p:nvPr/>
          </p:nvPicPr>
          <p:blipFill>
            <a:blip r:embed="rId6"/>
            <a:stretch>
              <a:fillRect/>
            </a:stretch>
          </p:blipFill>
          <p:spPr>
            <a:xfrm>
              <a:off x="581483" y="0"/>
              <a:ext cx="2425787" cy="2425787"/>
            </a:xfrm>
            <a:prstGeom prst="rect">
              <a:avLst/>
            </a:prstGeom>
            <a:ln w="12700" cap="flat">
              <a:noFill/>
              <a:miter lim="400000"/>
            </a:ln>
            <a:effectLst/>
          </p:spPr>
        </p:pic>
      </p:grpSp>
      <p:grpSp>
        <p:nvGrpSpPr>
          <p:cNvPr id="646" name="Grupo"/>
          <p:cNvGrpSpPr/>
          <p:nvPr/>
        </p:nvGrpSpPr>
        <p:grpSpPr>
          <a:xfrm>
            <a:off x="3633661" y="3132915"/>
            <a:ext cx="1902765" cy="1271288"/>
            <a:chOff x="-446689" y="0"/>
            <a:chExt cx="5074037" cy="3390101"/>
          </a:xfrm>
        </p:grpSpPr>
        <p:sp>
          <p:nvSpPr>
            <p:cNvPr id="644" name="Estable, maduro, robusto confiable…"/>
            <p:cNvSpPr txBox="1"/>
            <p:nvPr/>
          </p:nvSpPr>
          <p:spPr>
            <a:xfrm>
              <a:off x="-446689" y="2600312"/>
              <a:ext cx="5074037" cy="789789"/>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lvl="1" algn="just" defTabSz="168593">
                <a:lnSpc>
                  <a:spcPct val="115000"/>
                </a:lnSpc>
                <a:defRPr sz="2000">
                  <a:latin typeface="+mj-lt"/>
                  <a:ea typeface="+mj-ea"/>
                  <a:cs typeface="+mj-cs"/>
                  <a:sym typeface="Helvetica"/>
                </a:defRPr>
              </a:pPr>
              <a:r>
                <a:rPr sz="750"/>
                <a:t>Estable, maduro, robusto confiable </a:t>
              </a:r>
            </a:p>
            <a:p>
              <a:pPr lvl="1" algn="just" defTabSz="168593">
                <a:lnSpc>
                  <a:spcPct val="115000"/>
                </a:lnSpc>
                <a:defRPr sz="2000">
                  <a:latin typeface="+mj-lt"/>
                  <a:ea typeface="+mj-ea"/>
                  <a:cs typeface="+mj-cs"/>
                  <a:sym typeface="Helvetica"/>
                </a:defRPr>
              </a:pPr>
              <a:r>
                <a:rPr sz="750"/>
                <a:t>y personalizado</a:t>
              </a:r>
            </a:p>
          </p:txBody>
        </p:sp>
        <p:pic>
          <p:nvPicPr>
            <p:cNvPr id="645" name="Imagen" descr="Imagen"/>
            <p:cNvPicPr>
              <a:picLocks noChangeAspect="1"/>
            </p:cNvPicPr>
            <p:nvPr/>
          </p:nvPicPr>
          <p:blipFill>
            <a:blip r:embed="rId7"/>
            <a:stretch>
              <a:fillRect/>
            </a:stretch>
          </p:blipFill>
          <p:spPr>
            <a:xfrm>
              <a:off x="692358" y="0"/>
              <a:ext cx="2425788" cy="2425787"/>
            </a:xfrm>
            <a:prstGeom prst="rect">
              <a:avLst/>
            </a:prstGeom>
            <a:ln w="12700" cap="flat">
              <a:noFill/>
              <a:miter lim="400000"/>
            </a:ln>
            <a:effectLst/>
          </p:spPr>
        </p:pic>
      </p:grpSp>
      <p:grpSp>
        <p:nvGrpSpPr>
          <p:cNvPr id="649" name="Grupo"/>
          <p:cNvGrpSpPr/>
          <p:nvPr/>
        </p:nvGrpSpPr>
        <p:grpSpPr>
          <a:xfrm>
            <a:off x="3621965" y="1704165"/>
            <a:ext cx="1787349" cy="1250651"/>
            <a:chOff x="-469412" y="0"/>
            <a:chExt cx="4766261" cy="3335067"/>
          </a:xfrm>
        </p:grpSpPr>
        <p:sp>
          <p:nvSpPr>
            <p:cNvPr id="647" name="Accesible para todos los…"/>
            <p:cNvSpPr txBox="1"/>
            <p:nvPr/>
          </p:nvSpPr>
          <p:spPr>
            <a:xfrm>
              <a:off x="-469412" y="2545278"/>
              <a:ext cx="4766261" cy="789789"/>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lvl="1" algn="just" defTabSz="168593">
                <a:lnSpc>
                  <a:spcPct val="115000"/>
                </a:lnSpc>
                <a:defRPr sz="2000">
                  <a:latin typeface="+mj-lt"/>
                  <a:ea typeface="+mj-ea"/>
                  <a:cs typeface="+mj-cs"/>
                  <a:sym typeface="Helvetica"/>
                </a:defRPr>
              </a:pPr>
              <a:r>
                <a:rPr sz="750"/>
                <a:t>Accesible para todos los</a:t>
              </a:r>
            </a:p>
            <a:p>
              <a:pPr lvl="1" algn="just" defTabSz="168593">
                <a:lnSpc>
                  <a:spcPct val="115000"/>
                </a:lnSpc>
                <a:defRPr sz="2000">
                  <a:latin typeface="+mj-lt"/>
                  <a:ea typeface="+mj-ea"/>
                  <a:cs typeface="+mj-cs"/>
                  <a:sym typeface="Helvetica"/>
                </a:defRPr>
              </a:pPr>
              <a:r>
                <a:rPr sz="750"/>
                <a:t>centros asistenciales / hospitales</a:t>
              </a:r>
            </a:p>
          </p:txBody>
        </p:sp>
        <p:pic>
          <p:nvPicPr>
            <p:cNvPr id="648" name="Imagen" descr="Imagen"/>
            <p:cNvPicPr>
              <a:picLocks noChangeAspect="1"/>
            </p:cNvPicPr>
            <p:nvPr/>
          </p:nvPicPr>
          <p:blipFill>
            <a:blip r:embed="rId8"/>
            <a:stretch>
              <a:fillRect/>
            </a:stretch>
          </p:blipFill>
          <p:spPr>
            <a:xfrm>
              <a:off x="700825" y="0"/>
              <a:ext cx="2425788" cy="2425787"/>
            </a:xfrm>
            <a:prstGeom prst="rect">
              <a:avLst/>
            </a:prstGeom>
            <a:ln w="12700" cap="flat">
              <a:noFill/>
              <a:miter lim="400000"/>
            </a:ln>
            <a:effectLst/>
          </p:spPr>
        </p:pic>
      </p:grpSp>
      <p:grpSp>
        <p:nvGrpSpPr>
          <p:cNvPr id="652" name="Grupo"/>
          <p:cNvGrpSpPr/>
          <p:nvPr/>
        </p:nvGrpSpPr>
        <p:grpSpPr>
          <a:xfrm>
            <a:off x="5935017" y="3135600"/>
            <a:ext cx="1952458" cy="1665816"/>
            <a:chOff x="-435371" y="0"/>
            <a:chExt cx="5206553" cy="4442174"/>
          </a:xfrm>
        </p:grpSpPr>
        <p:sp>
          <p:nvSpPr>
            <p:cNvPr id="650" name="5M pacientes - 5M actuaciones / año…"/>
            <p:cNvSpPr txBox="1"/>
            <p:nvPr/>
          </p:nvSpPr>
          <p:spPr>
            <a:xfrm>
              <a:off x="-435371" y="2590556"/>
              <a:ext cx="5206553" cy="1851618"/>
            </a:xfrm>
            <a:prstGeom prst="rect">
              <a:avLst/>
            </a:prstGeom>
            <a:noFill/>
            <a:ln w="254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lvl="1" algn="just" defTabSz="168593">
                <a:lnSpc>
                  <a:spcPct val="115000"/>
                </a:lnSpc>
                <a:defRPr sz="2000">
                  <a:latin typeface="+mj-lt"/>
                  <a:ea typeface="+mj-ea"/>
                  <a:cs typeface="+mj-cs"/>
                  <a:sym typeface="Helvetica"/>
                </a:defRPr>
              </a:pPr>
              <a:r>
                <a:rPr sz="750"/>
                <a:t>5M pacientes - 5M actuaciones / año</a:t>
              </a:r>
            </a:p>
            <a:p>
              <a:pPr lvl="1" algn="just" defTabSz="168593">
                <a:lnSpc>
                  <a:spcPct val="115000"/>
                </a:lnSpc>
                <a:defRPr sz="2000">
                  <a:latin typeface="+mj-lt"/>
                  <a:ea typeface="+mj-ea"/>
                  <a:cs typeface="+mj-cs"/>
                  <a:sym typeface="Helvetica"/>
                </a:defRPr>
              </a:pPr>
              <a:r>
                <a:rPr sz="750"/>
                <a:t>100.000 casos activos / día</a:t>
              </a:r>
            </a:p>
            <a:p>
              <a:pPr lvl="1" algn="just" defTabSz="168593">
                <a:lnSpc>
                  <a:spcPct val="115000"/>
                </a:lnSpc>
                <a:defRPr sz="2000">
                  <a:latin typeface="+mj-lt"/>
                  <a:ea typeface="+mj-ea"/>
                  <a:cs typeface="+mj-cs"/>
                  <a:sym typeface="Helvetica"/>
                </a:defRPr>
              </a:pPr>
              <a:r>
                <a:rPr sz="750"/>
                <a:t>2.500 usuarios</a:t>
              </a:r>
            </a:p>
            <a:p>
              <a:pPr lvl="1" algn="just" defTabSz="168593">
                <a:lnSpc>
                  <a:spcPct val="115000"/>
                </a:lnSpc>
                <a:defRPr sz="2000">
                  <a:latin typeface="+mj-lt"/>
                  <a:ea typeface="+mj-ea"/>
                  <a:cs typeface="+mj-cs"/>
                  <a:sym typeface="Helvetica"/>
                </a:defRPr>
              </a:pPr>
              <a:r>
                <a:rPr sz="750"/>
                <a:t>24 x 7 disponibilidad</a:t>
              </a:r>
            </a:p>
            <a:p>
              <a:pPr lvl="1" algn="just" defTabSz="168593">
                <a:lnSpc>
                  <a:spcPct val="115000"/>
                </a:lnSpc>
                <a:defRPr sz="2000">
                  <a:latin typeface="+mj-lt"/>
                  <a:ea typeface="+mj-ea"/>
                  <a:cs typeface="+mj-cs"/>
                  <a:sym typeface="Helvetica"/>
                </a:defRPr>
              </a:pPr>
              <a:r>
                <a:rPr sz="750"/>
                <a:t>1M€ inversión / año</a:t>
              </a:r>
            </a:p>
          </p:txBody>
        </p:sp>
        <p:pic>
          <p:nvPicPr>
            <p:cNvPr id="651" name="Imagen" descr="Imagen"/>
            <p:cNvPicPr>
              <a:picLocks noChangeAspect="1"/>
            </p:cNvPicPr>
            <p:nvPr/>
          </p:nvPicPr>
          <p:blipFill>
            <a:blip r:embed="rId9"/>
            <a:stretch>
              <a:fillRect/>
            </a:stretch>
          </p:blipFill>
          <p:spPr>
            <a:xfrm>
              <a:off x="646602" y="0"/>
              <a:ext cx="2411467" cy="2411466"/>
            </a:xfrm>
            <a:prstGeom prst="rect">
              <a:avLst/>
            </a:prstGeom>
            <a:ln w="12700" cap="flat">
              <a:noFill/>
              <a:miter lim="400000"/>
            </a:ln>
            <a:effectLst/>
          </p:spPr>
        </p:pic>
      </p:grpSp>
      <p:pic>
        <p:nvPicPr>
          <p:cNvPr id="653" name="Imagen" descr="Imagen"/>
          <p:cNvPicPr>
            <a:picLocks noChangeAspect="1"/>
          </p:cNvPicPr>
          <p:nvPr/>
        </p:nvPicPr>
        <p:blipFill>
          <a:blip r:embed="rId10"/>
          <a:stretch>
            <a:fillRect/>
          </a:stretch>
        </p:blipFill>
        <p:spPr>
          <a:xfrm>
            <a:off x="7950647" y="4683471"/>
            <a:ext cx="975836" cy="268690"/>
          </a:xfrm>
          <a:prstGeom prst="rect">
            <a:avLst/>
          </a:prstGeom>
          <a:ln w="12700">
            <a:miter lim="400000"/>
          </a:ln>
        </p:spPr>
      </p:pic>
    </p:spTree>
    <p:extLst>
      <p:ext uri="{BB962C8B-B14F-4D97-AF65-F5344CB8AC3E}">
        <p14:creationId xmlns:p14="http://schemas.microsoft.com/office/powerpoint/2010/main" val="2319744634"/>
      </p:ext>
    </p:extLst>
  </p:cSld>
  <p:clrMapOvr>
    <a:masterClrMapping/>
  </p:clrMapOvr>
  <mc:AlternateContent xmlns:mc="http://schemas.openxmlformats.org/markup-compatibility/2006" xmlns:p14="http://schemas.microsoft.com/office/powerpoint/2010/main">
    <mc:Choice Requires="p14">
      <p:transition spd="med" p14:dur="699">
        <p:dissolve/>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633"/>
                                        </p:tgtEl>
                                        <p:attrNameLst>
                                          <p:attrName>style.visibility</p:attrName>
                                        </p:attrNameLst>
                                      </p:cBhvr>
                                      <p:to>
                                        <p:strVal val="visible"/>
                                      </p:to>
                                    </p:set>
                                    <p:animEffect transition="in" filter="dissolve">
                                      <p:cBhvr>
                                        <p:cTn id="7" dur="1000"/>
                                        <p:tgtEl>
                                          <p:spTgt spid="633"/>
                                        </p:tgtEl>
                                      </p:cBhvr>
                                    </p:animEffect>
                                  </p:childTnLst>
                                </p:cTn>
                              </p:par>
                            </p:childTnLst>
                          </p:cTn>
                        </p:par>
                        <p:par>
                          <p:cTn id="8" fill="hold">
                            <p:stCondLst>
                              <p:cond delay="1000"/>
                            </p:stCondLst>
                            <p:childTnLst>
                              <p:par>
                                <p:cTn id="9" presetID="9" presetClass="entr" fill="hold" grpId="0" nodeType="afterEffect">
                                  <p:stCondLst>
                                    <p:cond delay="0"/>
                                  </p:stCondLst>
                                  <p:iterate>
                                    <p:tmAbs val="0"/>
                                  </p:iterate>
                                  <p:childTnLst>
                                    <p:set>
                                      <p:cBhvr>
                                        <p:cTn id="10" fill="hold"/>
                                        <p:tgtEl>
                                          <p:spTgt spid="634"/>
                                        </p:tgtEl>
                                        <p:attrNameLst>
                                          <p:attrName>style.visibility</p:attrName>
                                        </p:attrNameLst>
                                      </p:cBhvr>
                                      <p:to>
                                        <p:strVal val="visible"/>
                                      </p:to>
                                    </p:set>
                                    <p:animEffect transition="in" filter="dissolve">
                                      <p:cBhvr>
                                        <p:cTn id="11" dur="1000"/>
                                        <p:tgtEl>
                                          <p:spTgt spid="634"/>
                                        </p:tgtEl>
                                      </p:cBhvr>
                                    </p:animEffect>
                                  </p:childTnLst>
                                </p:cTn>
                              </p:par>
                            </p:childTnLst>
                          </p:cTn>
                        </p:par>
                        <p:par>
                          <p:cTn id="12" fill="hold">
                            <p:stCondLst>
                              <p:cond delay="2000"/>
                            </p:stCondLst>
                            <p:childTnLst>
                              <p:par>
                                <p:cTn id="13" presetID="2" presetClass="entr" presetSubtype="8" fill="hold" grpId="0" nodeType="afterEffect">
                                  <p:stCondLst>
                                    <p:cond delay="0"/>
                                  </p:stCondLst>
                                  <p:iterate>
                                    <p:tmAbs val="0"/>
                                  </p:iterate>
                                  <p:childTnLst>
                                    <p:set>
                                      <p:cBhvr>
                                        <p:cTn id="14" fill="hold"/>
                                        <p:tgtEl>
                                          <p:spTgt spid="637"/>
                                        </p:tgtEl>
                                        <p:attrNameLst>
                                          <p:attrName>style.visibility</p:attrName>
                                        </p:attrNameLst>
                                      </p:cBhvr>
                                      <p:to>
                                        <p:strVal val="visible"/>
                                      </p:to>
                                    </p:set>
                                    <p:anim calcmode="lin" valueType="num">
                                      <p:cBhvr>
                                        <p:cTn id="15" dur="1000" fill="hold"/>
                                        <p:tgtEl>
                                          <p:spTgt spid="637"/>
                                        </p:tgtEl>
                                        <p:attrNameLst>
                                          <p:attrName>ppt_x</p:attrName>
                                        </p:attrNameLst>
                                      </p:cBhvr>
                                      <p:tavLst>
                                        <p:tav tm="0">
                                          <p:val>
                                            <p:strVal val="0-#ppt_w/2"/>
                                          </p:val>
                                        </p:tav>
                                        <p:tav tm="100000">
                                          <p:val>
                                            <p:strVal val="#ppt_x"/>
                                          </p:val>
                                        </p:tav>
                                      </p:tavLst>
                                    </p:anim>
                                    <p:anim calcmode="lin" valueType="num">
                                      <p:cBhvr>
                                        <p:cTn id="16" dur="1000" fill="hold"/>
                                        <p:tgtEl>
                                          <p:spTgt spid="637"/>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 presetClass="entr" presetSubtype="1" fill="hold" grpId="0" nodeType="afterEffect">
                                  <p:stCondLst>
                                    <p:cond delay="0"/>
                                  </p:stCondLst>
                                  <p:iterate>
                                    <p:tmAbs val="0"/>
                                  </p:iterate>
                                  <p:childTnLst>
                                    <p:set>
                                      <p:cBhvr>
                                        <p:cTn id="19" fill="hold"/>
                                        <p:tgtEl>
                                          <p:spTgt spid="649"/>
                                        </p:tgtEl>
                                        <p:attrNameLst>
                                          <p:attrName>style.visibility</p:attrName>
                                        </p:attrNameLst>
                                      </p:cBhvr>
                                      <p:to>
                                        <p:strVal val="visible"/>
                                      </p:to>
                                    </p:set>
                                    <p:anim calcmode="lin" valueType="num">
                                      <p:cBhvr>
                                        <p:cTn id="20" dur="1000" fill="hold"/>
                                        <p:tgtEl>
                                          <p:spTgt spid="649"/>
                                        </p:tgtEl>
                                        <p:attrNameLst>
                                          <p:attrName>ppt_x</p:attrName>
                                        </p:attrNameLst>
                                      </p:cBhvr>
                                      <p:tavLst>
                                        <p:tav tm="0">
                                          <p:val>
                                            <p:strVal val="#ppt_x"/>
                                          </p:val>
                                        </p:tav>
                                        <p:tav tm="100000">
                                          <p:val>
                                            <p:strVal val="#ppt_x"/>
                                          </p:val>
                                        </p:tav>
                                      </p:tavLst>
                                    </p:anim>
                                    <p:anim calcmode="lin" valueType="num">
                                      <p:cBhvr>
                                        <p:cTn id="21" dur="1000" fill="hold"/>
                                        <p:tgtEl>
                                          <p:spTgt spid="649"/>
                                        </p:tgtEl>
                                        <p:attrNameLst>
                                          <p:attrName>ppt_y</p:attrName>
                                        </p:attrNameLst>
                                      </p:cBhvr>
                                      <p:tavLst>
                                        <p:tav tm="0">
                                          <p:val>
                                            <p:strVal val="0-#ppt_h/2"/>
                                          </p:val>
                                        </p:tav>
                                        <p:tav tm="100000">
                                          <p:val>
                                            <p:strVal val="#ppt_y"/>
                                          </p:val>
                                        </p:tav>
                                      </p:tavLst>
                                    </p:anim>
                                  </p:childTnLst>
                                </p:cTn>
                              </p:par>
                            </p:childTnLst>
                          </p:cTn>
                        </p:par>
                        <p:par>
                          <p:cTn id="22" fill="hold">
                            <p:stCondLst>
                              <p:cond delay="4000"/>
                            </p:stCondLst>
                            <p:childTnLst>
                              <p:par>
                                <p:cTn id="23" presetID="2" presetClass="entr" presetSubtype="2" fill="hold" grpId="0" nodeType="afterEffect">
                                  <p:stCondLst>
                                    <p:cond delay="0"/>
                                  </p:stCondLst>
                                  <p:iterate>
                                    <p:tmAbs val="0"/>
                                  </p:iterate>
                                  <p:childTnLst>
                                    <p:set>
                                      <p:cBhvr>
                                        <p:cTn id="24" fill="hold"/>
                                        <p:tgtEl>
                                          <p:spTgt spid="640"/>
                                        </p:tgtEl>
                                        <p:attrNameLst>
                                          <p:attrName>style.visibility</p:attrName>
                                        </p:attrNameLst>
                                      </p:cBhvr>
                                      <p:to>
                                        <p:strVal val="visible"/>
                                      </p:to>
                                    </p:set>
                                    <p:anim calcmode="lin" valueType="num">
                                      <p:cBhvr>
                                        <p:cTn id="25" dur="1000" fill="hold"/>
                                        <p:tgtEl>
                                          <p:spTgt spid="640"/>
                                        </p:tgtEl>
                                        <p:attrNameLst>
                                          <p:attrName>ppt_x</p:attrName>
                                        </p:attrNameLst>
                                      </p:cBhvr>
                                      <p:tavLst>
                                        <p:tav tm="0">
                                          <p:val>
                                            <p:strVal val="1+#ppt_w/2"/>
                                          </p:val>
                                        </p:tav>
                                        <p:tav tm="100000">
                                          <p:val>
                                            <p:strVal val="#ppt_x"/>
                                          </p:val>
                                        </p:tav>
                                      </p:tavLst>
                                    </p:anim>
                                    <p:anim calcmode="lin" valueType="num">
                                      <p:cBhvr>
                                        <p:cTn id="26" dur="1000" fill="hold"/>
                                        <p:tgtEl>
                                          <p:spTgt spid="640"/>
                                        </p:tgtEl>
                                        <p:attrNameLst>
                                          <p:attrName>ppt_y</p:attrName>
                                        </p:attrNameLst>
                                      </p:cBhvr>
                                      <p:tavLst>
                                        <p:tav tm="0">
                                          <p:val>
                                            <p:strVal val="#ppt_y"/>
                                          </p:val>
                                        </p:tav>
                                        <p:tav tm="100000">
                                          <p:val>
                                            <p:strVal val="#ppt_y"/>
                                          </p:val>
                                        </p:tav>
                                      </p:tavLst>
                                    </p:anim>
                                  </p:childTnLst>
                                </p:cTn>
                              </p:par>
                            </p:childTnLst>
                          </p:cTn>
                        </p:par>
                        <p:par>
                          <p:cTn id="27" fill="hold">
                            <p:stCondLst>
                              <p:cond delay="5000"/>
                            </p:stCondLst>
                            <p:childTnLst>
                              <p:par>
                                <p:cTn id="28" presetID="2" presetClass="entr" presetSubtype="8" fill="hold" grpId="0" nodeType="afterEffect">
                                  <p:stCondLst>
                                    <p:cond delay="0"/>
                                  </p:stCondLst>
                                  <p:iterate>
                                    <p:tmAbs val="0"/>
                                  </p:iterate>
                                  <p:childTnLst>
                                    <p:set>
                                      <p:cBhvr>
                                        <p:cTn id="29" fill="hold"/>
                                        <p:tgtEl>
                                          <p:spTgt spid="643"/>
                                        </p:tgtEl>
                                        <p:attrNameLst>
                                          <p:attrName>style.visibility</p:attrName>
                                        </p:attrNameLst>
                                      </p:cBhvr>
                                      <p:to>
                                        <p:strVal val="visible"/>
                                      </p:to>
                                    </p:set>
                                    <p:anim calcmode="lin" valueType="num">
                                      <p:cBhvr>
                                        <p:cTn id="30" dur="1000" fill="hold"/>
                                        <p:tgtEl>
                                          <p:spTgt spid="643"/>
                                        </p:tgtEl>
                                        <p:attrNameLst>
                                          <p:attrName>ppt_x</p:attrName>
                                        </p:attrNameLst>
                                      </p:cBhvr>
                                      <p:tavLst>
                                        <p:tav tm="0">
                                          <p:val>
                                            <p:strVal val="0-#ppt_w/2"/>
                                          </p:val>
                                        </p:tav>
                                        <p:tav tm="100000">
                                          <p:val>
                                            <p:strVal val="#ppt_x"/>
                                          </p:val>
                                        </p:tav>
                                      </p:tavLst>
                                    </p:anim>
                                    <p:anim calcmode="lin" valueType="num">
                                      <p:cBhvr>
                                        <p:cTn id="31" dur="1000" fill="hold"/>
                                        <p:tgtEl>
                                          <p:spTgt spid="643"/>
                                        </p:tgtEl>
                                        <p:attrNameLst>
                                          <p:attrName>ppt_y</p:attrName>
                                        </p:attrNameLst>
                                      </p:cBhvr>
                                      <p:tavLst>
                                        <p:tav tm="0">
                                          <p:val>
                                            <p:strVal val="#ppt_y"/>
                                          </p:val>
                                        </p:tav>
                                        <p:tav tm="100000">
                                          <p:val>
                                            <p:strVal val="#ppt_y"/>
                                          </p:val>
                                        </p:tav>
                                      </p:tavLst>
                                    </p:anim>
                                  </p:childTnLst>
                                </p:cTn>
                              </p:par>
                            </p:childTnLst>
                          </p:cTn>
                        </p:par>
                        <p:par>
                          <p:cTn id="32" fill="hold">
                            <p:stCondLst>
                              <p:cond delay="6000"/>
                            </p:stCondLst>
                            <p:childTnLst>
                              <p:par>
                                <p:cTn id="33" presetID="2" presetClass="entr" presetSubtype="4" fill="hold" grpId="0" nodeType="afterEffect">
                                  <p:stCondLst>
                                    <p:cond delay="0"/>
                                  </p:stCondLst>
                                  <p:iterate>
                                    <p:tmAbs val="0"/>
                                  </p:iterate>
                                  <p:childTnLst>
                                    <p:set>
                                      <p:cBhvr>
                                        <p:cTn id="34" fill="hold"/>
                                        <p:tgtEl>
                                          <p:spTgt spid="646"/>
                                        </p:tgtEl>
                                        <p:attrNameLst>
                                          <p:attrName>style.visibility</p:attrName>
                                        </p:attrNameLst>
                                      </p:cBhvr>
                                      <p:to>
                                        <p:strVal val="visible"/>
                                      </p:to>
                                    </p:set>
                                    <p:anim calcmode="lin" valueType="num">
                                      <p:cBhvr>
                                        <p:cTn id="35" dur="1000" fill="hold"/>
                                        <p:tgtEl>
                                          <p:spTgt spid="646"/>
                                        </p:tgtEl>
                                        <p:attrNameLst>
                                          <p:attrName>ppt_x</p:attrName>
                                        </p:attrNameLst>
                                      </p:cBhvr>
                                      <p:tavLst>
                                        <p:tav tm="0">
                                          <p:val>
                                            <p:strVal val="#ppt_x"/>
                                          </p:val>
                                        </p:tav>
                                        <p:tav tm="100000">
                                          <p:val>
                                            <p:strVal val="#ppt_x"/>
                                          </p:val>
                                        </p:tav>
                                      </p:tavLst>
                                    </p:anim>
                                    <p:anim calcmode="lin" valueType="num">
                                      <p:cBhvr>
                                        <p:cTn id="36" dur="1000" fill="hold"/>
                                        <p:tgtEl>
                                          <p:spTgt spid="646"/>
                                        </p:tgtEl>
                                        <p:attrNameLst>
                                          <p:attrName>ppt_y</p:attrName>
                                        </p:attrNameLst>
                                      </p:cBhvr>
                                      <p:tavLst>
                                        <p:tav tm="0">
                                          <p:val>
                                            <p:strVal val="1+#ppt_h/2"/>
                                          </p:val>
                                        </p:tav>
                                        <p:tav tm="100000">
                                          <p:val>
                                            <p:strVal val="#ppt_y"/>
                                          </p:val>
                                        </p:tav>
                                      </p:tavLst>
                                    </p:anim>
                                  </p:childTnLst>
                                </p:cTn>
                              </p:par>
                            </p:childTnLst>
                          </p:cTn>
                        </p:par>
                        <p:par>
                          <p:cTn id="37" fill="hold">
                            <p:stCondLst>
                              <p:cond delay="7000"/>
                            </p:stCondLst>
                            <p:childTnLst>
                              <p:par>
                                <p:cTn id="38" presetID="2" presetClass="entr" presetSubtype="2" fill="hold" grpId="0" nodeType="afterEffect">
                                  <p:stCondLst>
                                    <p:cond delay="0"/>
                                  </p:stCondLst>
                                  <p:iterate>
                                    <p:tmAbs val="0"/>
                                  </p:iterate>
                                  <p:childTnLst>
                                    <p:set>
                                      <p:cBhvr>
                                        <p:cTn id="39" fill="hold"/>
                                        <p:tgtEl>
                                          <p:spTgt spid="652"/>
                                        </p:tgtEl>
                                        <p:attrNameLst>
                                          <p:attrName>style.visibility</p:attrName>
                                        </p:attrNameLst>
                                      </p:cBhvr>
                                      <p:to>
                                        <p:strVal val="visible"/>
                                      </p:to>
                                    </p:set>
                                    <p:anim calcmode="lin" valueType="num">
                                      <p:cBhvr>
                                        <p:cTn id="40" dur="1000" fill="hold"/>
                                        <p:tgtEl>
                                          <p:spTgt spid="652"/>
                                        </p:tgtEl>
                                        <p:attrNameLst>
                                          <p:attrName>ppt_x</p:attrName>
                                        </p:attrNameLst>
                                      </p:cBhvr>
                                      <p:tavLst>
                                        <p:tav tm="0">
                                          <p:val>
                                            <p:strVal val="1+#ppt_w/2"/>
                                          </p:val>
                                        </p:tav>
                                        <p:tav tm="100000">
                                          <p:val>
                                            <p:strVal val="#ppt_x"/>
                                          </p:val>
                                        </p:tav>
                                      </p:tavLst>
                                    </p:anim>
                                    <p:anim calcmode="lin" valueType="num">
                                      <p:cBhvr>
                                        <p:cTn id="41" dur="1000" fill="hold"/>
                                        <p:tgtEl>
                                          <p:spTgt spid="6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 grpId="0" animBg="1" advAuto="0"/>
      <p:bldP spid="634" grpId="0" animBg="1" advAuto="0"/>
      <p:bldP spid="637" grpId="0" animBg="1" advAuto="0"/>
      <p:bldP spid="640" grpId="0" animBg="1" advAuto="0"/>
      <p:bldP spid="643" grpId="0" animBg="1" advAuto="0"/>
      <p:bldP spid="646" grpId="0" animBg="1" advAuto="0"/>
      <p:bldP spid="649" grpId="0" animBg="1" advAuto="0"/>
      <p:bldP spid="652"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 name="Rectángulo"/>
          <p:cNvSpPr/>
          <p:nvPr/>
        </p:nvSpPr>
        <p:spPr>
          <a:xfrm>
            <a:off x="455619" y="1160979"/>
            <a:ext cx="4132607" cy="3475493"/>
          </a:xfrm>
          <a:prstGeom prst="rect">
            <a:avLst/>
          </a:prstGeom>
          <a:gradFill>
            <a:gsLst>
              <a:gs pos="0">
                <a:schemeClr val="accent5">
                  <a:hueOff val="249502"/>
                  <a:satOff val="48101"/>
                  <a:lumOff val="28891"/>
                </a:schemeClr>
              </a:gs>
              <a:gs pos="35000">
                <a:srgbClr val="BFEDFF"/>
              </a:gs>
              <a:gs pos="100000">
                <a:schemeClr val="accent5">
                  <a:hueOff val="308963"/>
                  <a:satOff val="48101"/>
                  <a:lumOff val="41680"/>
                </a:schemeClr>
              </a:gs>
            </a:gsLst>
            <a:lin ang="16200000"/>
          </a:gradFill>
          <a:ln w="12700">
            <a:miter lim="400000"/>
          </a:ln>
          <a:effectLst>
            <a:outerShdw blurRad="76200" dist="38100" dir="5400000" rotWithShape="0">
              <a:srgbClr val="000000">
                <a:alpha val="35000"/>
              </a:srgbClr>
            </a:outerShdw>
          </a:effectLst>
        </p:spPr>
        <p:txBody>
          <a:bodyPr tIns="34290" bIns="34290" anchor="ctr"/>
          <a:lstStyle/>
          <a:p>
            <a:pPr>
              <a:defRPr>
                <a:solidFill>
                  <a:srgbClr val="FFFFFF"/>
                </a:solidFill>
              </a:defRPr>
            </a:pPr>
            <a:endParaRPr sz="675"/>
          </a:p>
        </p:txBody>
      </p:sp>
      <p:sp>
        <p:nvSpPr>
          <p:cNvPr id="656" name="Rectángulo"/>
          <p:cNvSpPr/>
          <p:nvPr/>
        </p:nvSpPr>
        <p:spPr>
          <a:xfrm>
            <a:off x="3749071" y="4589659"/>
            <a:ext cx="768342" cy="271463"/>
          </a:xfrm>
          <a:prstGeom prst="rect">
            <a:avLst/>
          </a:prstGeom>
          <a:gradFill>
            <a:gsLst>
              <a:gs pos="0">
                <a:srgbClr val="2A869F"/>
              </a:gs>
              <a:gs pos="80000">
                <a:srgbClr val="37B1D1"/>
              </a:gs>
              <a:gs pos="100000">
                <a:srgbClr val="34B3D5"/>
              </a:gs>
            </a:gsLst>
            <a:lin ang="16200000"/>
          </a:gradFill>
          <a:ln w="12700">
            <a:solidFill>
              <a:srgbClr val="46AAC4"/>
            </a:solidFill>
          </a:ln>
          <a:effectLst>
            <a:outerShdw blurRad="76200" dist="38100" dir="5400000" rotWithShape="0">
              <a:srgbClr val="000000">
                <a:alpha val="35000"/>
              </a:srgbClr>
            </a:outerShdw>
          </a:effectLst>
        </p:spPr>
        <p:txBody>
          <a:bodyPr tIns="34290" bIns="34290" anchor="ctr"/>
          <a:lstStyle/>
          <a:p>
            <a:pPr>
              <a:defRPr>
                <a:solidFill>
                  <a:srgbClr val="FFFFFF"/>
                </a:solidFill>
              </a:defRPr>
            </a:pPr>
            <a:endParaRPr sz="675"/>
          </a:p>
        </p:txBody>
      </p:sp>
      <p:sp>
        <p:nvSpPr>
          <p:cNvPr id="657" name="Rectángulo"/>
          <p:cNvSpPr/>
          <p:nvPr/>
        </p:nvSpPr>
        <p:spPr>
          <a:xfrm>
            <a:off x="4655092" y="1160979"/>
            <a:ext cx="4045453" cy="3475493"/>
          </a:xfrm>
          <a:prstGeom prst="rect">
            <a:avLst/>
          </a:prstGeom>
          <a:gradFill>
            <a:gsLst>
              <a:gs pos="0">
                <a:schemeClr val="accent5">
                  <a:hueOff val="249502"/>
                  <a:satOff val="48101"/>
                  <a:lumOff val="28891"/>
                </a:schemeClr>
              </a:gs>
              <a:gs pos="35000">
                <a:srgbClr val="BFEDFF"/>
              </a:gs>
              <a:gs pos="100000">
                <a:schemeClr val="accent5">
                  <a:hueOff val="308963"/>
                  <a:satOff val="48101"/>
                  <a:lumOff val="41680"/>
                </a:schemeClr>
              </a:gs>
            </a:gsLst>
            <a:lin ang="16200000"/>
          </a:gradFill>
          <a:ln w="12700">
            <a:miter lim="400000"/>
          </a:ln>
          <a:effectLst>
            <a:outerShdw blurRad="76200" dist="38100" dir="5400000" rotWithShape="0">
              <a:srgbClr val="000000">
                <a:alpha val="35000"/>
              </a:srgbClr>
            </a:outerShdw>
          </a:effectLst>
        </p:spPr>
        <p:txBody>
          <a:bodyPr tIns="34290" bIns="34290" anchor="ctr"/>
          <a:lstStyle/>
          <a:p>
            <a:pPr>
              <a:defRPr>
                <a:solidFill>
                  <a:srgbClr val="FFFFFF"/>
                </a:solidFill>
              </a:defRPr>
            </a:pPr>
            <a:endParaRPr sz="675"/>
          </a:p>
        </p:txBody>
      </p:sp>
      <p:sp>
        <p:nvSpPr>
          <p:cNvPr id="658" name="Externa"/>
          <p:cNvSpPr txBox="1"/>
          <p:nvPr/>
        </p:nvSpPr>
        <p:spPr>
          <a:xfrm>
            <a:off x="3934705" y="4650180"/>
            <a:ext cx="344646" cy="15388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457200">
              <a:defRPr sz="2000" b="1">
                <a:latin typeface="+mj-lt"/>
                <a:ea typeface="+mj-ea"/>
                <a:cs typeface="+mj-cs"/>
                <a:sym typeface="Helvetica"/>
              </a:defRPr>
            </a:lvl1pPr>
          </a:lstStyle>
          <a:p>
            <a:r>
              <a:rPr sz="750"/>
              <a:t>Externa</a:t>
            </a:r>
          </a:p>
        </p:txBody>
      </p:sp>
      <p:sp>
        <p:nvSpPr>
          <p:cNvPr id="659" name="DIRECCIÓN / GESTIÓN"/>
          <p:cNvSpPr txBox="1"/>
          <p:nvPr/>
        </p:nvSpPr>
        <p:spPr>
          <a:xfrm>
            <a:off x="6104810" y="1390151"/>
            <a:ext cx="1601400"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a:t>DIRECCIÓN / GESTIÓN</a:t>
            </a:r>
          </a:p>
        </p:txBody>
      </p:sp>
      <p:sp>
        <p:nvSpPr>
          <p:cNvPr id="660" name="KPI’S…"/>
          <p:cNvSpPr txBox="1"/>
          <p:nvPr/>
        </p:nvSpPr>
        <p:spPr>
          <a:xfrm>
            <a:off x="6023020" y="1574218"/>
            <a:ext cx="1003480" cy="467949"/>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KPI’S</a:t>
            </a:r>
          </a:p>
          <a:p>
            <a:pPr lvl="1" algn="just" defTabSz="168593">
              <a:lnSpc>
                <a:spcPct val="115000"/>
              </a:lnSpc>
              <a:defRPr sz="2200">
                <a:latin typeface="+mj-lt"/>
                <a:ea typeface="+mj-ea"/>
                <a:cs typeface="+mj-cs"/>
                <a:sym typeface="Helvetica"/>
              </a:defRPr>
            </a:pPr>
            <a:r>
              <a:rPr sz="825"/>
              <a:t>Big Data</a:t>
            </a:r>
          </a:p>
          <a:p>
            <a:pPr lvl="1" algn="just" defTabSz="168593">
              <a:lnSpc>
                <a:spcPct val="115000"/>
              </a:lnSpc>
              <a:defRPr sz="2200">
                <a:latin typeface="+mj-lt"/>
                <a:ea typeface="+mj-ea"/>
                <a:cs typeface="+mj-cs"/>
                <a:sym typeface="Helvetica"/>
              </a:defRPr>
            </a:pPr>
            <a:r>
              <a:rPr sz="825"/>
              <a:t>Indicadores</a:t>
            </a:r>
          </a:p>
        </p:txBody>
      </p:sp>
      <p:sp>
        <p:nvSpPr>
          <p:cNvPr id="661" name="SANITARIOS"/>
          <p:cNvSpPr txBox="1"/>
          <p:nvPr/>
        </p:nvSpPr>
        <p:spPr>
          <a:xfrm>
            <a:off x="6657278" y="2215979"/>
            <a:ext cx="1107676"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a:t>SANITARIOS</a:t>
            </a:r>
          </a:p>
        </p:txBody>
      </p:sp>
      <p:sp>
        <p:nvSpPr>
          <p:cNvPr id="662" name="Protocolos…"/>
          <p:cNvSpPr txBox="1"/>
          <p:nvPr/>
        </p:nvSpPr>
        <p:spPr>
          <a:xfrm>
            <a:off x="6650817" y="2384316"/>
            <a:ext cx="1473160" cy="134395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Protocolos</a:t>
            </a:r>
          </a:p>
          <a:p>
            <a:pPr lvl="1" algn="just" defTabSz="168593">
              <a:lnSpc>
                <a:spcPct val="115000"/>
              </a:lnSpc>
              <a:defRPr sz="2200">
                <a:latin typeface="+mj-lt"/>
                <a:ea typeface="+mj-ea"/>
                <a:cs typeface="+mj-cs"/>
                <a:sym typeface="Helvetica"/>
              </a:defRPr>
            </a:pPr>
            <a:r>
              <a:rPr sz="825"/>
              <a:t>Urgencias</a:t>
            </a:r>
          </a:p>
          <a:p>
            <a:pPr lvl="1" algn="just" defTabSz="168593">
              <a:lnSpc>
                <a:spcPct val="115000"/>
              </a:lnSpc>
              <a:defRPr sz="2200">
                <a:latin typeface="+mj-lt"/>
                <a:ea typeface="+mj-ea"/>
                <a:cs typeface="+mj-cs"/>
                <a:sym typeface="Helvetica"/>
              </a:defRPr>
            </a:pPr>
            <a:r>
              <a:rPr sz="825"/>
              <a:t>Hospitalización</a:t>
            </a:r>
          </a:p>
          <a:p>
            <a:pPr lvl="1" algn="just" defTabSz="168593">
              <a:lnSpc>
                <a:spcPct val="115000"/>
              </a:lnSpc>
              <a:defRPr sz="2200">
                <a:latin typeface="+mj-lt"/>
                <a:ea typeface="+mj-ea"/>
                <a:cs typeface="+mj-cs"/>
                <a:sym typeface="Helvetica"/>
              </a:defRPr>
            </a:pPr>
            <a:r>
              <a:rPr sz="825"/>
              <a:t>Rehabilitación</a:t>
            </a:r>
          </a:p>
          <a:p>
            <a:pPr lvl="1" algn="just" defTabSz="168593">
              <a:lnSpc>
                <a:spcPct val="115000"/>
              </a:lnSpc>
              <a:defRPr sz="2200">
                <a:latin typeface="+mj-lt"/>
                <a:ea typeface="+mj-ea"/>
                <a:cs typeface="+mj-cs"/>
                <a:sym typeface="Helvetica"/>
              </a:defRPr>
            </a:pPr>
            <a:r>
              <a:rPr sz="825"/>
              <a:t>Dietas</a:t>
            </a:r>
          </a:p>
          <a:p>
            <a:pPr lvl="1" algn="just" defTabSz="168593">
              <a:lnSpc>
                <a:spcPct val="115000"/>
              </a:lnSpc>
              <a:defRPr sz="2200">
                <a:latin typeface="+mj-lt"/>
                <a:ea typeface="+mj-ea"/>
                <a:cs typeface="+mj-cs"/>
                <a:sym typeface="Helvetica"/>
              </a:defRPr>
            </a:pPr>
            <a:r>
              <a:rPr sz="825"/>
              <a:t>Quirófano</a:t>
            </a:r>
          </a:p>
          <a:p>
            <a:pPr lvl="1" algn="just" defTabSz="168593">
              <a:lnSpc>
                <a:spcPct val="115000"/>
              </a:lnSpc>
              <a:defRPr sz="2200">
                <a:latin typeface="+mj-lt"/>
                <a:ea typeface="+mj-ea"/>
                <a:cs typeface="+mj-cs"/>
                <a:sym typeface="Helvetica"/>
              </a:defRPr>
            </a:pPr>
            <a:r>
              <a:rPr sz="825"/>
              <a:t>Consultas Externas</a:t>
            </a:r>
          </a:p>
          <a:p>
            <a:pPr lvl="1" algn="just" defTabSz="168593">
              <a:lnSpc>
                <a:spcPct val="115000"/>
              </a:lnSpc>
              <a:defRPr sz="2200">
                <a:latin typeface="+mj-lt"/>
                <a:ea typeface="+mj-ea"/>
                <a:cs typeface="+mj-cs"/>
                <a:sym typeface="Helvetica"/>
              </a:defRPr>
            </a:pPr>
            <a:r>
              <a:rPr sz="825"/>
              <a:t>Transporte sanitario</a:t>
            </a:r>
          </a:p>
          <a:p>
            <a:pPr lvl="1" algn="just" defTabSz="168593">
              <a:lnSpc>
                <a:spcPct val="115000"/>
              </a:lnSpc>
              <a:defRPr sz="2200">
                <a:latin typeface="+mj-lt"/>
                <a:ea typeface="+mj-ea"/>
                <a:cs typeface="+mj-cs"/>
                <a:sym typeface="Helvetica"/>
              </a:defRPr>
            </a:pPr>
            <a:r>
              <a:rPr sz="825"/>
              <a:t>Imágenes diagnósticas</a:t>
            </a:r>
          </a:p>
        </p:txBody>
      </p:sp>
      <p:sp>
        <p:nvSpPr>
          <p:cNvPr id="663" name="ADMINISTRACIÓN"/>
          <p:cNvSpPr txBox="1"/>
          <p:nvPr/>
        </p:nvSpPr>
        <p:spPr>
          <a:xfrm>
            <a:off x="5845005" y="3865302"/>
            <a:ext cx="1407437"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a:t>ADMINISTRACIÓN</a:t>
            </a:r>
          </a:p>
        </p:txBody>
      </p:sp>
      <p:sp>
        <p:nvSpPr>
          <p:cNvPr id="664" name="Prestaciones…"/>
          <p:cNvSpPr txBox="1"/>
          <p:nvPr/>
        </p:nvSpPr>
        <p:spPr>
          <a:xfrm>
            <a:off x="5819409" y="4049369"/>
            <a:ext cx="1048364" cy="467949"/>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Prestaciones</a:t>
            </a:r>
          </a:p>
          <a:p>
            <a:pPr lvl="1" algn="just" defTabSz="168593">
              <a:lnSpc>
                <a:spcPct val="115000"/>
              </a:lnSpc>
              <a:defRPr sz="2200">
                <a:latin typeface="+mj-lt"/>
                <a:ea typeface="+mj-ea"/>
                <a:cs typeface="+mj-cs"/>
                <a:sym typeface="Helvetica"/>
              </a:defRPr>
            </a:pPr>
            <a:r>
              <a:rPr sz="825"/>
              <a:t>Facturación</a:t>
            </a:r>
          </a:p>
          <a:p>
            <a:pPr lvl="1" algn="just" defTabSz="168593">
              <a:lnSpc>
                <a:spcPct val="115000"/>
              </a:lnSpc>
              <a:defRPr sz="2200">
                <a:latin typeface="+mj-lt"/>
                <a:ea typeface="+mj-ea"/>
                <a:cs typeface="+mj-cs"/>
                <a:sym typeface="Helvetica"/>
              </a:defRPr>
            </a:pPr>
            <a:r>
              <a:rPr sz="825"/>
              <a:t>RRHH</a:t>
            </a:r>
          </a:p>
        </p:txBody>
      </p:sp>
      <p:sp>
        <p:nvSpPr>
          <p:cNvPr id="665" name="FARMACIA"/>
          <p:cNvSpPr txBox="1"/>
          <p:nvPr/>
        </p:nvSpPr>
        <p:spPr>
          <a:xfrm>
            <a:off x="3880831" y="1293631"/>
            <a:ext cx="1040349"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dirty="0"/>
              <a:t>FARMACIA</a:t>
            </a:r>
          </a:p>
        </p:txBody>
      </p:sp>
      <p:sp>
        <p:nvSpPr>
          <p:cNvPr id="666" name="Receta…"/>
          <p:cNvSpPr txBox="1"/>
          <p:nvPr/>
        </p:nvSpPr>
        <p:spPr>
          <a:xfrm>
            <a:off x="3806889" y="1507518"/>
            <a:ext cx="979435" cy="32194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Receta</a:t>
            </a:r>
          </a:p>
          <a:p>
            <a:pPr lvl="1" algn="just" defTabSz="168593">
              <a:lnSpc>
                <a:spcPct val="115000"/>
              </a:lnSpc>
              <a:defRPr sz="2200">
                <a:latin typeface="+mj-lt"/>
                <a:ea typeface="+mj-ea"/>
                <a:cs typeface="+mj-cs"/>
                <a:sym typeface="Helvetica"/>
              </a:defRPr>
            </a:pPr>
            <a:r>
              <a:rPr sz="825"/>
              <a:t>electrónica</a:t>
            </a:r>
          </a:p>
        </p:txBody>
      </p:sp>
      <p:sp>
        <p:nvSpPr>
          <p:cNvPr id="667" name="Gestión…"/>
          <p:cNvSpPr txBox="1"/>
          <p:nvPr/>
        </p:nvSpPr>
        <p:spPr>
          <a:xfrm>
            <a:off x="4494222" y="1507518"/>
            <a:ext cx="1102866" cy="32194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Gestión</a:t>
            </a:r>
          </a:p>
          <a:p>
            <a:pPr lvl="1" algn="just" defTabSz="168593">
              <a:lnSpc>
                <a:spcPct val="115000"/>
              </a:lnSpc>
              <a:defRPr sz="2200">
                <a:latin typeface="+mj-lt"/>
                <a:ea typeface="+mj-ea"/>
                <a:cs typeface="+mj-cs"/>
                <a:sym typeface="Helvetica"/>
              </a:defRPr>
            </a:pPr>
            <a:r>
              <a:rPr sz="825"/>
              <a:t>farmacológica</a:t>
            </a:r>
          </a:p>
        </p:txBody>
      </p:sp>
      <p:sp>
        <p:nvSpPr>
          <p:cNvPr id="668" name="PACIENTES"/>
          <p:cNvSpPr txBox="1"/>
          <p:nvPr/>
        </p:nvSpPr>
        <p:spPr>
          <a:xfrm>
            <a:off x="2027919" y="1444127"/>
            <a:ext cx="1045158"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a:t>PACIENTES</a:t>
            </a:r>
          </a:p>
        </p:txBody>
      </p:sp>
      <p:sp>
        <p:nvSpPr>
          <p:cNvPr id="669" name="Historia clínica única"/>
          <p:cNvSpPr txBox="1"/>
          <p:nvPr/>
        </p:nvSpPr>
        <p:spPr>
          <a:xfrm>
            <a:off x="2002099" y="1639257"/>
            <a:ext cx="1384995" cy="175946"/>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Historia clínica única</a:t>
            </a:r>
          </a:p>
        </p:txBody>
      </p:sp>
      <p:sp>
        <p:nvSpPr>
          <p:cNvPr id="670" name="PROVEEDORES SANITARIOS"/>
          <p:cNvSpPr txBox="1"/>
          <p:nvPr/>
        </p:nvSpPr>
        <p:spPr>
          <a:xfrm>
            <a:off x="1205374" y="2009276"/>
            <a:ext cx="1877117"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a:t>PROVEEDORES SANITARIOS</a:t>
            </a:r>
          </a:p>
        </p:txBody>
      </p:sp>
      <p:sp>
        <p:nvSpPr>
          <p:cNvPr id="671" name="Consultas / pruebas"/>
          <p:cNvSpPr txBox="1"/>
          <p:nvPr/>
        </p:nvSpPr>
        <p:spPr>
          <a:xfrm>
            <a:off x="1091891" y="2204407"/>
            <a:ext cx="1357744" cy="175946"/>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Consultas / pruebas</a:t>
            </a:r>
          </a:p>
        </p:txBody>
      </p:sp>
      <p:sp>
        <p:nvSpPr>
          <p:cNvPr id="672" name="EMPRESAS / ASESORÍAS"/>
          <p:cNvSpPr txBox="1"/>
          <p:nvPr/>
        </p:nvSpPr>
        <p:spPr>
          <a:xfrm>
            <a:off x="892153" y="2774620"/>
            <a:ext cx="1699183"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a:t>EMPRESAS / ASESORÍAS</a:t>
            </a:r>
          </a:p>
        </p:txBody>
      </p:sp>
      <p:sp>
        <p:nvSpPr>
          <p:cNvPr id="673" name="Indicadores / alertas…"/>
          <p:cNvSpPr txBox="1"/>
          <p:nvPr/>
        </p:nvSpPr>
        <p:spPr>
          <a:xfrm>
            <a:off x="803352" y="2968187"/>
            <a:ext cx="1384995" cy="32194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Indicadores / alertas</a:t>
            </a:r>
          </a:p>
          <a:p>
            <a:pPr lvl="1" algn="just" defTabSz="168593">
              <a:lnSpc>
                <a:spcPct val="115000"/>
              </a:lnSpc>
              <a:defRPr sz="2200">
                <a:latin typeface="+mj-lt"/>
                <a:ea typeface="+mj-ea"/>
                <a:cs typeface="+mj-cs"/>
                <a:sym typeface="Helvetica"/>
              </a:defRPr>
            </a:pPr>
            <a:r>
              <a:rPr sz="825"/>
              <a:t>Volantes asistencia</a:t>
            </a:r>
          </a:p>
        </p:txBody>
      </p:sp>
      <p:sp>
        <p:nvSpPr>
          <p:cNvPr id="674" name="ADMINISTRACIÓN PÚBLICA"/>
          <p:cNvSpPr txBox="1"/>
          <p:nvPr/>
        </p:nvSpPr>
        <p:spPr>
          <a:xfrm>
            <a:off x="1109647" y="3597114"/>
            <a:ext cx="1864293"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a:t>ADMINISTRACIÓN PÚBLICA</a:t>
            </a:r>
          </a:p>
        </p:txBody>
      </p:sp>
      <p:sp>
        <p:nvSpPr>
          <p:cNvPr id="675" name="Bajas / Altas…"/>
          <p:cNvSpPr txBox="1"/>
          <p:nvPr/>
        </p:nvSpPr>
        <p:spPr>
          <a:xfrm>
            <a:off x="1015914" y="3790680"/>
            <a:ext cx="1057982" cy="32194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Bajas / Altas</a:t>
            </a:r>
          </a:p>
          <a:p>
            <a:pPr lvl="1" algn="just" defTabSz="168593">
              <a:lnSpc>
                <a:spcPct val="115000"/>
              </a:lnSpc>
              <a:defRPr sz="2200">
                <a:latin typeface="+mj-lt"/>
                <a:ea typeface="+mj-ea"/>
                <a:cs typeface="+mj-cs"/>
                <a:sym typeface="Helvetica"/>
              </a:defRPr>
            </a:pPr>
            <a:r>
              <a:rPr sz="825"/>
              <a:t>Trabajadores</a:t>
            </a:r>
          </a:p>
        </p:txBody>
      </p:sp>
      <p:sp>
        <p:nvSpPr>
          <p:cNvPr id="676" name="OTRAS MUTUAS"/>
          <p:cNvSpPr txBox="1"/>
          <p:nvPr/>
        </p:nvSpPr>
        <p:spPr>
          <a:xfrm>
            <a:off x="2036485" y="4152739"/>
            <a:ext cx="1314462"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b="1">
                <a:solidFill>
                  <a:srgbClr val="41B5FF"/>
                </a:solidFill>
                <a:latin typeface="+mj-lt"/>
                <a:ea typeface="+mj-ea"/>
                <a:cs typeface="+mj-cs"/>
                <a:sym typeface="Helvetica"/>
              </a:defRPr>
            </a:pPr>
            <a:r>
              <a:rPr sz="938"/>
              <a:t>OTRAS MUTUAS</a:t>
            </a:r>
          </a:p>
        </p:txBody>
      </p:sp>
      <p:sp>
        <p:nvSpPr>
          <p:cNvPr id="677" name="Acuerdos asistenciales"/>
          <p:cNvSpPr txBox="1"/>
          <p:nvPr/>
        </p:nvSpPr>
        <p:spPr>
          <a:xfrm>
            <a:off x="2014198" y="4347870"/>
            <a:ext cx="1471557" cy="175946"/>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200">
                <a:latin typeface="+mj-lt"/>
                <a:ea typeface="+mj-ea"/>
                <a:cs typeface="+mj-cs"/>
                <a:sym typeface="Helvetica"/>
              </a:defRPr>
            </a:pPr>
            <a:r>
              <a:rPr sz="825"/>
              <a:t>Acuerdos asistenciales</a:t>
            </a:r>
          </a:p>
        </p:txBody>
      </p:sp>
      <p:sp>
        <p:nvSpPr>
          <p:cNvPr id="678" name="Línea"/>
          <p:cNvSpPr/>
          <p:nvPr/>
        </p:nvSpPr>
        <p:spPr>
          <a:xfrm>
            <a:off x="2145878" y="1627470"/>
            <a:ext cx="1056657"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79" name="Línea"/>
          <p:cNvSpPr/>
          <p:nvPr/>
        </p:nvSpPr>
        <p:spPr>
          <a:xfrm>
            <a:off x="3202063" y="1622423"/>
            <a:ext cx="1440271" cy="1440271"/>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0" name="Línea"/>
          <p:cNvSpPr/>
          <p:nvPr/>
        </p:nvSpPr>
        <p:spPr>
          <a:xfrm>
            <a:off x="1242434" y="2204274"/>
            <a:ext cx="1743919"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1" name="Línea"/>
          <p:cNvSpPr/>
          <p:nvPr/>
        </p:nvSpPr>
        <p:spPr>
          <a:xfrm>
            <a:off x="2976542" y="2200380"/>
            <a:ext cx="1647956" cy="861887"/>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2" name="Línea"/>
          <p:cNvSpPr/>
          <p:nvPr/>
        </p:nvSpPr>
        <p:spPr>
          <a:xfrm>
            <a:off x="963034" y="2969618"/>
            <a:ext cx="1557421"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3" name="Línea"/>
          <p:cNvSpPr/>
          <p:nvPr/>
        </p:nvSpPr>
        <p:spPr>
          <a:xfrm>
            <a:off x="2513299" y="2970682"/>
            <a:ext cx="2120375" cy="91316"/>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4" name="Línea"/>
          <p:cNvSpPr/>
          <p:nvPr/>
        </p:nvSpPr>
        <p:spPr>
          <a:xfrm>
            <a:off x="1172584" y="3789516"/>
            <a:ext cx="1689305"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5" name="Línea"/>
          <p:cNvSpPr/>
          <p:nvPr/>
        </p:nvSpPr>
        <p:spPr>
          <a:xfrm flipV="1">
            <a:off x="2850871" y="3017459"/>
            <a:ext cx="1772741" cy="77540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6" name="Línea"/>
          <p:cNvSpPr/>
          <p:nvPr/>
        </p:nvSpPr>
        <p:spPr>
          <a:xfrm>
            <a:off x="2182235" y="4347736"/>
            <a:ext cx="1056657"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7" name="Línea"/>
          <p:cNvSpPr/>
          <p:nvPr/>
        </p:nvSpPr>
        <p:spPr>
          <a:xfrm flipV="1">
            <a:off x="3243548" y="3041449"/>
            <a:ext cx="1393508" cy="1306061"/>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8" name="Línea"/>
          <p:cNvSpPr/>
          <p:nvPr/>
        </p:nvSpPr>
        <p:spPr>
          <a:xfrm>
            <a:off x="4267578" y="1479104"/>
            <a:ext cx="709295"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89" name="Línea"/>
          <p:cNvSpPr/>
          <p:nvPr/>
        </p:nvSpPr>
        <p:spPr>
          <a:xfrm>
            <a:off x="6196008" y="1586736"/>
            <a:ext cx="1396760"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90" name="Línea"/>
          <p:cNvSpPr/>
          <p:nvPr/>
        </p:nvSpPr>
        <p:spPr>
          <a:xfrm flipH="1">
            <a:off x="4656288" y="1588464"/>
            <a:ext cx="1536776" cy="1458678"/>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91" name="Línea"/>
          <p:cNvSpPr/>
          <p:nvPr/>
        </p:nvSpPr>
        <p:spPr>
          <a:xfrm>
            <a:off x="6825496" y="2408119"/>
            <a:ext cx="771239"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92" name="Línea"/>
          <p:cNvSpPr/>
          <p:nvPr/>
        </p:nvSpPr>
        <p:spPr>
          <a:xfrm flipH="1">
            <a:off x="4655253" y="2407421"/>
            <a:ext cx="2184313" cy="635344"/>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93" name="Línea"/>
          <p:cNvSpPr/>
          <p:nvPr/>
        </p:nvSpPr>
        <p:spPr>
          <a:xfrm>
            <a:off x="5975831" y="4058950"/>
            <a:ext cx="1181503" cy="0"/>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94" name="Línea"/>
          <p:cNvSpPr/>
          <p:nvPr/>
        </p:nvSpPr>
        <p:spPr>
          <a:xfrm flipH="1" flipV="1">
            <a:off x="4668726" y="3041301"/>
            <a:ext cx="1305997" cy="1017269"/>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695" name="APP/AOV…"/>
          <p:cNvSpPr txBox="1"/>
          <p:nvPr/>
        </p:nvSpPr>
        <p:spPr>
          <a:xfrm>
            <a:off x="3078592" y="1693328"/>
            <a:ext cx="900889" cy="23192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ctr" defTabSz="168593">
              <a:lnSpc>
                <a:spcPct val="115000"/>
              </a:lnSpc>
              <a:defRPr sz="1500" b="1">
                <a:latin typeface="+mj-lt"/>
                <a:ea typeface="+mj-ea"/>
                <a:cs typeface="+mj-cs"/>
                <a:sym typeface="Helvetica"/>
              </a:defRPr>
            </a:pPr>
            <a:r>
              <a:rPr sz="563"/>
              <a:t>APP/AOV</a:t>
            </a:r>
          </a:p>
          <a:p>
            <a:pPr lvl="1" algn="ctr" defTabSz="168593">
              <a:lnSpc>
                <a:spcPct val="115000"/>
              </a:lnSpc>
              <a:defRPr sz="1500" b="1">
                <a:latin typeface="+mj-lt"/>
                <a:ea typeface="+mj-ea"/>
                <a:cs typeface="+mj-cs"/>
                <a:sym typeface="Helvetica"/>
              </a:defRPr>
            </a:pPr>
            <a:r>
              <a:rPr sz="563"/>
              <a:t>Telemedicina</a:t>
            </a:r>
          </a:p>
        </p:txBody>
      </p:sp>
      <p:sp>
        <p:nvSpPr>
          <p:cNvPr id="696" name="Telemedicina"/>
          <p:cNvSpPr txBox="1"/>
          <p:nvPr/>
        </p:nvSpPr>
        <p:spPr>
          <a:xfrm>
            <a:off x="5953670" y="2565184"/>
            <a:ext cx="900889" cy="13228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ctr" defTabSz="168593">
              <a:lnSpc>
                <a:spcPct val="115000"/>
              </a:lnSpc>
              <a:defRPr sz="1500" b="1">
                <a:latin typeface="+mj-lt"/>
                <a:ea typeface="+mj-ea"/>
                <a:cs typeface="+mj-cs"/>
                <a:sym typeface="Helvetica"/>
              </a:defRPr>
            </a:pPr>
            <a:r>
              <a:rPr sz="563"/>
              <a:t>Telemedicina</a:t>
            </a:r>
          </a:p>
        </p:txBody>
      </p:sp>
      <p:sp>
        <p:nvSpPr>
          <p:cNvPr id="697" name="AOV/APP"/>
          <p:cNvSpPr txBox="1"/>
          <p:nvPr/>
        </p:nvSpPr>
        <p:spPr>
          <a:xfrm>
            <a:off x="2475743" y="2852702"/>
            <a:ext cx="785472" cy="13228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ctr" defTabSz="168593">
              <a:lnSpc>
                <a:spcPct val="115000"/>
              </a:lnSpc>
              <a:defRPr sz="1500" b="1">
                <a:latin typeface="+mj-lt"/>
                <a:ea typeface="+mj-ea"/>
                <a:cs typeface="+mj-cs"/>
                <a:sym typeface="Helvetica"/>
              </a:defRPr>
            </a:pPr>
            <a:r>
              <a:rPr sz="563"/>
              <a:t>AOV/APP</a:t>
            </a:r>
          </a:p>
        </p:txBody>
      </p:sp>
      <p:sp>
        <p:nvSpPr>
          <p:cNvPr id="698" name="Batch"/>
          <p:cNvSpPr txBox="1"/>
          <p:nvPr/>
        </p:nvSpPr>
        <p:spPr>
          <a:xfrm>
            <a:off x="2747458" y="3723376"/>
            <a:ext cx="670055" cy="13228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ctr" defTabSz="168593">
              <a:lnSpc>
                <a:spcPct val="115000"/>
              </a:lnSpc>
              <a:defRPr sz="1500" b="1">
                <a:latin typeface="+mj-lt"/>
                <a:ea typeface="+mj-ea"/>
                <a:cs typeface="+mj-cs"/>
                <a:sym typeface="Helvetica"/>
              </a:defRPr>
            </a:pPr>
            <a:r>
              <a:rPr sz="563"/>
              <a:t>Batch</a:t>
            </a:r>
          </a:p>
        </p:txBody>
      </p:sp>
      <p:sp>
        <p:nvSpPr>
          <p:cNvPr id="699" name="Mensajería…"/>
          <p:cNvSpPr txBox="1"/>
          <p:nvPr/>
        </p:nvSpPr>
        <p:spPr>
          <a:xfrm>
            <a:off x="3204556" y="4134144"/>
            <a:ext cx="836769" cy="23192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ctr" defTabSz="168593">
              <a:lnSpc>
                <a:spcPct val="115000"/>
              </a:lnSpc>
              <a:defRPr sz="1500" b="1">
                <a:latin typeface="+mj-lt"/>
                <a:ea typeface="+mj-ea"/>
                <a:cs typeface="+mj-cs"/>
                <a:sym typeface="Helvetica"/>
              </a:defRPr>
            </a:pPr>
            <a:r>
              <a:rPr sz="563"/>
              <a:t>Mensajería</a:t>
            </a:r>
          </a:p>
          <a:p>
            <a:pPr lvl="1" algn="ctr" defTabSz="168593">
              <a:lnSpc>
                <a:spcPct val="115000"/>
              </a:lnSpc>
              <a:defRPr sz="1500" b="1">
                <a:latin typeface="+mj-lt"/>
                <a:ea typeface="+mj-ea"/>
                <a:cs typeface="+mj-cs"/>
                <a:sym typeface="Helvetica"/>
              </a:defRPr>
            </a:pPr>
            <a:r>
              <a:rPr sz="563"/>
              <a:t>HL7</a:t>
            </a:r>
          </a:p>
        </p:txBody>
      </p:sp>
      <p:sp>
        <p:nvSpPr>
          <p:cNvPr id="700" name="AOV"/>
          <p:cNvSpPr txBox="1"/>
          <p:nvPr/>
        </p:nvSpPr>
        <p:spPr>
          <a:xfrm>
            <a:off x="2894858" y="2159283"/>
            <a:ext cx="634790" cy="13228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ctr" defTabSz="168593">
              <a:lnSpc>
                <a:spcPct val="115000"/>
              </a:lnSpc>
              <a:defRPr sz="1500" b="1">
                <a:latin typeface="+mj-lt"/>
                <a:ea typeface="+mj-ea"/>
                <a:cs typeface="+mj-cs"/>
                <a:sym typeface="Helvetica"/>
              </a:defRPr>
            </a:pPr>
            <a:r>
              <a:rPr sz="563"/>
              <a:t>AOV</a:t>
            </a:r>
          </a:p>
        </p:txBody>
      </p:sp>
      <p:sp>
        <p:nvSpPr>
          <p:cNvPr id="701" name="Línea"/>
          <p:cNvSpPr/>
          <p:nvPr/>
        </p:nvSpPr>
        <p:spPr>
          <a:xfrm flipH="1">
            <a:off x="4622226" y="1475743"/>
            <a:ext cx="0" cy="1612333"/>
          </a:xfrm>
          <a:prstGeom prst="line">
            <a:avLst/>
          </a:prstGeom>
          <a:ln w="12700">
            <a:solidFill>
              <a:srgbClr val="000000"/>
            </a:solidFill>
          </a:ln>
          <a:effectLst>
            <a:outerShdw blurRad="76200" dist="38100" dir="5400000" rotWithShape="0">
              <a:srgbClr val="000000">
                <a:alpha val="38000"/>
              </a:srgbClr>
            </a:outerShdw>
          </a:effectLst>
        </p:spPr>
        <p:txBody>
          <a:bodyPr tIns="34290" bIns="34290"/>
          <a:lstStyle/>
          <a:p>
            <a:endParaRPr sz="675"/>
          </a:p>
        </p:txBody>
      </p:sp>
      <p:sp>
        <p:nvSpPr>
          <p:cNvPr id="702" name="Círculo"/>
          <p:cNvSpPr/>
          <p:nvPr/>
        </p:nvSpPr>
        <p:spPr>
          <a:xfrm>
            <a:off x="3499197" y="1950155"/>
            <a:ext cx="2212281" cy="2212281"/>
          </a:xfrm>
          <a:prstGeom prst="ellipse">
            <a:avLst/>
          </a:prstGeom>
          <a:gradFill>
            <a:gsLst>
              <a:gs pos="0">
                <a:srgbClr val="41B5FF"/>
              </a:gs>
              <a:gs pos="100000">
                <a:srgbClr val="BAE4EE"/>
              </a:gs>
              <a:gs pos="100000">
                <a:srgbClr val="41B5FF"/>
              </a:gs>
            </a:gsLst>
            <a:path path="circle">
              <a:fillToRect l="37721" t="-19636" r="62278" b="119636"/>
            </a:path>
          </a:gradFill>
          <a:ln w="12700">
            <a:miter lim="400000"/>
          </a:ln>
          <a:effectLst>
            <a:outerShdw blurRad="76200" dist="38100" dir="5400000" rotWithShape="0">
              <a:srgbClr val="000000">
                <a:alpha val="35000"/>
              </a:srgbClr>
            </a:outerShdw>
          </a:effectLst>
        </p:spPr>
        <p:txBody>
          <a:bodyPr tIns="34290" bIns="34290" anchor="ctr"/>
          <a:lstStyle/>
          <a:p>
            <a:pPr>
              <a:defRPr>
                <a:solidFill>
                  <a:srgbClr val="FFFFFF"/>
                </a:solidFill>
              </a:defRPr>
            </a:pPr>
            <a:endParaRPr sz="675"/>
          </a:p>
        </p:txBody>
      </p:sp>
      <p:sp>
        <p:nvSpPr>
          <p:cNvPr id="703" name="Historia clínica única"/>
          <p:cNvSpPr txBox="1"/>
          <p:nvPr/>
        </p:nvSpPr>
        <p:spPr>
          <a:xfrm>
            <a:off x="5179107" y="-1501793"/>
            <a:ext cx="1500411" cy="194733"/>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2500">
                <a:solidFill>
                  <a:srgbClr val="FFFFFF"/>
                </a:solidFill>
                <a:latin typeface="+mj-lt"/>
                <a:ea typeface="+mj-ea"/>
                <a:cs typeface="+mj-cs"/>
                <a:sym typeface="Helvetica"/>
              </a:defRPr>
            </a:pPr>
            <a:r>
              <a:rPr sz="938"/>
              <a:t>Historia clínica única</a:t>
            </a:r>
          </a:p>
        </p:txBody>
      </p:sp>
      <p:sp>
        <p:nvSpPr>
          <p:cNvPr id="704" name="CHAMAN"/>
          <p:cNvSpPr txBox="1"/>
          <p:nvPr/>
        </p:nvSpPr>
        <p:spPr>
          <a:xfrm>
            <a:off x="5269201" y="-1907596"/>
            <a:ext cx="1253548" cy="288349"/>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lvl="1" algn="just" defTabSz="168593">
              <a:lnSpc>
                <a:spcPct val="115000"/>
              </a:lnSpc>
              <a:defRPr sz="4000" b="1">
                <a:solidFill>
                  <a:srgbClr val="FFFFFF"/>
                </a:solidFill>
                <a:latin typeface="+mj-lt"/>
                <a:ea typeface="+mj-ea"/>
                <a:cs typeface="+mj-cs"/>
                <a:sym typeface="Helvetica"/>
              </a:defRPr>
            </a:pPr>
            <a:r>
              <a:rPr sz="1500"/>
              <a:t>CHAMAN</a:t>
            </a:r>
          </a:p>
        </p:txBody>
      </p:sp>
      <p:sp>
        <p:nvSpPr>
          <p:cNvPr id="705" name="Rectángulo"/>
          <p:cNvSpPr/>
          <p:nvPr/>
        </p:nvSpPr>
        <p:spPr>
          <a:xfrm>
            <a:off x="4719538" y="4589659"/>
            <a:ext cx="768342" cy="271463"/>
          </a:xfrm>
          <a:prstGeom prst="rect">
            <a:avLst/>
          </a:prstGeom>
          <a:gradFill>
            <a:gsLst>
              <a:gs pos="0">
                <a:srgbClr val="2A869F"/>
              </a:gs>
              <a:gs pos="80000">
                <a:srgbClr val="37B1D1"/>
              </a:gs>
              <a:gs pos="100000">
                <a:srgbClr val="34B3D5"/>
              </a:gs>
            </a:gsLst>
            <a:lin ang="16200000"/>
          </a:gradFill>
          <a:ln w="12700">
            <a:solidFill>
              <a:srgbClr val="46AAC4"/>
            </a:solidFill>
          </a:ln>
          <a:effectLst>
            <a:outerShdw blurRad="76200" dist="38100" dir="5400000" rotWithShape="0">
              <a:srgbClr val="000000">
                <a:alpha val="35000"/>
              </a:srgbClr>
            </a:outerShdw>
          </a:effectLst>
        </p:spPr>
        <p:txBody>
          <a:bodyPr tIns="34290" bIns="34290" anchor="ctr"/>
          <a:lstStyle/>
          <a:p>
            <a:pPr>
              <a:defRPr>
                <a:solidFill>
                  <a:srgbClr val="FFFFFF"/>
                </a:solidFill>
              </a:defRPr>
            </a:pPr>
            <a:endParaRPr sz="675"/>
          </a:p>
        </p:txBody>
      </p:sp>
      <p:sp>
        <p:nvSpPr>
          <p:cNvPr id="706" name="Interna"/>
          <p:cNvSpPr txBox="1"/>
          <p:nvPr/>
        </p:nvSpPr>
        <p:spPr>
          <a:xfrm>
            <a:off x="4905174" y="4650180"/>
            <a:ext cx="330219" cy="15388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457200">
              <a:defRPr sz="2000" b="1">
                <a:latin typeface="+mj-lt"/>
                <a:ea typeface="+mj-ea"/>
                <a:cs typeface="+mj-cs"/>
                <a:sym typeface="Helvetica"/>
              </a:defRPr>
            </a:lvl1pPr>
          </a:lstStyle>
          <a:p>
            <a:r>
              <a:rPr sz="750"/>
              <a:t>Interna</a:t>
            </a:r>
          </a:p>
        </p:txBody>
      </p:sp>
      <p:pic>
        <p:nvPicPr>
          <p:cNvPr id="707" name="Imagen" descr="Imagen"/>
          <p:cNvPicPr>
            <a:picLocks noChangeAspect="1"/>
          </p:cNvPicPr>
          <p:nvPr/>
        </p:nvPicPr>
        <p:blipFill>
          <a:blip r:embed="rId2"/>
          <a:stretch>
            <a:fillRect/>
          </a:stretch>
        </p:blipFill>
        <p:spPr>
          <a:xfrm>
            <a:off x="3425123" y="2277461"/>
            <a:ext cx="2374209" cy="1491761"/>
          </a:xfrm>
          <a:prstGeom prst="rect">
            <a:avLst/>
          </a:prstGeom>
          <a:ln w="12700">
            <a:miter lim="400000"/>
          </a:ln>
        </p:spPr>
      </p:pic>
      <p:pic>
        <p:nvPicPr>
          <p:cNvPr id="708" name="Imagen" descr="Imagen"/>
          <p:cNvPicPr>
            <a:picLocks noChangeAspect="1"/>
          </p:cNvPicPr>
          <p:nvPr/>
        </p:nvPicPr>
        <p:blipFill>
          <a:blip r:embed="rId3"/>
          <a:stretch>
            <a:fillRect/>
          </a:stretch>
        </p:blipFill>
        <p:spPr>
          <a:xfrm>
            <a:off x="7950647" y="4683471"/>
            <a:ext cx="975836" cy="268690"/>
          </a:xfrm>
          <a:prstGeom prst="rect">
            <a:avLst/>
          </a:prstGeom>
          <a:ln w="12700">
            <a:miter lim="400000"/>
          </a:ln>
        </p:spPr>
      </p:pic>
      <p:pic>
        <p:nvPicPr>
          <p:cNvPr id="709" name="Imagen" descr="Imagen"/>
          <p:cNvPicPr>
            <a:picLocks noChangeAspect="1"/>
          </p:cNvPicPr>
          <p:nvPr/>
        </p:nvPicPr>
        <p:blipFill>
          <a:blip r:embed="rId4"/>
          <a:stretch>
            <a:fillRect/>
          </a:stretch>
        </p:blipFill>
        <p:spPr>
          <a:xfrm>
            <a:off x="1153050" y="479143"/>
            <a:ext cx="1564003" cy="299835"/>
          </a:xfrm>
          <a:prstGeom prst="rect">
            <a:avLst/>
          </a:prstGeom>
          <a:ln w="12700">
            <a:miter lim="400000"/>
          </a:ln>
        </p:spPr>
      </p:pic>
    </p:spTree>
    <p:extLst>
      <p:ext uri="{BB962C8B-B14F-4D97-AF65-F5344CB8AC3E}">
        <p14:creationId xmlns:p14="http://schemas.microsoft.com/office/powerpoint/2010/main" val="420812561"/>
      </p:ext>
    </p:extLst>
  </p:cSld>
  <p:clrMapOvr>
    <a:masterClrMapping/>
  </p:clrMapOvr>
  <mc:AlternateContent xmlns:mc="http://schemas.openxmlformats.org/markup-compatibility/2006" xmlns:p14="http://schemas.microsoft.com/office/powerpoint/2010/main">
    <mc:Choice Requires="p14">
      <p:transition spd="med" p14:dur="699">
        <p:dissolve/>
      </p:transition>
    </mc:Choice>
    <mc:Fallback xmlns="" xmlns:m="http://schemas.openxmlformats.org/officeDocument/2006/math" xmlns:a14="http://schemas.microsoft.com/office/drawing/2010/main">
      <p:transition spd="fast">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Agrupar 10"/>
          <p:cNvGrpSpPr/>
          <p:nvPr/>
        </p:nvGrpSpPr>
        <p:grpSpPr>
          <a:xfrm>
            <a:off x="0" y="4572000"/>
            <a:ext cx="1506343" cy="616950"/>
            <a:chOff x="0" y="4330700"/>
            <a:chExt cx="2095500" cy="858250"/>
          </a:xfrm>
        </p:grpSpPr>
        <p:sp>
          <p:nvSpPr>
            <p:cNvPr id="12" name="Rectángulo 11"/>
            <p:cNvSpPr/>
            <p:nvPr/>
          </p:nvSpPr>
          <p:spPr>
            <a:xfrm>
              <a:off x="0" y="4330700"/>
              <a:ext cx="2095500" cy="8582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pic>
          <p:nvPicPr>
            <p:cNvPr id="13" name="Imagen 1" descr="logo_blanc.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37" y="4706285"/>
              <a:ext cx="1135324" cy="17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ítulo 1"/>
          <p:cNvSpPr txBox="1">
            <a:spLocks/>
          </p:cNvSpPr>
          <p:nvPr/>
        </p:nvSpPr>
        <p:spPr>
          <a:xfrm>
            <a:off x="-2" y="165060"/>
            <a:ext cx="9144001" cy="400036"/>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1600" dirty="0">
                <a:latin typeface="Arial"/>
                <a:cs typeface="Arial"/>
              </a:rPr>
              <a:t>Proyecto: </a:t>
            </a:r>
            <a:r>
              <a:rPr lang="es-ES" sz="1600" b="1" dirty="0">
                <a:solidFill>
                  <a:srgbClr val="41B5FF"/>
                </a:solidFill>
                <a:latin typeface="Arial"/>
                <a:cs typeface="Arial"/>
              </a:rPr>
              <a:t>Text </a:t>
            </a:r>
            <a:r>
              <a:rPr lang="es-ES" sz="1600" b="1" dirty="0" err="1">
                <a:solidFill>
                  <a:srgbClr val="41B5FF"/>
                </a:solidFill>
                <a:latin typeface="Arial"/>
                <a:cs typeface="Arial"/>
              </a:rPr>
              <a:t>Mining</a:t>
            </a:r>
            <a:r>
              <a:rPr lang="es-ES" sz="1600" b="1" dirty="0">
                <a:solidFill>
                  <a:srgbClr val="41B5FF"/>
                </a:solidFill>
                <a:latin typeface="Arial"/>
                <a:cs typeface="Arial"/>
              </a:rPr>
              <a:t> aplicado a Chaman</a:t>
            </a:r>
            <a:endParaRPr lang="es-ES" sz="1600" b="1" u="sng" dirty="0">
              <a:solidFill>
                <a:srgbClr val="41B5FF"/>
              </a:solidFill>
              <a:latin typeface="Arial"/>
              <a:cs typeface="Arial"/>
            </a:endParaRPr>
          </a:p>
        </p:txBody>
      </p:sp>
      <p:sp>
        <p:nvSpPr>
          <p:cNvPr id="17" name="16 CuadroTexto"/>
          <p:cNvSpPr txBox="1"/>
          <p:nvPr/>
        </p:nvSpPr>
        <p:spPr>
          <a:xfrm>
            <a:off x="320551" y="955923"/>
            <a:ext cx="4645149" cy="2708434"/>
          </a:xfrm>
          <a:prstGeom prst="rect">
            <a:avLst/>
          </a:prstGeom>
          <a:noFill/>
        </p:spPr>
        <p:txBody>
          <a:bodyPr wrap="square" rtlCol="0">
            <a:spAutoFit/>
          </a:bodyPr>
          <a:lstStyle/>
          <a:p>
            <a:pPr algn="just"/>
            <a:r>
              <a:rPr lang="es-ES" sz="1000" b="1" dirty="0">
                <a:latin typeface="Arial"/>
                <a:cs typeface="Arial"/>
              </a:rPr>
              <a:t>Codificación de antecedentes</a:t>
            </a:r>
          </a:p>
          <a:p>
            <a:pPr algn="just"/>
            <a:endParaRPr lang="es-ES" sz="1000" b="1" dirty="0">
              <a:latin typeface="Arial"/>
              <a:cs typeface="Arial"/>
            </a:endParaRPr>
          </a:p>
          <a:p>
            <a:pPr algn="just"/>
            <a:r>
              <a:rPr lang="es-ES" sz="1000" dirty="0">
                <a:latin typeface="Arial"/>
                <a:cs typeface="Arial"/>
              </a:rPr>
              <a:t>Conseguir una buena codificación de los antecedentes del paciente es esencial para conseguir una buena seguridad del paciente. </a:t>
            </a:r>
          </a:p>
          <a:p>
            <a:pPr algn="just"/>
            <a:r>
              <a:rPr lang="es-ES" sz="1000" dirty="0">
                <a:latin typeface="Arial"/>
                <a:cs typeface="Arial"/>
              </a:rPr>
              <a:t>Una codificación correcta de antecedentes médicos o medicación habitual puede servir para que el sistema alerte respecto a posibles interacciones o adaptaciones de dosis o incompatibilidades, reduciendo por tanto los errores de prescripción de medicación.</a:t>
            </a:r>
          </a:p>
          <a:p>
            <a:pPr algn="just"/>
            <a:endParaRPr lang="es-ES" sz="1000" b="1" dirty="0">
              <a:latin typeface="Arial"/>
              <a:cs typeface="Arial"/>
            </a:endParaRPr>
          </a:p>
          <a:p>
            <a:pPr algn="just"/>
            <a:endParaRPr lang="es-ES" sz="1000" b="1" dirty="0">
              <a:latin typeface="Arial"/>
              <a:cs typeface="Arial"/>
            </a:endParaRPr>
          </a:p>
          <a:p>
            <a:pPr algn="just"/>
            <a:r>
              <a:rPr lang="es-ES" sz="1000" b="1" dirty="0">
                <a:latin typeface="Arial"/>
                <a:cs typeface="Arial"/>
              </a:rPr>
              <a:t>Codificación de tratamientos</a:t>
            </a:r>
          </a:p>
          <a:p>
            <a:pPr algn="just"/>
            <a:endParaRPr lang="es-ES" sz="1000" b="1" dirty="0">
              <a:latin typeface="Arial"/>
              <a:cs typeface="Arial"/>
            </a:endParaRPr>
          </a:p>
          <a:p>
            <a:pPr algn="just"/>
            <a:r>
              <a:rPr lang="es-ES" sz="1000" dirty="0">
                <a:latin typeface="Arial"/>
                <a:cs typeface="Arial"/>
              </a:rPr>
              <a:t>Otro campo que ayudaría a sacar conclusiones, económicas en este caso, es el campo del tratamiento. Consiguiendo una codificación de este campo sería posible conocer el coste del paciente y hacer previsiones de coste por diagnóstico, por ejemplo.</a:t>
            </a:r>
          </a:p>
          <a:p>
            <a:pPr algn="just"/>
            <a:endParaRPr lang="es-ES" sz="1000" dirty="0">
              <a:latin typeface="Arial"/>
              <a:cs typeface="Arial"/>
            </a:endParaRPr>
          </a:p>
        </p:txBody>
      </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4653" y="1136595"/>
            <a:ext cx="3080824" cy="2657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2142" y="3898723"/>
            <a:ext cx="2219858" cy="920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Conector recto 2"/>
          <p:cNvCxnSpPr/>
          <p:nvPr/>
        </p:nvCxnSpPr>
        <p:spPr>
          <a:xfrm>
            <a:off x="419100" y="685800"/>
            <a:ext cx="812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42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CuadroTexto"/>
          <p:cNvSpPr txBox="1"/>
          <p:nvPr/>
        </p:nvSpPr>
        <p:spPr>
          <a:xfrm>
            <a:off x="419100" y="978853"/>
            <a:ext cx="4969501" cy="2862322"/>
          </a:xfrm>
          <a:prstGeom prst="rect">
            <a:avLst/>
          </a:prstGeom>
          <a:noFill/>
        </p:spPr>
        <p:txBody>
          <a:bodyPr wrap="square" rtlCol="0">
            <a:spAutoFit/>
          </a:bodyPr>
          <a:lstStyle/>
          <a:p>
            <a:pPr algn="just"/>
            <a:r>
              <a:rPr lang="es-ES" sz="1000" b="1" dirty="0">
                <a:latin typeface="Arial"/>
                <a:cs typeface="Arial"/>
              </a:rPr>
              <a:t>Objetivo</a:t>
            </a:r>
          </a:p>
          <a:p>
            <a:pPr algn="just"/>
            <a:endParaRPr lang="es-ES" sz="1000" b="1" dirty="0">
              <a:latin typeface="Arial"/>
              <a:cs typeface="Arial"/>
            </a:endParaRPr>
          </a:p>
          <a:p>
            <a:pPr algn="just"/>
            <a:r>
              <a:rPr lang="es-ES" sz="1000" dirty="0">
                <a:latin typeface="Arial"/>
                <a:cs typeface="Arial"/>
              </a:rPr>
              <a:t>El objetivo principal del proyecto es poder detectar aquellos casos más propensos a estar de baja durante más tiempo, en otras palabras, aquellos en los que sea más probable que la baja dure más que lo que se correspondería con un valor estándar o normal, dependiendo de cada diagnóstico, para así poder realizar acciones por parte de Asepeyo para evitar prolongar más de lo debido estos casos.</a:t>
            </a:r>
          </a:p>
          <a:p>
            <a:pPr algn="just"/>
            <a:endParaRPr lang="es-ES" sz="1000" dirty="0">
              <a:latin typeface="Arial"/>
              <a:cs typeface="Arial"/>
            </a:endParaRPr>
          </a:p>
          <a:p>
            <a:pPr lvl="0" algn="just"/>
            <a:r>
              <a:rPr lang="es-ES" sz="1000" b="1" dirty="0">
                <a:latin typeface="Arial"/>
                <a:cs typeface="Arial"/>
              </a:rPr>
              <a:t>Modelo predictivo con técnicas de </a:t>
            </a:r>
            <a:r>
              <a:rPr lang="es-ES" sz="1000" b="1" i="1" dirty="0">
                <a:latin typeface="Arial"/>
                <a:cs typeface="Arial"/>
              </a:rPr>
              <a:t>Machine </a:t>
            </a:r>
            <a:r>
              <a:rPr lang="es-ES" sz="1000" b="1" i="1" dirty="0" err="1">
                <a:latin typeface="Arial"/>
                <a:cs typeface="Arial"/>
              </a:rPr>
              <a:t>Learning</a:t>
            </a:r>
            <a:endParaRPr lang="es-ES" sz="1000" b="1" i="1" dirty="0">
              <a:latin typeface="Arial"/>
              <a:cs typeface="Arial"/>
            </a:endParaRPr>
          </a:p>
          <a:p>
            <a:pPr lvl="0" algn="just"/>
            <a:endParaRPr lang="es-ES" sz="1000" b="1" i="1" dirty="0">
              <a:latin typeface="Arial"/>
              <a:cs typeface="Arial"/>
            </a:endParaRPr>
          </a:p>
          <a:p>
            <a:pPr algn="just"/>
            <a:r>
              <a:rPr lang="es-ES" sz="1000" dirty="0">
                <a:latin typeface="Arial"/>
                <a:cs typeface="Arial"/>
              </a:rPr>
              <a:t>Se requiere poder aplicar técnicas de analítica predictiva para poder estimar, con un cierto grado de error, qué casos son candidatos a tener una duración de baja estimada mayor a unos baremos considerados como estándar o normal, de forma que Asepeyo pueda actuar en estos casos prevalentemente que en otros. Idealmente,  el sistema  podría proporcionar una previsión de los días de baja de desviación respecto a lo estimado como normal, o en su defecto, algún índice que permita ordenar los casos por la magnitud de la desviación para poder priorizar su tratamiento</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6858" y="1132792"/>
            <a:ext cx="3030242" cy="185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5717983" y="3241010"/>
            <a:ext cx="2867217" cy="1200329"/>
          </a:xfrm>
          <a:prstGeom prst="rect">
            <a:avLst/>
          </a:prstGeom>
          <a:noFill/>
          <a:ln>
            <a:solidFill>
              <a:srgbClr val="41B5FF"/>
            </a:solidFill>
          </a:ln>
        </p:spPr>
        <p:txBody>
          <a:bodyPr wrap="square">
            <a:spAutoFit/>
          </a:bodyPr>
          <a:lstStyle/>
          <a:p>
            <a:pPr lvl="0"/>
            <a:endParaRPr lang="es-ES" sz="900" dirty="0">
              <a:solidFill>
                <a:srgbClr val="41B5FF"/>
              </a:solidFill>
              <a:latin typeface="Maven Por"/>
              <a:cs typeface="Maven Por"/>
            </a:endParaRPr>
          </a:p>
          <a:p>
            <a:pPr lvl="0"/>
            <a:r>
              <a:rPr lang="es-ES" sz="900" dirty="0">
                <a:solidFill>
                  <a:srgbClr val="41B5FF"/>
                </a:solidFill>
                <a:latin typeface="Maven Por"/>
                <a:cs typeface="Maven Por"/>
              </a:rPr>
              <a:t>Datos del trabajador</a:t>
            </a:r>
          </a:p>
          <a:p>
            <a:pPr lvl="0"/>
            <a:r>
              <a:rPr lang="es-ES" sz="900" dirty="0">
                <a:solidFill>
                  <a:srgbClr val="41B5FF"/>
                </a:solidFill>
                <a:latin typeface="Maven Por"/>
                <a:cs typeface="Maven Por"/>
              </a:rPr>
              <a:t>Datos de la empresa</a:t>
            </a:r>
          </a:p>
          <a:p>
            <a:pPr lvl="0"/>
            <a:r>
              <a:rPr lang="es-ES" sz="900" dirty="0">
                <a:solidFill>
                  <a:srgbClr val="41B5FF"/>
                </a:solidFill>
                <a:latin typeface="Maven Por"/>
                <a:cs typeface="Maven Por"/>
              </a:rPr>
              <a:t>Datos de actividad asistencial</a:t>
            </a:r>
          </a:p>
          <a:p>
            <a:pPr lvl="0"/>
            <a:r>
              <a:rPr lang="es-ES" sz="900" dirty="0">
                <a:solidFill>
                  <a:srgbClr val="41B5FF"/>
                </a:solidFill>
                <a:latin typeface="Maven Por"/>
                <a:cs typeface="Maven Por"/>
              </a:rPr>
              <a:t>Datos del histórico de siniestralidad o expedientes</a:t>
            </a:r>
          </a:p>
          <a:p>
            <a:pPr lvl="0"/>
            <a:r>
              <a:rPr lang="es-ES" sz="900" dirty="0">
                <a:solidFill>
                  <a:srgbClr val="41B5FF"/>
                </a:solidFill>
                <a:latin typeface="Maven Por"/>
                <a:cs typeface="Maven Por"/>
              </a:rPr>
              <a:t>Datos de diagnósticos</a:t>
            </a:r>
          </a:p>
          <a:p>
            <a:pPr lvl="0"/>
            <a:r>
              <a:rPr lang="es-ES" sz="900" dirty="0">
                <a:solidFill>
                  <a:srgbClr val="41B5FF"/>
                </a:solidFill>
                <a:latin typeface="Maven Por"/>
                <a:cs typeface="Maven Por"/>
              </a:rPr>
              <a:t>Imágenes complementarias en algunos casos</a:t>
            </a:r>
          </a:p>
          <a:p>
            <a:pPr lvl="0"/>
            <a:endParaRPr lang="es-ES" sz="900" dirty="0">
              <a:solidFill>
                <a:srgbClr val="41B5FF"/>
              </a:solidFill>
              <a:latin typeface="Maven Por"/>
              <a:cs typeface="Maven Por"/>
            </a:endParaRPr>
          </a:p>
        </p:txBody>
      </p:sp>
      <p:sp>
        <p:nvSpPr>
          <p:cNvPr id="11" name="Título 1"/>
          <p:cNvSpPr txBox="1">
            <a:spLocks/>
          </p:cNvSpPr>
          <p:nvPr/>
        </p:nvSpPr>
        <p:spPr>
          <a:xfrm>
            <a:off x="-2" y="165060"/>
            <a:ext cx="9144001" cy="400036"/>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1600" dirty="0">
                <a:latin typeface="Arial"/>
                <a:cs typeface="Arial"/>
              </a:rPr>
              <a:t>Proyecto: </a:t>
            </a:r>
            <a:r>
              <a:rPr lang="es-ES" sz="1600" b="1" dirty="0">
                <a:solidFill>
                  <a:srgbClr val="41B5FF"/>
                </a:solidFill>
                <a:latin typeface="Arial"/>
                <a:cs typeface="Arial"/>
              </a:rPr>
              <a:t>Previsión de días de baja</a:t>
            </a:r>
            <a:endParaRPr lang="es-ES" sz="1600" b="1" u="sng" dirty="0">
              <a:solidFill>
                <a:srgbClr val="41B5FF"/>
              </a:solidFill>
              <a:latin typeface="Arial"/>
              <a:cs typeface="Arial"/>
            </a:endParaRPr>
          </a:p>
        </p:txBody>
      </p:sp>
      <p:cxnSp>
        <p:nvCxnSpPr>
          <p:cNvPr id="12" name="Conector recto 11"/>
          <p:cNvCxnSpPr/>
          <p:nvPr/>
        </p:nvCxnSpPr>
        <p:spPr>
          <a:xfrm>
            <a:off x="419100" y="685800"/>
            <a:ext cx="812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3" name="Agrupar 12"/>
          <p:cNvGrpSpPr/>
          <p:nvPr/>
        </p:nvGrpSpPr>
        <p:grpSpPr>
          <a:xfrm>
            <a:off x="0" y="4572000"/>
            <a:ext cx="1506343" cy="616950"/>
            <a:chOff x="0" y="4330700"/>
            <a:chExt cx="2095500" cy="858250"/>
          </a:xfrm>
        </p:grpSpPr>
        <p:sp>
          <p:nvSpPr>
            <p:cNvPr id="18" name="Rectángulo 17"/>
            <p:cNvSpPr/>
            <p:nvPr/>
          </p:nvSpPr>
          <p:spPr>
            <a:xfrm>
              <a:off x="0" y="4330700"/>
              <a:ext cx="2095500" cy="8582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pic>
          <p:nvPicPr>
            <p:cNvPr id="19" name="Imagen 1" descr="logo_blanc.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37" y="4706285"/>
              <a:ext cx="1135324" cy="17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7278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CuadroTexto"/>
          <p:cNvSpPr txBox="1"/>
          <p:nvPr/>
        </p:nvSpPr>
        <p:spPr>
          <a:xfrm>
            <a:off x="377199" y="961554"/>
            <a:ext cx="4931401" cy="3170099"/>
          </a:xfrm>
          <a:prstGeom prst="rect">
            <a:avLst/>
          </a:prstGeom>
          <a:noFill/>
        </p:spPr>
        <p:txBody>
          <a:bodyPr wrap="square" rtlCol="0">
            <a:spAutoFit/>
          </a:bodyPr>
          <a:lstStyle/>
          <a:p>
            <a:pPr algn="just"/>
            <a:r>
              <a:rPr lang="es-ES" sz="1000" b="1" dirty="0">
                <a:latin typeface="Arial"/>
                <a:cs typeface="Arial"/>
              </a:rPr>
              <a:t>Objetivo</a:t>
            </a:r>
          </a:p>
          <a:p>
            <a:pPr algn="just"/>
            <a:endParaRPr lang="es-ES" sz="1000" dirty="0">
              <a:latin typeface="Arial"/>
              <a:cs typeface="Arial"/>
            </a:endParaRPr>
          </a:p>
          <a:p>
            <a:pPr algn="just"/>
            <a:r>
              <a:rPr lang="es-ES" sz="1000" dirty="0">
                <a:latin typeface="Arial"/>
                <a:cs typeface="Arial"/>
              </a:rPr>
              <a:t>El objetivo de este proyecto consiste en desarrollar un sistema capaz de asistir a los médicos de los centros de Asepeyo en la valoración de las imágenes de RX. Este sistema debe ser capaz de incorporar módulos de análisis que permitan aplicar diferentes metodologías de diagnóstico a las imágenes en estudio. </a:t>
            </a:r>
          </a:p>
          <a:p>
            <a:pPr algn="just"/>
            <a:endParaRPr lang="es-ES" sz="1000" dirty="0">
              <a:latin typeface="Arial"/>
              <a:cs typeface="Arial"/>
            </a:endParaRPr>
          </a:p>
          <a:p>
            <a:pPr lvl="0" algn="just"/>
            <a:r>
              <a:rPr lang="es-ES" sz="1000" b="1" dirty="0">
                <a:latin typeface="Arial"/>
                <a:cs typeface="Arial"/>
              </a:rPr>
              <a:t>Asistente en el diagnóstico de fracturas</a:t>
            </a:r>
          </a:p>
          <a:p>
            <a:pPr lvl="0" algn="just"/>
            <a:endParaRPr lang="es-ES" sz="1000" b="1" dirty="0">
              <a:latin typeface="Arial"/>
              <a:cs typeface="Arial"/>
            </a:endParaRPr>
          </a:p>
          <a:p>
            <a:pPr lvl="0" algn="just"/>
            <a:r>
              <a:rPr lang="es-ES" sz="1000" dirty="0">
                <a:latin typeface="Arial"/>
                <a:cs typeface="Arial"/>
              </a:rPr>
              <a:t>En este módulo el sistema debe proporcionar un visor de imagen radiológica, mediante el cual el médico pueda visualizar las imágenes de RX capturadas con las herramientas habituales de estos visores, señalando en la imagen los hallazgos encontrados por el sistema experto. Estos hallazgos pueden ser valorados por el médico de forma que el sistema continúe entrenando con esta valoración.</a:t>
            </a:r>
            <a:r>
              <a:rPr lang="es-ES" sz="1000" b="1" dirty="0">
                <a:latin typeface="Arial"/>
                <a:cs typeface="Arial"/>
              </a:rPr>
              <a:t> </a:t>
            </a:r>
          </a:p>
          <a:p>
            <a:pPr lvl="0" algn="just"/>
            <a:endParaRPr lang="es-ES" sz="1000" b="1" dirty="0">
              <a:latin typeface="Arial"/>
              <a:cs typeface="Arial"/>
            </a:endParaRPr>
          </a:p>
          <a:p>
            <a:pPr lvl="0" algn="just"/>
            <a:r>
              <a:rPr lang="es-ES" sz="1000" b="1" dirty="0">
                <a:latin typeface="Arial"/>
                <a:cs typeface="Arial"/>
              </a:rPr>
              <a:t>Asistente en el diagnóstico neumoconiosis (categorización ILO)</a:t>
            </a:r>
          </a:p>
          <a:p>
            <a:pPr lvl="0" algn="just"/>
            <a:endParaRPr lang="es-ES" sz="1000" b="1" dirty="0">
              <a:latin typeface="Arial"/>
              <a:cs typeface="Arial"/>
            </a:endParaRPr>
          </a:p>
          <a:p>
            <a:pPr algn="just"/>
            <a:r>
              <a:rPr lang="es-ES" sz="1000" dirty="0">
                <a:latin typeface="Arial"/>
                <a:cs typeface="Arial"/>
              </a:rPr>
              <a:t>En este módulo el sistema experto se aplicará a las placas de tórax tomando como referencia la categorización ILO para la lectura de posibles neumoconiosis. </a:t>
            </a:r>
          </a:p>
          <a:p>
            <a:pPr lvl="0" algn="just"/>
            <a:endParaRPr lang="es-ES" sz="1000" dirty="0">
              <a:latin typeface="Arial"/>
              <a:cs typeface="Arial"/>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9855" y="936154"/>
            <a:ext cx="2917630" cy="176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9855" y="2749915"/>
            <a:ext cx="2917630" cy="1771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Agrupar 9"/>
          <p:cNvGrpSpPr/>
          <p:nvPr/>
        </p:nvGrpSpPr>
        <p:grpSpPr>
          <a:xfrm>
            <a:off x="0" y="4572000"/>
            <a:ext cx="1506343" cy="616950"/>
            <a:chOff x="0" y="4330700"/>
            <a:chExt cx="2095500" cy="858250"/>
          </a:xfrm>
        </p:grpSpPr>
        <p:sp>
          <p:nvSpPr>
            <p:cNvPr id="11" name="Rectángulo 10"/>
            <p:cNvSpPr/>
            <p:nvPr/>
          </p:nvSpPr>
          <p:spPr>
            <a:xfrm>
              <a:off x="0" y="4330700"/>
              <a:ext cx="2095500" cy="85825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a:t>  </a:t>
              </a:r>
            </a:p>
          </p:txBody>
        </p:sp>
        <p:pic>
          <p:nvPicPr>
            <p:cNvPr id="12" name="Imagen 1" descr="logo_blanc.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37" y="4706285"/>
              <a:ext cx="1135324" cy="17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ítulo 1"/>
          <p:cNvSpPr txBox="1">
            <a:spLocks/>
          </p:cNvSpPr>
          <p:nvPr/>
        </p:nvSpPr>
        <p:spPr>
          <a:xfrm>
            <a:off x="-2" y="165060"/>
            <a:ext cx="9144001" cy="400036"/>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1600" dirty="0">
                <a:latin typeface="Arial"/>
                <a:cs typeface="Arial"/>
              </a:rPr>
              <a:t>Proyecto: </a:t>
            </a:r>
            <a:r>
              <a:rPr lang="es-ES" sz="1600" b="1" dirty="0">
                <a:solidFill>
                  <a:srgbClr val="41B5FF"/>
                </a:solidFill>
                <a:latin typeface="Arial"/>
                <a:cs typeface="Arial"/>
              </a:rPr>
              <a:t>Asistente</a:t>
            </a:r>
            <a:endParaRPr lang="es-ES" sz="1600" b="1" u="sng" dirty="0">
              <a:solidFill>
                <a:srgbClr val="41B5FF"/>
              </a:solidFill>
              <a:latin typeface="Arial"/>
              <a:cs typeface="Arial"/>
            </a:endParaRPr>
          </a:p>
        </p:txBody>
      </p:sp>
      <p:cxnSp>
        <p:nvCxnSpPr>
          <p:cNvPr id="18" name="Conector recto 17"/>
          <p:cNvCxnSpPr/>
          <p:nvPr/>
        </p:nvCxnSpPr>
        <p:spPr>
          <a:xfrm>
            <a:off x="419100" y="685800"/>
            <a:ext cx="812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3875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1"/>
            <a:ext cx="9144000" cy="514350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6" name="CuadroTexto 5"/>
          <p:cNvSpPr txBox="1"/>
          <p:nvPr/>
        </p:nvSpPr>
        <p:spPr>
          <a:xfrm>
            <a:off x="0" y="4718791"/>
            <a:ext cx="9144000" cy="253916"/>
          </a:xfrm>
          <a:prstGeom prst="rect">
            <a:avLst/>
          </a:prstGeom>
          <a:noFill/>
        </p:spPr>
        <p:txBody>
          <a:bodyPr wrap="square" rtlCol="0">
            <a:spAutoFit/>
          </a:bodyPr>
          <a:lstStyle/>
          <a:p>
            <a:pPr algn="ctr"/>
            <a:r>
              <a:rPr lang="es-ES" sz="1050" dirty="0">
                <a:solidFill>
                  <a:schemeClr val="tx1">
                    <a:lumMod val="65000"/>
                    <a:lumOff val="35000"/>
                  </a:schemeClr>
                </a:solidFill>
                <a:latin typeface="Arial"/>
                <a:cs typeface="Arial"/>
              </a:rPr>
              <a:t>Mutua Colaboradora con la Seguridad Social nº 151</a:t>
            </a:r>
          </a:p>
        </p:txBody>
      </p:sp>
      <p:pic>
        <p:nvPicPr>
          <p:cNvPr id="2" name="Imagen 1" descr="logo_blan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250" y="2332334"/>
            <a:ext cx="3111501" cy="478832"/>
          </a:xfrm>
          <a:prstGeom prst="rect">
            <a:avLst/>
          </a:prstGeom>
        </p:spPr>
      </p:pic>
    </p:spTree>
    <p:extLst>
      <p:ext uri="{BB962C8B-B14F-4D97-AF65-F5344CB8AC3E}">
        <p14:creationId xmlns:p14="http://schemas.microsoft.com/office/powerpoint/2010/main" val="2594308990"/>
      </p:ext>
    </p:extLst>
  </p:cSld>
  <p:clrMapOvr>
    <a:masterClrMapping/>
  </p:clrMapOvr>
  <mc:AlternateContent xmlns:mc="http://schemas.openxmlformats.org/markup-compatibility/2006" xmlns:p14="http://schemas.microsoft.com/office/powerpoint/2010/main">
    <mc:Choice Requires="p14">
      <p:transition spd="slow" p14:dur="1300">
        <p14:pan dir="d"/>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Guia Presentacion Evento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7B6F2769-7194-4217-93D3-3AF3A4742282}">
  <ds:schemaRefs>
    <ds:schemaRef ds:uri="http://schemas.microsoft.com/office/2006/documentManagement/types"/>
    <ds:schemaRef ds:uri="http://www.w3.org/XML/1998/namespace"/>
    <ds:schemaRef ds:uri="http://schemas.openxmlformats.org/package/2006/metadata/core-properties"/>
    <ds:schemaRef ds:uri="http://purl.org/dc/dcmitype/"/>
    <ds:schemaRef ds:uri="http://schemas.microsoft.com/office/infopath/2007/PartnerControls"/>
    <ds:schemaRef ds:uri="http://purl.org/dc/terms/"/>
    <ds:schemaRef ds:uri="http://schemas.microsoft.com/sharepoint/v3/field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Guia Presentacion Eventos</Template>
  <TotalTime>92</TotalTime>
  <Words>843</Words>
  <Application>Microsoft Office PowerPoint</Application>
  <PresentationFormat>Presentación en pantalla (16:9)</PresentationFormat>
  <Paragraphs>129</Paragraphs>
  <Slides>8</Slides>
  <Notes>6</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Guia Presentacion Eventos</vt:lpstr>
      <vt:lpstr>Acuerdo de colaboración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ASEPEYO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Acuerdo de colaboración BSC-Asepeyo</dc:title>
  <dc:creator>XAVIER CALATRAVA PETISME</dc:creator>
  <cp:lastModifiedBy>JUAN LUIS PAGES LARA</cp:lastModifiedBy>
  <cp:revision>27</cp:revision>
  <dcterms:created xsi:type="dcterms:W3CDTF">2019-04-29T15:10:23Z</dcterms:created>
  <dcterms:modified xsi:type="dcterms:W3CDTF">2019-12-04T15:32:08Z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