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6"/>
  </p:notesMasterIdLst>
  <p:sldIdLst>
    <p:sldId id="279" r:id="rId2"/>
    <p:sldId id="318" r:id="rId3"/>
    <p:sldId id="281" r:id="rId4"/>
    <p:sldId id="311" r:id="rId5"/>
    <p:sldId id="312" r:id="rId6"/>
    <p:sldId id="313" r:id="rId7"/>
    <p:sldId id="308" r:id="rId8"/>
    <p:sldId id="315" r:id="rId9"/>
    <p:sldId id="282" r:id="rId10"/>
    <p:sldId id="309" r:id="rId11"/>
    <p:sldId id="283" r:id="rId12"/>
    <p:sldId id="316" r:id="rId13"/>
    <p:sldId id="286" r:id="rId14"/>
    <p:sldId id="287" r:id="rId15"/>
    <p:sldId id="288" r:id="rId16"/>
    <p:sldId id="289" r:id="rId17"/>
    <p:sldId id="291" r:id="rId18"/>
    <p:sldId id="292" r:id="rId19"/>
    <p:sldId id="317" r:id="rId20"/>
    <p:sldId id="294" r:id="rId21"/>
    <p:sldId id="295" r:id="rId22"/>
    <p:sldId id="296" r:id="rId23"/>
    <p:sldId id="297" r:id="rId24"/>
    <p:sldId id="298" r:id="rId25"/>
    <p:sldId id="300" r:id="rId26"/>
    <p:sldId id="301" r:id="rId27"/>
    <p:sldId id="302" r:id="rId28"/>
    <p:sldId id="303" r:id="rId29"/>
    <p:sldId id="304" r:id="rId30"/>
    <p:sldId id="314" r:id="rId31"/>
    <p:sldId id="305" r:id="rId32"/>
    <p:sldId id="319" r:id="rId33"/>
    <p:sldId id="310" r:id="rId34"/>
    <p:sldId id="307" r:id="rId35"/>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4DE"/>
    <a:srgbClr val="008EC0"/>
    <a:srgbClr val="4FD1FF"/>
    <a:srgbClr val="37CBFF"/>
    <a:srgbClr val="6DD9FF"/>
    <a:srgbClr val="D1F3FF"/>
    <a:srgbClr val="9BE5FF"/>
    <a:srgbClr val="C5D1E5"/>
    <a:srgbClr val="7CBF33"/>
    <a:srgbClr val="EAB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52" autoAdjust="0"/>
    <p:restoredTop sz="94663" autoAdjust="0"/>
  </p:normalViewPr>
  <p:slideViewPr>
    <p:cSldViewPr>
      <p:cViewPr varScale="1">
        <p:scale>
          <a:sx n="88" d="100"/>
          <a:sy n="88" d="100"/>
        </p:scale>
        <p:origin x="-138" y="-186"/>
      </p:cViewPr>
      <p:guideLst>
        <p:guide orient="horz" pos="2160"/>
        <p:guide pos="3839"/>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B488F7-1FAC-40D2-BB7E-BA3CE28D8950}" type="datetimeFigureOut">
              <a:rPr lang="en-US" smtClean="0"/>
              <a:pPr/>
              <a:t>5/9/2019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2D21D1-52E2-420B-B491-CFF6D7BB79FB}" type="slidenum">
              <a:rPr lang="en-US" smtClean="0"/>
              <a:pPr/>
              <a:t>‹Nº›</a:t>
            </a:fld>
            <a:endParaRPr lang="en-US"/>
          </a:p>
        </p:txBody>
      </p:sp>
    </p:spTree>
    <p:extLst>
      <p:ext uri="{BB962C8B-B14F-4D97-AF65-F5344CB8AC3E}">
        <p14:creationId xmlns:p14="http://schemas.microsoft.com/office/powerpoint/2010/main" val="223947869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CA2D21D1-52E2-420B-B491-CFF6D7BB79FB}" type="slidenum">
              <a:rPr lang="en-US" smtClean="0"/>
              <a:pPr/>
              <a:t>29</a:t>
            </a:fld>
            <a:endParaRPr lang="en-US"/>
          </a:p>
        </p:txBody>
      </p:sp>
    </p:spTree>
    <p:extLst>
      <p:ext uri="{BB962C8B-B14F-4D97-AF65-F5344CB8AC3E}">
        <p14:creationId xmlns:p14="http://schemas.microsoft.com/office/powerpoint/2010/main" val="774256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CA2D21D1-52E2-420B-B491-CFF6D7BB79FB}" type="slidenum">
              <a:rPr lang="en-US" smtClean="0"/>
              <a:pPr/>
              <a:t>30</a:t>
            </a:fld>
            <a:endParaRPr lang="en-US"/>
          </a:p>
        </p:txBody>
      </p:sp>
    </p:spTree>
    <p:extLst>
      <p:ext uri="{BB962C8B-B14F-4D97-AF65-F5344CB8AC3E}">
        <p14:creationId xmlns:p14="http://schemas.microsoft.com/office/powerpoint/2010/main" val="774256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162" y="2130426"/>
            <a:ext cx="10360501"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425404F2-BE9A-4460-8815-8F645183555F}" type="datetimeFigureOut">
              <a:rPr lang="en-US" smtClean="0"/>
              <a:pPr/>
              <a:t>5/9/2019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96E69268-9C8B-4EBF-A9EE-DC5DC2D48DC3}" type="slidenum">
              <a:rPr lang="en-US" smtClean="0"/>
              <a:pPr/>
              <a:t>‹Nº›</a:t>
            </a:fld>
            <a:endParaRPr lang="en-US"/>
          </a:p>
        </p:txBody>
      </p:sp>
    </p:spTree>
    <p:extLst>
      <p:ext uri="{BB962C8B-B14F-4D97-AF65-F5344CB8AC3E}">
        <p14:creationId xmlns:p14="http://schemas.microsoft.com/office/powerpoint/2010/main" val="211596732"/>
      </p:ext>
    </p:extLst>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425404F2-BE9A-4460-8815-8F645183555F}" type="datetimeFigureOut">
              <a:rPr lang="en-US" smtClean="0"/>
              <a:pPr/>
              <a:t>5/9/2019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96E69268-9C8B-4EBF-A9EE-DC5DC2D48DC3}" type="slidenum">
              <a:rPr lang="en-US" smtClean="0"/>
              <a:pPr/>
              <a:t>‹Nº›</a:t>
            </a:fld>
            <a:endParaRPr lang="en-US"/>
          </a:p>
        </p:txBody>
      </p:sp>
    </p:spTree>
    <p:extLst>
      <p:ext uri="{BB962C8B-B14F-4D97-AF65-F5344CB8AC3E}">
        <p14:creationId xmlns:p14="http://schemas.microsoft.com/office/powerpoint/2010/main" val="3464650853"/>
      </p:ext>
    </p:extLst>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6898" y="274639"/>
            <a:ext cx="2742486"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441" y="274639"/>
            <a:ext cx="802431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425404F2-BE9A-4460-8815-8F645183555F}" type="datetimeFigureOut">
              <a:rPr lang="en-US" smtClean="0"/>
              <a:pPr/>
              <a:t>5/9/2019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96E69268-9C8B-4EBF-A9EE-DC5DC2D48DC3}" type="slidenum">
              <a:rPr lang="en-US" smtClean="0"/>
              <a:pPr/>
              <a:t>‹Nº›</a:t>
            </a:fld>
            <a:endParaRPr lang="en-US"/>
          </a:p>
        </p:txBody>
      </p:sp>
    </p:spTree>
    <p:extLst>
      <p:ext uri="{BB962C8B-B14F-4D97-AF65-F5344CB8AC3E}">
        <p14:creationId xmlns:p14="http://schemas.microsoft.com/office/powerpoint/2010/main" val="2162433212"/>
      </p:ext>
    </p:extLst>
  </p:cSld>
  <p:clrMapOvr>
    <a:masterClrMapping/>
  </p:clrMapOvr>
  <p:transition spd="slow">
    <p:split orient="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56" name="Texto del título"/>
          <p:cNvSpPr txBox="1">
            <a:spLocks noGrp="1"/>
          </p:cNvSpPr>
          <p:nvPr>
            <p:ph type="title"/>
          </p:nvPr>
        </p:nvSpPr>
        <p:spPr>
          <a:prstGeom prst="rect">
            <a:avLst/>
          </a:prstGeom>
        </p:spPr>
        <p:txBody>
          <a:bodyPr/>
          <a:lstStyle/>
          <a:p>
            <a:r>
              <a:t>Texto del título</a:t>
            </a:r>
          </a:p>
        </p:txBody>
      </p:sp>
      <p:sp>
        <p:nvSpPr>
          <p:cNvPr id="57" name="Nivel de texto 1…"/>
          <p:cNvSpPr txBox="1">
            <a:spLocks noGrp="1"/>
          </p:cNvSpPr>
          <p:nvPr>
            <p:ph type="body" idx="1"/>
          </p:nvPr>
        </p:nvSpPr>
        <p:spPr>
          <a:prstGeom prst="rect">
            <a:avLst/>
          </a:prstGeom>
        </p:spPr>
        <p:txBody>
          <a:bodyPr/>
          <a:lstStyle>
            <a:lvl1pPr>
              <a:defRPr sz="2400"/>
            </a:lvl1pPr>
            <a:lvl2pPr>
              <a:defRPr sz="2400"/>
            </a:lvl2pPr>
            <a:lvl3pPr>
              <a:defRPr sz="2400"/>
            </a:lvl3pPr>
            <a:lvl4pPr>
              <a:defRPr sz="2400"/>
            </a:lvl4pPr>
            <a:lvl5pPr>
              <a:defRPr sz="2400"/>
            </a:lvl5pPr>
          </a:lstStyle>
          <a:p>
            <a:r>
              <a:t>Nivel de texto 1</a:t>
            </a:r>
          </a:p>
          <a:p>
            <a:pPr lvl="1"/>
            <a:r>
              <a:t>Nivel de texto 2</a:t>
            </a:r>
          </a:p>
          <a:p>
            <a:pPr lvl="2"/>
            <a:r>
              <a:t>Nivel de texto 3</a:t>
            </a:r>
          </a:p>
          <a:p>
            <a:pPr lvl="3"/>
            <a:r>
              <a:t>Nivel de texto 4</a:t>
            </a:r>
          </a:p>
          <a:p>
            <a:pPr lvl="4"/>
            <a:r>
              <a:t>Nivel de texto 5</a:t>
            </a:r>
          </a:p>
        </p:txBody>
      </p:sp>
      <p:sp>
        <p:nvSpPr>
          <p:cNvPr id="5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163537547"/>
      </p:ext>
    </p:extLst>
  </p:cSld>
  <p:clrMapOvr>
    <a:masterClrMapping/>
  </p:clrMapOvr>
  <p:transition spd="slow">
    <p:split orient="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448" y="3043730"/>
            <a:ext cx="5471438" cy="2137870"/>
          </a:xfrm>
        </p:spPr>
        <p:txBody>
          <a:bodyPr lIns="0" tIns="0" rIns="0" bIns="0" anchor="b" anchorCtr="0">
            <a:noAutofit/>
          </a:bodyPr>
          <a:lstStyle>
            <a:lvl1pPr algn="l">
              <a:defRPr lang="en-US" sz="4000" b="0" kern="1200" smtClean="0">
                <a:solidFill>
                  <a:schemeClr val="tx1">
                    <a:lumMod val="75000"/>
                    <a:lumOff val="25000"/>
                  </a:schemeClr>
                </a:solidFill>
                <a:latin typeface="Arial" panose="020B0604020202020204" pitchFamily="34" charset="0"/>
                <a:ea typeface="+mj-ea"/>
                <a:cs typeface="Arial" panose="020B0604020202020204" pitchFamily="34" charset="0"/>
              </a:defRPr>
            </a:lvl1pPr>
          </a:lstStyle>
          <a:p>
            <a:r>
              <a:rPr lang="en-US" dirty="0"/>
              <a:t>CLICK TO EDIT</a:t>
            </a:r>
          </a:p>
        </p:txBody>
      </p:sp>
      <p:sp>
        <p:nvSpPr>
          <p:cNvPr id="4" name="Date Placeholder 3"/>
          <p:cNvSpPr>
            <a:spLocks noGrp="1"/>
          </p:cNvSpPr>
          <p:nvPr>
            <p:ph type="dt" sz="half" idx="10"/>
          </p:nvPr>
        </p:nvSpPr>
        <p:spPr/>
        <p:txBody>
          <a:bodyPr/>
          <a:lstStyle/>
          <a:p>
            <a:fld id="{9578D6DB-6798-42D2-B9AD-FC6F1C72FC30}" type="datetimeFigureOut">
              <a:rPr lang="en-US" smtClean="0"/>
              <a:pPr/>
              <a:t>5/9/2019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EDE275-BE14-4364-AEA2-5F5667C0FD49}" type="slidenum">
              <a:rPr lang="en-US" smtClean="0"/>
              <a:pPr/>
              <a:t>‹Nº›</a:t>
            </a:fld>
            <a:endParaRPr lang="en-US"/>
          </a:p>
        </p:txBody>
      </p:sp>
      <p:sp>
        <p:nvSpPr>
          <p:cNvPr id="7" name="Content Placeholder 6"/>
          <p:cNvSpPr>
            <a:spLocks noGrp="1"/>
          </p:cNvSpPr>
          <p:nvPr>
            <p:ph sz="quarter" idx="13"/>
          </p:nvPr>
        </p:nvSpPr>
        <p:spPr>
          <a:xfrm>
            <a:off x="614137" y="5357596"/>
            <a:ext cx="5480275" cy="738404"/>
          </a:xfrm>
        </p:spPr>
        <p:txBody>
          <a:bodyPr lIns="0" rIns="0">
            <a:normAutofit/>
          </a:bodyPr>
          <a:lstStyle>
            <a:lvl1pPr marL="0" indent="0">
              <a:buFontTx/>
              <a:buNone/>
              <a:defRPr sz="1800">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2763945410"/>
      </p:ext>
    </p:extLst>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425404F2-BE9A-4460-8815-8F645183555F}" type="datetimeFigureOut">
              <a:rPr lang="en-US" smtClean="0"/>
              <a:pPr/>
              <a:t>5/9/2019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96E69268-9C8B-4EBF-A9EE-DC5DC2D48DC3}" type="slidenum">
              <a:rPr lang="en-US" smtClean="0"/>
              <a:pPr/>
              <a:t>‹Nº›</a:t>
            </a:fld>
            <a:endParaRPr lang="en-US"/>
          </a:p>
        </p:txBody>
      </p:sp>
    </p:spTree>
    <p:extLst>
      <p:ext uri="{BB962C8B-B14F-4D97-AF65-F5344CB8AC3E}">
        <p14:creationId xmlns:p14="http://schemas.microsoft.com/office/powerpoint/2010/main" val="2498636777"/>
      </p:ext>
    </p:extLst>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2833" y="4406901"/>
            <a:ext cx="10360501"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425404F2-BE9A-4460-8815-8F645183555F}" type="datetimeFigureOut">
              <a:rPr lang="en-US" smtClean="0"/>
              <a:pPr/>
              <a:t>5/9/2019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96E69268-9C8B-4EBF-A9EE-DC5DC2D48DC3}" type="slidenum">
              <a:rPr lang="en-US" smtClean="0"/>
              <a:pPr/>
              <a:t>‹Nº›</a:t>
            </a:fld>
            <a:endParaRPr lang="en-US"/>
          </a:p>
        </p:txBody>
      </p:sp>
    </p:spTree>
    <p:extLst>
      <p:ext uri="{BB962C8B-B14F-4D97-AF65-F5344CB8AC3E}">
        <p14:creationId xmlns:p14="http://schemas.microsoft.com/office/powerpoint/2010/main" val="303159341"/>
      </p:ext>
    </p:extLst>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425404F2-BE9A-4460-8815-8F645183555F}" type="datetimeFigureOut">
              <a:rPr lang="en-US" smtClean="0"/>
              <a:pPr/>
              <a:t>5/9/2019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96E69268-9C8B-4EBF-A9EE-DC5DC2D48DC3}" type="slidenum">
              <a:rPr lang="en-US" smtClean="0"/>
              <a:pPr/>
              <a:t>‹Nº›</a:t>
            </a:fld>
            <a:endParaRPr lang="en-US"/>
          </a:p>
        </p:txBody>
      </p:sp>
    </p:spTree>
    <p:extLst>
      <p:ext uri="{BB962C8B-B14F-4D97-AF65-F5344CB8AC3E}">
        <p14:creationId xmlns:p14="http://schemas.microsoft.com/office/powerpoint/2010/main" val="343084009"/>
      </p:ext>
    </p:extLst>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425404F2-BE9A-4460-8815-8F645183555F}" type="datetimeFigureOut">
              <a:rPr lang="en-US" smtClean="0"/>
              <a:pPr/>
              <a:t>5/9/2019</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96E69268-9C8B-4EBF-A9EE-DC5DC2D48DC3}" type="slidenum">
              <a:rPr lang="en-US" smtClean="0"/>
              <a:pPr/>
              <a:t>‹Nº›</a:t>
            </a:fld>
            <a:endParaRPr lang="en-US"/>
          </a:p>
        </p:txBody>
      </p:sp>
    </p:spTree>
    <p:extLst>
      <p:ext uri="{BB962C8B-B14F-4D97-AF65-F5344CB8AC3E}">
        <p14:creationId xmlns:p14="http://schemas.microsoft.com/office/powerpoint/2010/main" val="2851705679"/>
      </p:ext>
    </p:extLst>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425404F2-BE9A-4460-8815-8F645183555F}" type="datetimeFigureOut">
              <a:rPr lang="en-US" smtClean="0"/>
              <a:pPr/>
              <a:t>5/9/2019</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96E69268-9C8B-4EBF-A9EE-DC5DC2D48DC3}" type="slidenum">
              <a:rPr lang="en-US" smtClean="0"/>
              <a:pPr/>
              <a:t>‹Nº›</a:t>
            </a:fld>
            <a:endParaRPr lang="en-US"/>
          </a:p>
        </p:txBody>
      </p:sp>
    </p:spTree>
    <p:extLst>
      <p:ext uri="{BB962C8B-B14F-4D97-AF65-F5344CB8AC3E}">
        <p14:creationId xmlns:p14="http://schemas.microsoft.com/office/powerpoint/2010/main" val="2151091721"/>
      </p:ext>
    </p:extLst>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25404F2-BE9A-4460-8815-8F645183555F}" type="datetimeFigureOut">
              <a:rPr lang="en-US" smtClean="0"/>
              <a:pPr/>
              <a:t>5/9/2019</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96E69268-9C8B-4EBF-A9EE-DC5DC2D48DC3}" type="slidenum">
              <a:rPr lang="en-US" smtClean="0"/>
              <a:pPr/>
              <a:t>‹Nº›</a:t>
            </a:fld>
            <a:endParaRPr lang="en-US"/>
          </a:p>
        </p:txBody>
      </p:sp>
    </p:spTree>
    <p:extLst>
      <p:ext uri="{BB962C8B-B14F-4D97-AF65-F5344CB8AC3E}">
        <p14:creationId xmlns:p14="http://schemas.microsoft.com/office/powerpoint/2010/main" val="160661362"/>
      </p:ext>
    </p:extLst>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442" y="273050"/>
            <a:ext cx="4010039"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425404F2-BE9A-4460-8815-8F645183555F}" type="datetimeFigureOut">
              <a:rPr lang="en-US" smtClean="0"/>
              <a:pPr/>
              <a:t>5/9/2019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96E69268-9C8B-4EBF-A9EE-DC5DC2D48DC3}" type="slidenum">
              <a:rPr lang="en-US" smtClean="0"/>
              <a:pPr/>
              <a:t>‹Nº›</a:t>
            </a:fld>
            <a:endParaRPr lang="en-US"/>
          </a:p>
        </p:txBody>
      </p:sp>
    </p:spTree>
    <p:extLst>
      <p:ext uri="{BB962C8B-B14F-4D97-AF65-F5344CB8AC3E}">
        <p14:creationId xmlns:p14="http://schemas.microsoft.com/office/powerpoint/2010/main" val="4211112903"/>
      </p:ext>
    </p:extLst>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095" y="4800600"/>
            <a:ext cx="7313295"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425404F2-BE9A-4460-8815-8F645183555F}" type="datetimeFigureOut">
              <a:rPr lang="en-US" smtClean="0"/>
              <a:pPr/>
              <a:t>5/9/2019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96E69268-9C8B-4EBF-A9EE-DC5DC2D48DC3}" type="slidenum">
              <a:rPr lang="en-US" smtClean="0"/>
              <a:pPr/>
              <a:t>‹Nº›</a:t>
            </a:fld>
            <a:endParaRPr lang="en-US"/>
          </a:p>
        </p:txBody>
      </p:sp>
    </p:spTree>
    <p:extLst>
      <p:ext uri="{BB962C8B-B14F-4D97-AF65-F5344CB8AC3E}">
        <p14:creationId xmlns:p14="http://schemas.microsoft.com/office/powerpoint/2010/main" val="4209549061"/>
      </p:ext>
    </p:extLst>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5404F2-BE9A-4460-8815-8F645183555F}" type="datetimeFigureOut">
              <a:rPr lang="en-US" smtClean="0"/>
              <a:pPr/>
              <a:t>5/9/2019</a:t>
            </a:fld>
            <a:endParaRPr lang="en-US"/>
          </a:p>
        </p:txBody>
      </p:sp>
      <p:sp>
        <p:nvSpPr>
          <p:cNvPr id="5" name="4 Marcador de pie de página"/>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69268-9C8B-4EBF-A9EE-DC5DC2D48DC3}" type="slidenum">
              <a:rPr lang="en-US" smtClean="0"/>
              <a:pPr/>
              <a:t>‹Nº›</a:t>
            </a:fld>
            <a:endParaRPr lang="en-US"/>
          </a:p>
        </p:txBody>
      </p:sp>
    </p:spTree>
    <p:extLst>
      <p:ext uri="{BB962C8B-B14F-4D97-AF65-F5344CB8AC3E}">
        <p14:creationId xmlns:p14="http://schemas.microsoft.com/office/powerpoint/2010/main" val="395344030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62" r:id="rId13"/>
  </p:sldLayoutIdLst>
  <p:transition spd="slow">
    <p:split orient="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23.png"/><Relationship Id="rId18" Type="http://schemas.microsoft.com/office/2007/relationships/hdphoto" Target="../media/hdphoto9.wdp"/><Relationship Id="rId3" Type="http://schemas.openxmlformats.org/officeDocument/2006/relationships/image" Target="../media/image18.png"/><Relationship Id="rId7" Type="http://schemas.openxmlformats.org/officeDocument/2006/relationships/image" Target="../media/image20.png"/><Relationship Id="rId12" Type="http://schemas.microsoft.com/office/2007/relationships/hdphoto" Target="../media/hdphoto6.wdp"/><Relationship Id="rId17" Type="http://schemas.openxmlformats.org/officeDocument/2006/relationships/image" Target="../media/image25.png"/><Relationship Id="rId2" Type="http://schemas.openxmlformats.org/officeDocument/2006/relationships/image" Target="../media/image3.png"/><Relationship Id="rId16" Type="http://schemas.microsoft.com/office/2007/relationships/hdphoto" Target="../media/hdphoto8.wdp"/><Relationship Id="rId1" Type="http://schemas.openxmlformats.org/officeDocument/2006/relationships/slideLayout" Target="../slideLayouts/slideLayout12.xml"/><Relationship Id="rId6" Type="http://schemas.microsoft.com/office/2007/relationships/hdphoto" Target="../media/hdphoto3.wdp"/><Relationship Id="rId11" Type="http://schemas.openxmlformats.org/officeDocument/2006/relationships/image" Target="../media/image22.png"/><Relationship Id="rId5" Type="http://schemas.openxmlformats.org/officeDocument/2006/relationships/image" Target="../media/image19.png"/><Relationship Id="rId15" Type="http://schemas.openxmlformats.org/officeDocument/2006/relationships/image" Target="../media/image24.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21.png"/><Relationship Id="rId14" Type="http://schemas.microsoft.com/office/2007/relationships/hdphoto" Target="../media/hdphoto7.wdp"/></Relationships>
</file>

<file path=ppt/slides/_rels/slide11.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12.xml"/><Relationship Id="rId6" Type="http://schemas.microsoft.com/office/2007/relationships/hdphoto" Target="../media/hdphoto11.wdp"/><Relationship Id="rId5" Type="http://schemas.openxmlformats.org/officeDocument/2006/relationships/image" Target="../media/image27.png"/><Relationship Id="rId10" Type="http://schemas.microsoft.com/office/2007/relationships/hdphoto" Target="../media/hdphoto13.wdp"/><Relationship Id="rId4" Type="http://schemas.microsoft.com/office/2007/relationships/hdphoto" Target="../media/hdphoto10.wdp"/><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52.png"/><Relationship Id="rId13" Type="http://schemas.microsoft.com/office/2007/relationships/hdphoto" Target="../media/hdphoto18.wdp"/><Relationship Id="rId3" Type="http://schemas.openxmlformats.org/officeDocument/2006/relationships/image" Target="../media/image50.png"/><Relationship Id="rId7" Type="http://schemas.microsoft.com/office/2007/relationships/hdphoto" Target="../media/hdphoto15.wdp"/><Relationship Id="rId12"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12.xml"/><Relationship Id="rId6" Type="http://schemas.openxmlformats.org/officeDocument/2006/relationships/image" Target="../media/image51.png"/><Relationship Id="rId11" Type="http://schemas.microsoft.com/office/2007/relationships/hdphoto" Target="../media/hdphoto17.wdp"/><Relationship Id="rId5" Type="http://schemas.openxmlformats.org/officeDocument/2006/relationships/image" Target="../media/image3.png"/><Relationship Id="rId10" Type="http://schemas.openxmlformats.org/officeDocument/2006/relationships/image" Target="../media/image53.png"/><Relationship Id="rId4" Type="http://schemas.microsoft.com/office/2007/relationships/hdphoto" Target="../media/hdphoto14.wdp"/><Relationship Id="rId9" Type="http://schemas.microsoft.com/office/2007/relationships/hdphoto" Target="../media/hdphoto16.wdp"/><Relationship Id="rId1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6.tif"/><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google.es/url?sa=i&amp;rct=j&amp;q=&amp;esrc=s&amp;source=images&amp;cd=&amp;cad=rja&amp;uact=8&amp;ved=2ahUKEwiMzdin7ofiAhVlzoUKHbthBgoQjRx6BAgBEAU&amp;url=https://pixabay.com/images/search/hacker/&amp;psig=AOvVaw1VaBJCa7vQD2sJPhcIJKzi&amp;ust=1557264988740162" TargetMode="Externa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1.jpeg"/></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hyperlink" Target="https://cybermap.kaspersky.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hyperlink" Target="http://www.informationisbeautiful.net/visualizations/worlds-biggest-data-breaches-hack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hipaajournal.com/healthcare-data-breach-statistics/" TargetMode="External"/><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17.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Usos de la realidad virtual…"/>
          <p:cNvSpPr txBox="1"/>
          <p:nvPr/>
        </p:nvSpPr>
        <p:spPr>
          <a:xfrm>
            <a:off x="2310570" y="672724"/>
            <a:ext cx="9575042" cy="1328569"/>
          </a:xfrm>
          <a:prstGeom prst="rect">
            <a:avLst/>
          </a:prstGeom>
          <a:ln w="12700">
            <a:miter lim="400000"/>
          </a:ln>
          <a:extLst>
            <a:ext uri="{C572A759-6A51-4108-AA02-DFA0A04FC94B}">
              <ma14:wrappingTextBoxFlag xmlns="" xmlns:ma14="http://schemas.microsoft.com/office/mac/drawingml/2011/main" val="1"/>
            </a:ext>
          </a:extLst>
        </p:spPr>
        <p:txBody>
          <a:bodyPr wrap="square" lIns="25395" tIns="25395" rIns="25395" bIns="25395" anchor="ctr">
            <a:spAutoFit/>
          </a:bodyPr>
          <a:lstStyle/>
          <a:p>
            <a:pPr defTabSz="228554">
              <a:defRPr sz="5500" b="0">
                <a:latin typeface="Maven Pro Regular"/>
                <a:ea typeface="Maven Pro Regular"/>
                <a:cs typeface="Maven Pro Regular"/>
                <a:sym typeface="Maven Pro Regular"/>
              </a:defRPr>
            </a:pPr>
            <a:r>
              <a:rPr lang="es-ES" sz="8300" dirty="0">
                <a:solidFill>
                  <a:srgbClr val="0070C0"/>
                </a:solidFill>
                <a:latin typeface="Lucida Sans" panose="020B0602030504020204" pitchFamily="34" charset="0"/>
                <a:ea typeface="Batang" panose="02030600000101010101" pitchFamily="18" charset="-127"/>
                <a:cs typeface="Arial" panose="020B0604020202020204" pitchFamily="34" charset="0"/>
              </a:rPr>
              <a:t>CIBERSEGURIDAD</a:t>
            </a:r>
            <a:endParaRPr lang="es-ES" sz="8300" dirty="0">
              <a:solidFill>
                <a:srgbClr val="0070C0"/>
              </a:solidFill>
              <a:latin typeface="Lucida Sans" panose="020B0602030504020204" pitchFamily="34" charset="0"/>
              <a:ea typeface="Batang" panose="02030600000101010101" pitchFamily="18" charset="-127"/>
              <a:cs typeface="Arial" panose="020B0604020202020204" pitchFamily="34" charset="0"/>
              <a:sym typeface="Maven Pro Bold"/>
            </a:endParaRPr>
          </a:p>
        </p:txBody>
      </p:sp>
      <p:pic>
        <p:nvPicPr>
          <p:cNvPr id="1028" name="Picture 4" descr="Resultat d'imatges de ASEPEY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5328" y="739833"/>
            <a:ext cx="1277462" cy="127779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images.freeimages.com/images/large-previews/9e5/itsupport-163593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2522"/>
            <a:ext cx="12188825" cy="4125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813232"/>
      </p:ext>
    </p:extLst>
  </p:cSld>
  <p:clrMapOvr>
    <a:masterClrMapping/>
  </p:clrMapOvr>
  <p:transition spd="slow">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reeform 16"/>
          <p:cNvSpPr>
            <a:spLocks/>
          </p:cNvSpPr>
          <p:nvPr/>
        </p:nvSpPr>
        <p:spPr bwMode="auto">
          <a:xfrm>
            <a:off x="3983008" y="1614493"/>
            <a:ext cx="705609" cy="1741383"/>
          </a:xfrm>
          <a:custGeom>
            <a:avLst/>
            <a:gdLst>
              <a:gd name="T0" fmla="*/ 0 w 374"/>
              <a:gd name="T1" fmla="*/ 923 h 923"/>
              <a:gd name="T2" fmla="*/ 374 w 374"/>
              <a:gd name="T3" fmla="*/ 369 h 923"/>
              <a:gd name="T4" fmla="*/ 374 w 374"/>
              <a:gd name="T5" fmla="*/ 0 h 923"/>
              <a:gd name="T6" fmla="*/ 0 w 374"/>
              <a:gd name="T7" fmla="*/ 831 h 923"/>
              <a:gd name="T8" fmla="*/ 0 w 374"/>
              <a:gd name="T9" fmla="*/ 923 h 923"/>
            </a:gdLst>
            <a:ahLst/>
            <a:cxnLst>
              <a:cxn ang="0">
                <a:pos x="T0" y="T1"/>
              </a:cxn>
              <a:cxn ang="0">
                <a:pos x="T2" y="T3"/>
              </a:cxn>
              <a:cxn ang="0">
                <a:pos x="T4" y="T5"/>
              </a:cxn>
              <a:cxn ang="0">
                <a:pos x="T6" y="T7"/>
              </a:cxn>
              <a:cxn ang="0">
                <a:pos x="T8" y="T9"/>
              </a:cxn>
            </a:cxnLst>
            <a:rect l="0" t="0" r="r" b="b"/>
            <a:pathLst>
              <a:path w="374" h="923">
                <a:moveTo>
                  <a:pt x="0" y="923"/>
                </a:moveTo>
                <a:lnTo>
                  <a:pt x="374" y="369"/>
                </a:lnTo>
                <a:lnTo>
                  <a:pt x="374" y="0"/>
                </a:lnTo>
                <a:lnTo>
                  <a:pt x="0" y="831"/>
                </a:lnTo>
                <a:lnTo>
                  <a:pt x="0" y="923"/>
                </a:lnTo>
                <a:close/>
              </a:path>
            </a:pathLst>
          </a:custGeom>
          <a:gradFill>
            <a:gsLst>
              <a:gs pos="0">
                <a:srgbClr val="4FD1FF"/>
              </a:gs>
              <a:gs pos="100000">
                <a:srgbClr val="00A4DE"/>
              </a:gs>
            </a:gsLst>
            <a:lin ang="1080000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50" name="Freeform 18"/>
          <p:cNvSpPr>
            <a:spLocks/>
          </p:cNvSpPr>
          <p:nvPr/>
        </p:nvSpPr>
        <p:spPr bwMode="auto">
          <a:xfrm>
            <a:off x="3983008" y="2310669"/>
            <a:ext cx="705609" cy="1224439"/>
          </a:xfrm>
          <a:custGeom>
            <a:avLst/>
            <a:gdLst>
              <a:gd name="T0" fmla="*/ 0 w 374"/>
              <a:gd name="T1" fmla="*/ 649 h 649"/>
              <a:gd name="T2" fmla="*/ 374 w 374"/>
              <a:gd name="T3" fmla="*/ 369 h 649"/>
              <a:gd name="T4" fmla="*/ 374 w 374"/>
              <a:gd name="T5" fmla="*/ 0 h 649"/>
              <a:gd name="T6" fmla="*/ 0 w 374"/>
              <a:gd name="T7" fmla="*/ 554 h 649"/>
              <a:gd name="T8" fmla="*/ 0 w 374"/>
              <a:gd name="T9" fmla="*/ 649 h 649"/>
            </a:gdLst>
            <a:ahLst/>
            <a:cxnLst>
              <a:cxn ang="0">
                <a:pos x="T0" y="T1"/>
              </a:cxn>
              <a:cxn ang="0">
                <a:pos x="T2" y="T3"/>
              </a:cxn>
              <a:cxn ang="0">
                <a:pos x="T4" y="T5"/>
              </a:cxn>
              <a:cxn ang="0">
                <a:pos x="T6" y="T7"/>
              </a:cxn>
              <a:cxn ang="0">
                <a:pos x="T8" y="T9"/>
              </a:cxn>
            </a:cxnLst>
            <a:rect l="0" t="0" r="r" b="b"/>
            <a:pathLst>
              <a:path w="374" h="649">
                <a:moveTo>
                  <a:pt x="0" y="649"/>
                </a:moveTo>
                <a:lnTo>
                  <a:pt x="374" y="369"/>
                </a:lnTo>
                <a:lnTo>
                  <a:pt x="374" y="0"/>
                </a:lnTo>
                <a:lnTo>
                  <a:pt x="0" y="554"/>
                </a:lnTo>
                <a:lnTo>
                  <a:pt x="0" y="649"/>
                </a:lnTo>
                <a:close/>
              </a:path>
            </a:pathLst>
          </a:custGeom>
          <a:gradFill>
            <a:gsLst>
              <a:gs pos="0">
                <a:srgbClr val="4FD1FF"/>
              </a:gs>
              <a:gs pos="100000">
                <a:srgbClr val="00A4DE"/>
              </a:gs>
            </a:gsLst>
            <a:lin ang="1080000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pic>
        <p:nvPicPr>
          <p:cNvPr id="3" name="Imagen" descr="Imagen"/>
          <p:cNvPicPr>
            <a:picLocks noChangeAspect="1"/>
          </p:cNvPicPr>
          <p:nvPr/>
        </p:nvPicPr>
        <p:blipFill>
          <a:blip r:embed="rId2">
            <a:extLst/>
          </a:blip>
          <a:stretch>
            <a:fillRect/>
          </a:stretch>
        </p:blipFill>
        <p:spPr>
          <a:xfrm>
            <a:off x="10232431" y="6477895"/>
            <a:ext cx="1801104" cy="277631"/>
          </a:xfrm>
          <a:prstGeom prst="rect">
            <a:avLst/>
          </a:prstGeom>
          <a:ln w="12700">
            <a:miter lim="400000"/>
          </a:ln>
        </p:spPr>
      </p:pic>
      <p:sp>
        <p:nvSpPr>
          <p:cNvPr id="112" name="TextBox 42"/>
          <p:cNvSpPr txBox="1"/>
          <p:nvPr/>
        </p:nvSpPr>
        <p:spPr>
          <a:xfrm>
            <a:off x="12165080" y="2672557"/>
            <a:ext cx="1716037" cy="261624"/>
          </a:xfrm>
          <a:prstGeom prst="rect">
            <a:avLst/>
          </a:prstGeom>
          <a:noFill/>
        </p:spPr>
        <p:txBody>
          <a:bodyPr wrap="square" lIns="91435" tIns="45718" rIns="91435" bIns="45718" rtlCol="0" anchor="t">
            <a:spAutoFit/>
          </a:bodyPr>
          <a:lstStyle/>
          <a:p>
            <a:endParaRPr lang="es-ES" sz="1100" dirty="0">
              <a:solidFill>
                <a:schemeClr val="tx1">
                  <a:lumMod val="75000"/>
                  <a:lumOff val="25000"/>
                </a:schemeClr>
              </a:solidFill>
              <a:latin typeface="Lucida Sans" panose="020B0602030504020204" pitchFamily="34" charset="0"/>
              <a:cs typeface="Arial" pitchFamily="34" charset="0"/>
            </a:endParaRPr>
          </a:p>
        </p:txBody>
      </p:sp>
      <p:sp>
        <p:nvSpPr>
          <p:cNvPr id="22" name="Freeform 6"/>
          <p:cNvSpPr>
            <a:spLocks/>
          </p:cNvSpPr>
          <p:nvPr/>
        </p:nvSpPr>
        <p:spPr bwMode="auto">
          <a:xfrm>
            <a:off x="4688617" y="5112350"/>
            <a:ext cx="2777395" cy="696176"/>
          </a:xfrm>
          <a:custGeom>
            <a:avLst/>
            <a:gdLst>
              <a:gd name="T0" fmla="*/ 1703 w 1703"/>
              <a:gd name="T1" fmla="*/ 184 h 369"/>
              <a:gd name="T2" fmla="*/ 1508 w 1703"/>
              <a:gd name="T3" fmla="*/ 0 h 369"/>
              <a:gd name="T4" fmla="*/ 1508 w 1703"/>
              <a:gd name="T5" fmla="*/ 0 h 369"/>
              <a:gd name="T6" fmla="*/ 0 w 1703"/>
              <a:gd name="T7" fmla="*/ 0 h 369"/>
              <a:gd name="T8" fmla="*/ 0 w 1703"/>
              <a:gd name="T9" fmla="*/ 369 h 369"/>
              <a:gd name="T10" fmla="*/ 1508 w 1703"/>
              <a:gd name="T11" fmla="*/ 369 h 369"/>
              <a:gd name="T12" fmla="*/ 1508 w 1703"/>
              <a:gd name="T13" fmla="*/ 369 h 369"/>
              <a:gd name="T14" fmla="*/ 1703 w 1703"/>
              <a:gd name="T15" fmla="*/ 184 h 3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3" h="369">
                <a:moveTo>
                  <a:pt x="1703" y="184"/>
                </a:moveTo>
                <a:lnTo>
                  <a:pt x="1508" y="0"/>
                </a:lnTo>
                <a:lnTo>
                  <a:pt x="1508" y="0"/>
                </a:lnTo>
                <a:lnTo>
                  <a:pt x="0" y="0"/>
                </a:lnTo>
                <a:lnTo>
                  <a:pt x="0" y="369"/>
                </a:lnTo>
                <a:lnTo>
                  <a:pt x="1508" y="369"/>
                </a:lnTo>
                <a:lnTo>
                  <a:pt x="1508" y="369"/>
                </a:lnTo>
                <a:lnTo>
                  <a:pt x="1703" y="184"/>
                </a:lnTo>
                <a:close/>
              </a:path>
            </a:pathLst>
          </a:custGeom>
          <a:gradFill>
            <a:gsLst>
              <a:gs pos="0">
                <a:srgbClr val="00A4DE"/>
              </a:gs>
              <a:gs pos="100000">
                <a:srgbClr val="008EC0"/>
              </a:gs>
            </a:gsLst>
            <a:lin ang="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39" name="Freeform 7"/>
          <p:cNvSpPr>
            <a:spLocks/>
          </p:cNvSpPr>
          <p:nvPr/>
        </p:nvSpPr>
        <p:spPr bwMode="auto">
          <a:xfrm>
            <a:off x="4688617" y="4409864"/>
            <a:ext cx="4300590" cy="703138"/>
          </a:xfrm>
          <a:custGeom>
            <a:avLst/>
            <a:gdLst>
              <a:gd name="T0" fmla="*/ 1972 w 1972"/>
              <a:gd name="T1" fmla="*/ 185 h 369"/>
              <a:gd name="T2" fmla="*/ 1778 w 1972"/>
              <a:gd name="T3" fmla="*/ 0 h 369"/>
              <a:gd name="T4" fmla="*/ 1778 w 1972"/>
              <a:gd name="T5" fmla="*/ 0 h 369"/>
              <a:gd name="T6" fmla="*/ 0 w 1972"/>
              <a:gd name="T7" fmla="*/ 0 h 369"/>
              <a:gd name="T8" fmla="*/ 0 w 1972"/>
              <a:gd name="T9" fmla="*/ 369 h 369"/>
              <a:gd name="T10" fmla="*/ 1778 w 1972"/>
              <a:gd name="T11" fmla="*/ 369 h 369"/>
              <a:gd name="T12" fmla="*/ 1778 w 1972"/>
              <a:gd name="T13" fmla="*/ 369 h 369"/>
              <a:gd name="T14" fmla="*/ 1972 w 1972"/>
              <a:gd name="T15" fmla="*/ 185 h 3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72" h="369">
                <a:moveTo>
                  <a:pt x="1972" y="185"/>
                </a:moveTo>
                <a:lnTo>
                  <a:pt x="1778" y="0"/>
                </a:lnTo>
                <a:lnTo>
                  <a:pt x="1778" y="0"/>
                </a:lnTo>
                <a:lnTo>
                  <a:pt x="0" y="0"/>
                </a:lnTo>
                <a:lnTo>
                  <a:pt x="0" y="369"/>
                </a:lnTo>
                <a:lnTo>
                  <a:pt x="1778" y="369"/>
                </a:lnTo>
                <a:lnTo>
                  <a:pt x="1778" y="369"/>
                </a:lnTo>
                <a:lnTo>
                  <a:pt x="1972" y="185"/>
                </a:lnTo>
                <a:close/>
              </a:path>
            </a:pathLst>
          </a:custGeom>
          <a:gradFill>
            <a:gsLst>
              <a:gs pos="0">
                <a:srgbClr val="00A4DE"/>
              </a:gs>
              <a:gs pos="100000">
                <a:srgbClr val="008EC0"/>
              </a:gs>
            </a:gsLst>
            <a:lin ang="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40" name="Freeform 8"/>
          <p:cNvSpPr>
            <a:spLocks/>
          </p:cNvSpPr>
          <p:nvPr/>
        </p:nvSpPr>
        <p:spPr bwMode="auto">
          <a:xfrm>
            <a:off x="4688617" y="3708679"/>
            <a:ext cx="3943943" cy="701835"/>
          </a:xfrm>
          <a:custGeom>
            <a:avLst/>
            <a:gdLst>
              <a:gd name="T0" fmla="*/ 1513 w 1513"/>
              <a:gd name="T1" fmla="*/ 185 h 372"/>
              <a:gd name="T2" fmla="*/ 1319 w 1513"/>
              <a:gd name="T3" fmla="*/ 0 h 372"/>
              <a:gd name="T4" fmla="*/ 1319 w 1513"/>
              <a:gd name="T5" fmla="*/ 0 h 372"/>
              <a:gd name="T6" fmla="*/ 0 w 1513"/>
              <a:gd name="T7" fmla="*/ 0 h 372"/>
              <a:gd name="T8" fmla="*/ 0 w 1513"/>
              <a:gd name="T9" fmla="*/ 372 h 372"/>
              <a:gd name="T10" fmla="*/ 1319 w 1513"/>
              <a:gd name="T11" fmla="*/ 372 h 372"/>
              <a:gd name="T12" fmla="*/ 1319 w 1513"/>
              <a:gd name="T13" fmla="*/ 369 h 372"/>
              <a:gd name="T14" fmla="*/ 1513 w 1513"/>
              <a:gd name="T15" fmla="*/ 185 h 3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3" h="372">
                <a:moveTo>
                  <a:pt x="1513" y="185"/>
                </a:moveTo>
                <a:lnTo>
                  <a:pt x="1319" y="0"/>
                </a:lnTo>
                <a:lnTo>
                  <a:pt x="1319" y="0"/>
                </a:lnTo>
                <a:lnTo>
                  <a:pt x="0" y="0"/>
                </a:lnTo>
                <a:lnTo>
                  <a:pt x="0" y="372"/>
                </a:lnTo>
                <a:lnTo>
                  <a:pt x="1319" y="372"/>
                </a:lnTo>
                <a:lnTo>
                  <a:pt x="1319" y="369"/>
                </a:lnTo>
                <a:lnTo>
                  <a:pt x="1513" y="185"/>
                </a:lnTo>
                <a:close/>
              </a:path>
            </a:pathLst>
          </a:custGeom>
          <a:gradFill>
            <a:gsLst>
              <a:gs pos="0">
                <a:srgbClr val="00A4DE"/>
              </a:gs>
              <a:gs pos="100000">
                <a:srgbClr val="008EC0"/>
              </a:gs>
            </a:gsLst>
            <a:lin ang="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41" name="Freeform 9"/>
          <p:cNvSpPr>
            <a:spLocks/>
          </p:cNvSpPr>
          <p:nvPr/>
        </p:nvSpPr>
        <p:spPr bwMode="auto">
          <a:xfrm>
            <a:off x="4688616" y="1610106"/>
            <a:ext cx="3615595" cy="705043"/>
          </a:xfrm>
          <a:custGeom>
            <a:avLst/>
            <a:gdLst>
              <a:gd name="T0" fmla="*/ 1726 w 1726"/>
              <a:gd name="T1" fmla="*/ 185 h 370"/>
              <a:gd name="T2" fmla="*/ 1530 w 1726"/>
              <a:gd name="T3" fmla="*/ 0 h 370"/>
              <a:gd name="T4" fmla="*/ 1530 w 1726"/>
              <a:gd name="T5" fmla="*/ 0 h 370"/>
              <a:gd name="T6" fmla="*/ 0 w 1726"/>
              <a:gd name="T7" fmla="*/ 0 h 370"/>
              <a:gd name="T8" fmla="*/ 0 w 1726"/>
              <a:gd name="T9" fmla="*/ 370 h 370"/>
              <a:gd name="T10" fmla="*/ 1530 w 1726"/>
              <a:gd name="T11" fmla="*/ 370 h 370"/>
              <a:gd name="T12" fmla="*/ 1530 w 1726"/>
              <a:gd name="T13" fmla="*/ 370 h 370"/>
              <a:gd name="T14" fmla="*/ 1726 w 1726"/>
              <a:gd name="T15" fmla="*/ 185 h 3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6" h="370">
                <a:moveTo>
                  <a:pt x="1726" y="185"/>
                </a:moveTo>
                <a:lnTo>
                  <a:pt x="1530" y="0"/>
                </a:lnTo>
                <a:lnTo>
                  <a:pt x="1530" y="0"/>
                </a:lnTo>
                <a:lnTo>
                  <a:pt x="0" y="0"/>
                </a:lnTo>
                <a:lnTo>
                  <a:pt x="0" y="370"/>
                </a:lnTo>
                <a:lnTo>
                  <a:pt x="1530" y="370"/>
                </a:lnTo>
                <a:lnTo>
                  <a:pt x="1530" y="370"/>
                </a:lnTo>
                <a:lnTo>
                  <a:pt x="1726" y="185"/>
                </a:lnTo>
                <a:close/>
              </a:path>
            </a:pathLst>
          </a:custGeom>
          <a:gradFill>
            <a:gsLst>
              <a:gs pos="0">
                <a:srgbClr val="00A4DE"/>
              </a:gs>
              <a:gs pos="100000">
                <a:srgbClr val="008EC0"/>
              </a:gs>
            </a:gsLst>
            <a:lin ang="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42" name="Freeform 10"/>
          <p:cNvSpPr>
            <a:spLocks/>
          </p:cNvSpPr>
          <p:nvPr/>
        </p:nvSpPr>
        <p:spPr bwMode="auto">
          <a:xfrm>
            <a:off x="4688617" y="908884"/>
            <a:ext cx="4428000" cy="699949"/>
          </a:xfrm>
          <a:custGeom>
            <a:avLst/>
            <a:gdLst>
              <a:gd name="T0" fmla="*/ 2053 w 2053"/>
              <a:gd name="T1" fmla="*/ 187 h 371"/>
              <a:gd name="T2" fmla="*/ 1859 w 2053"/>
              <a:gd name="T3" fmla="*/ 2 h 371"/>
              <a:gd name="T4" fmla="*/ 1859 w 2053"/>
              <a:gd name="T5" fmla="*/ 0 h 371"/>
              <a:gd name="T6" fmla="*/ 0 w 2053"/>
              <a:gd name="T7" fmla="*/ 0 h 371"/>
              <a:gd name="T8" fmla="*/ 0 w 2053"/>
              <a:gd name="T9" fmla="*/ 371 h 371"/>
              <a:gd name="T10" fmla="*/ 1859 w 2053"/>
              <a:gd name="T11" fmla="*/ 371 h 371"/>
              <a:gd name="T12" fmla="*/ 1859 w 2053"/>
              <a:gd name="T13" fmla="*/ 371 h 371"/>
              <a:gd name="T14" fmla="*/ 2053 w 2053"/>
              <a:gd name="T15" fmla="*/ 187 h 3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53" h="371">
                <a:moveTo>
                  <a:pt x="2053" y="187"/>
                </a:moveTo>
                <a:lnTo>
                  <a:pt x="1859" y="2"/>
                </a:lnTo>
                <a:lnTo>
                  <a:pt x="1859" y="0"/>
                </a:lnTo>
                <a:lnTo>
                  <a:pt x="0" y="0"/>
                </a:lnTo>
                <a:lnTo>
                  <a:pt x="0" y="371"/>
                </a:lnTo>
                <a:lnTo>
                  <a:pt x="1859" y="371"/>
                </a:lnTo>
                <a:lnTo>
                  <a:pt x="1859" y="371"/>
                </a:lnTo>
                <a:lnTo>
                  <a:pt x="2053" y="187"/>
                </a:lnTo>
                <a:close/>
              </a:path>
            </a:pathLst>
          </a:custGeom>
          <a:gradFill>
            <a:gsLst>
              <a:gs pos="0">
                <a:srgbClr val="00A4DE"/>
              </a:gs>
              <a:gs pos="100000">
                <a:srgbClr val="008EC0"/>
              </a:gs>
            </a:gsLst>
            <a:lin ang="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43" name="Freeform 11"/>
          <p:cNvSpPr>
            <a:spLocks/>
          </p:cNvSpPr>
          <p:nvPr/>
        </p:nvSpPr>
        <p:spPr bwMode="auto">
          <a:xfrm>
            <a:off x="4688617" y="2310669"/>
            <a:ext cx="3833452" cy="696176"/>
          </a:xfrm>
          <a:custGeom>
            <a:avLst/>
            <a:gdLst>
              <a:gd name="T0" fmla="*/ 1830 w 1830"/>
              <a:gd name="T1" fmla="*/ 185 h 369"/>
              <a:gd name="T2" fmla="*/ 1636 w 1830"/>
              <a:gd name="T3" fmla="*/ 0 h 369"/>
              <a:gd name="T4" fmla="*/ 1636 w 1830"/>
              <a:gd name="T5" fmla="*/ 0 h 369"/>
              <a:gd name="T6" fmla="*/ 0 w 1830"/>
              <a:gd name="T7" fmla="*/ 0 h 369"/>
              <a:gd name="T8" fmla="*/ 0 w 1830"/>
              <a:gd name="T9" fmla="*/ 369 h 369"/>
              <a:gd name="T10" fmla="*/ 1636 w 1830"/>
              <a:gd name="T11" fmla="*/ 369 h 369"/>
              <a:gd name="T12" fmla="*/ 1636 w 1830"/>
              <a:gd name="T13" fmla="*/ 369 h 369"/>
              <a:gd name="T14" fmla="*/ 1830 w 1830"/>
              <a:gd name="T15" fmla="*/ 185 h 3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0" h="369">
                <a:moveTo>
                  <a:pt x="1830" y="185"/>
                </a:moveTo>
                <a:lnTo>
                  <a:pt x="1636" y="0"/>
                </a:lnTo>
                <a:lnTo>
                  <a:pt x="1636" y="0"/>
                </a:lnTo>
                <a:lnTo>
                  <a:pt x="0" y="0"/>
                </a:lnTo>
                <a:lnTo>
                  <a:pt x="0" y="369"/>
                </a:lnTo>
                <a:lnTo>
                  <a:pt x="1636" y="369"/>
                </a:lnTo>
                <a:lnTo>
                  <a:pt x="1636" y="369"/>
                </a:lnTo>
                <a:lnTo>
                  <a:pt x="1830" y="185"/>
                </a:lnTo>
                <a:close/>
              </a:path>
            </a:pathLst>
          </a:custGeom>
          <a:gradFill>
            <a:gsLst>
              <a:gs pos="0">
                <a:srgbClr val="00A4DE"/>
              </a:gs>
              <a:gs pos="100000">
                <a:srgbClr val="008EC0"/>
              </a:gs>
            </a:gsLst>
            <a:lin ang="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44" name="Freeform 12"/>
          <p:cNvSpPr>
            <a:spLocks/>
          </p:cNvSpPr>
          <p:nvPr/>
        </p:nvSpPr>
        <p:spPr bwMode="auto">
          <a:xfrm>
            <a:off x="4688617" y="3006844"/>
            <a:ext cx="3310795" cy="701835"/>
          </a:xfrm>
          <a:custGeom>
            <a:avLst/>
            <a:gdLst>
              <a:gd name="T0" fmla="*/ 1613 w 1613"/>
              <a:gd name="T1" fmla="*/ 187 h 372"/>
              <a:gd name="T2" fmla="*/ 1418 w 1613"/>
              <a:gd name="T3" fmla="*/ 3 h 372"/>
              <a:gd name="T4" fmla="*/ 1418 w 1613"/>
              <a:gd name="T5" fmla="*/ 0 h 372"/>
              <a:gd name="T6" fmla="*/ 0 w 1613"/>
              <a:gd name="T7" fmla="*/ 0 h 372"/>
              <a:gd name="T8" fmla="*/ 0 w 1613"/>
              <a:gd name="T9" fmla="*/ 372 h 372"/>
              <a:gd name="T10" fmla="*/ 1418 w 1613"/>
              <a:gd name="T11" fmla="*/ 372 h 372"/>
              <a:gd name="T12" fmla="*/ 1418 w 1613"/>
              <a:gd name="T13" fmla="*/ 372 h 372"/>
              <a:gd name="T14" fmla="*/ 1613 w 1613"/>
              <a:gd name="T15" fmla="*/ 187 h 3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13" h="372">
                <a:moveTo>
                  <a:pt x="1613" y="187"/>
                </a:moveTo>
                <a:lnTo>
                  <a:pt x="1418" y="3"/>
                </a:lnTo>
                <a:lnTo>
                  <a:pt x="1418" y="0"/>
                </a:lnTo>
                <a:lnTo>
                  <a:pt x="0" y="0"/>
                </a:lnTo>
                <a:lnTo>
                  <a:pt x="0" y="372"/>
                </a:lnTo>
                <a:lnTo>
                  <a:pt x="1418" y="372"/>
                </a:lnTo>
                <a:lnTo>
                  <a:pt x="1418" y="372"/>
                </a:lnTo>
                <a:lnTo>
                  <a:pt x="1613" y="187"/>
                </a:lnTo>
                <a:close/>
              </a:path>
            </a:pathLst>
          </a:custGeom>
          <a:gradFill>
            <a:gsLst>
              <a:gs pos="0">
                <a:srgbClr val="00A4DE"/>
              </a:gs>
              <a:gs pos="100000">
                <a:srgbClr val="008EC0"/>
              </a:gs>
            </a:gsLst>
            <a:lin ang="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45" name="Rectangle 13"/>
          <p:cNvSpPr>
            <a:spLocks noChangeArrowheads="1"/>
          </p:cNvSpPr>
          <p:nvPr/>
        </p:nvSpPr>
        <p:spPr bwMode="auto">
          <a:xfrm>
            <a:off x="912812" y="2994575"/>
            <a:ext cx="3070196" cy="199301"/>
          </a:xfrm>
          <a:prstGeom prst="rect">
            <a:avLst/>
          </a:prstGeom>
          <a:gradFill flip="none" rotWithShape="1">
            <a:gsLst>
              <a:gs pos="0">
                <a:srgbClr val="6DD9FF"/>
              </a:gs>
              <a:gs pos="100000">
                <a:srgbClr val="00A4DE"/>
              </a:gs>
            </a:gsLst>
            <a:lin ang="0" scaled="1"/>
            <a:tileRect/>
          </a:gradFill>
          <a:ln w="9525">
            <a:noFill/>
            <a:miter lim="800000"/>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46" name="Freeform 14"/>
          <p:cNvSpPr>
            <a:spLocks/>
          </p:cNvSpPr>
          <p:nvPr/>
        </p:nvSpPr>
        <p:spPr bwMode="auto">
          <a:xfrm>
            <a:off x="3983008" y="912657"/>
            <a:ext cx="711269" cy="2269646"/>
          </a:xfrm>
          <a:custGeom>
            <a:avLst/>
            <a:gdLst>
              <a:gd name="T0" fmla="*/ 0 w 377"/>
              <a:gd name="T1" fmla="*/ 1203 h 1203"/>
              <a:gd name="T2" fmla="*/ 377 w 377"/>
              <a:gd name="T3" fmla="*/ 369 h 1203"/>
              <a:gd name="T4" fmla="*/ 377 w 377"/>
              <a:gd name="T5" fmla="*/ 0 h 1203"/>
              <a:gd name="T6" fmla="*/ 0 w 377"/>
              <a:gd name="T7" fmla="*/ 1108 h 1203"/>
              <a:gd name="T8" fmla="*/ 0 w 377"/>
              <a:gd name="T9" fmla="*/ 1203 h 1203"/>
            </a:gdLst>
            <a:ahLst/>
            <a:cxnLst>
              <a:cxn ang="0">
                <a:pos x="T0" y="T1"/>
              </a:cxn>
              <a:cxn ang="0">
                <a:pos x="T2" y="T3"/>
              </a:cxn>
              <a:cxn ang="0">
                <a:pos x="T4" y="T5"/>
              </a:cxn>
              <a:cxn ang="0">
                <a:pos x="T6" y="T7"/>
              </a:cxn>
              <a:cxn ang="0">
                <a:pos x="T8" y="T9"/>
              </a:cxn>
            </a:cxnLst>
            <a:rect l="0" t="0" r="r" b="b"/>
            <a:pathLst>
              <a:path w="377" h="1203">
                <a:moveTo>
                  <a:pt x="0" y="1203"/>
                </a:moveTo>
                <a:lnTo>
                  <a:pt x="377" y="369"/>
                </a:lnTo>
                <a:lnTo>
                  <a:pt x="377" y="0"/>
                </a:lnTo>
                <a:lnTo>
                  <a:pt x="0" y="1108"/>
                </a:lnTo>
                <a:lnTo>
                  <a:pt x="0" y="1203"/>
                </a:lnTo>
                <a:close/>
              </a:path>
            </a:pathLst>
          </a:custGeom>
          <a:gradFill>
            <a:gsLst>
              <a:gs pos="0">
                <a:srgbClr val="4FD1FF"/>
              </a:gs>
              <a:gs pos="100000">
                <a:srgbClr val="00A4DE"/>
              </a:gs>
            </a:gsLst>
            <a:lin ang="1080000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47" name="Rectangle 15"/>
          <p:cNvSpPr>
            <a:spLocks noChangeArrowheads="1"/>
          </p:cNvSpPr>
          <p:nvPr/>
        </p:nvSpPr>
        <p:spPr bwMode="auto">
          <a:xfrm>
            <a:off x="912812" y="3174441"/>
            <a:ext cx="3070196" cy="193006"/>
          </a:xfrm>
          <a:prstGeom prst="rect">
            <a:avLst/>
          </a:prstGeom>
          <a:gradFill flip="none" rotWithShape="1">
            <a:gsLst>
              <a:gs pos="0">
                <a:srgbClr val="6DD9FF"/>
              </a:gs>
              <a:gs pos="100000">
                <a:srgbClr val="00A4DE"/>
              </a:gs>
            </a:gsLst>
            <a:lin ang="0" scaled="1"/>
            <a:tileRect/>
          </a:gradFill>
          <a:ln w="9525">
            <a:noFill/>
            <a:miter lim="800000"/>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49" name="Rectangle 17"/>
          <p:cNvSpPr>
            <a:spLocks noChangeArrowheads="1"/>
          </p:cNvSpPr>
          <p:nvPr/>
        </p:nvSpPr>
        <p:spPr bwMode="auto">
          <a:xfrm>
            <a:off x="912812" y="3347380"/>
            <a:ext cx="3070196" cy="199301"/>
          </a:xfrm>
          <a:prstGeom prst="rect">
            <a:avLst/>
          </a:prstGeom>
          <a:gradFill flip="none" rotWithShape="1">
            <a:gsLst>
              <a:gs pos="0">
                <a:srgbClr val="6DD9FF"/>
              </a:gs>
              <a:gs pos="100000">
                <a:srgbClr val="00A4DE"/>
              </a:gs>
            </a:gsLst>
            <a:lin ang="0" scaled="1"/>
            <a:tileRect/>
          </a:gradFill>
          <a:ln w="9525">
            <a:noFill/>
            <a:miter lim="800000"/>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51" name="Rectangle 19"/>
          <p:cNvSpPr>
            <a:spLocks noChangeArrowheads="1"/>
          </p:cNvSpPr>
          <p:nvPr/>
        </p:nvSpPr>
        <p:spPr bwMode="auto">
          <a:xfrm>
            <a:off x="912812" y="3527245"/>
            <a:ext cx="3070196" cy="193006"/>
          </a:xfrm>
          <a:prstGeom prst="rect">
            <a:avLst/>
          </a:prstGeom>
          <a:gradFill flip="none" rotWithShape="1">
            <a:gsLst>
              <a:gs pos="0">
                <a:srgbClr val="6DD9FF"/>
              </a:gs>
              <a:gs pos="100000">
                <a:srgbClr val="00A4DE"/>
              </a:gs>
            </a:gsLst>
            <a:lin ang="0" scaled="1"/>
            <a:tileRect/>
          </a:gradFill>
          <a:ln w="9525">
            <a:noFill/>
            <a:miter lim="800000"/>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52" name="Freeform 20"/>
          <p:cNvSpPr>
            <a:spLocks/>
          </p:cNvSpPr>
          <p:nvPr/>
        </p:nvSpPr>
        <p:spPr bwMode="auto">
          <a:xfrm>
            <a:off x="3983008" y="3006844"/>
            <a:ext cx="705609" cy="701835"/>
          </a:xfrm>
          <a:custGeom>
            <a:avLst/>
            <a:gdLst>
              <a:gd name="T0" fmla="*/ 0 w 374"/>
              <a:gd name="T1" fmla="*/ 372 h 372"/>
              <a:gd name="T2" fmla="*/ 374 w 374"/>
              <a:gd name="T3" fmla="*/ 372 h 372"/>
              <a:gd name="T4" fmla="*/ 374 w 374"/>
              <a:gd name="T5" fmla="*/ 0 h 372"/>
              <a:gd name="T6" fmla="*/ 0 w 374"/>
              <a:gd name="T7" fmla="*/ 280 h 372"/>
              <a:gd name="T8" fmla="*/ 0 w 374"/>
              <a:gd name="T9" fmla="*/ 372 h 372"/>
            </a:gdLst>
            <a:ahLst/>
            <a:cxnLst>
              <a:cxn ang="0">
                <a:pos x="T0" y="T1"/>
              </a:cxn>
              <a:cxn ang="0">
                <a:pos x="T2" y="T3"/>
              </a:cxn>
              <a:cxn ang="0">
                <a:pos x="T4" y="T5"/>
              </a:cxn>
              <a:cxn ang="0">
                <a:pos x="T6" y="T7"/>
              </a:cxn>
              <a:cxn ang="0">
                <a:pos x="T8" y="T9"/>
              </a:cxn>
            </a:cxnLst>
            <a:rect l="0" t="0" r="r" b="b"/>
            <a:pathLst>
              <a:path w="374" h="372">
                <a:moveTo>
                  <a:pt x="0" y="372"/>
                </a:moveTo>
                <a:lnTo>
                  <a:pt x="374" y="372"/>
                </a:lnTo>
                <a:lnTo>
                  <a:pt x="374" y="0"/>
                </a:lnTo>
                <a:lnTo>
                  <a:pt x="0" y="280"/>
                </a:lnTo>
                <a:lnTo>
                  <a:pt x="0" y="372"/>
                </a:lnTo>
                <a:close/>
              </a:path>
            </a:pathLst>
          </a:custGeom>
          <a:gradFill>
            <a:gsLst>
              <a:gs pos="0">
                <a:srgbClr val="4FD1FF"/>
              </a:gs>
              <a:gs pos="100000">
                <a:srgbClr val="00A4DE"/>
              </a:gs>
            </a:gsLst>
            <a:lin ang="1080000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53" name="Rectangle 21"/>
          <p:cNvSpPr>
            <a:spLocks noChangeArrowheads="1"/>
          </p:cNvSpPr>
          <p:nvPr/>
        </p:nvSpPr>
        <p:spPr bwMode="auto">
          <a:xfrm>
            <a:off x="912812" y="3700183"/>
            <a:ext cx="3070196" cy="199301"/>
          </a:xfrm>
          <a:prstGeom prst="rect">
            <a:avLst/>
          </a:prstGeom>
          <a:gradFill flip="none" rotWithShape="1">
            <a:gsLst>
              <a:gs pos="0">
                <a:srgbClr val="6DD9FF"/>
              </a:gs>
              <a:gs pos="100000">
                <a:srgbClr val="00A4DE"/>
              </a:gs>
            </a:gsLst>
            <a:lin ang="0" scaled="1"/>
            <a:tileRect/>
          </a:gradFill>
          <a:ln w="9525">
            <a:noFill/>
            <a:miter lim="800000"/>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54" name="Freeform 22"/>
          <p:cNvSpPr>
            <a:spLocks/>
          </p:cNvSpPr>
          <p:nvPr/>
        </p:nvSpPr>
        <p:spPr bwMode="auto">
          <a:xfrm>
            <a:off x="3983008" y="3710829"/>
            <a:ext cx="711269" cy="708854"/>
          </a:xfrm>
          <a:custGeom>
            <a:avLst/>
            <a:gdLst>
              <a:gd name="T0" fmla="*/ 0 w 377"/>
              <a:gd name="T1" fmla="*/ 95 h 372"/>
              <a:gd name="T2" fmla="*/ 377 w 377"/>
              <a:gd name="T3" fmla="*/ 372 h 372"/>
              <a:gd name="T4" fmla="*/ 377 w 377"/>
              <a:gd name="T5" fmla="*/ 0 h 372"/>
              <a:gd name="T6" fmla="*/ 0 w 377"/>
              <a:gd name="T7" fmla="*/ 0 h 372"/>
              <a:gd name="T8" fmla="*/ 0 w 377"/>
              <a:gd name="T9" fmla="*/ 95 h 372"/>
            </a:gdLst>
            <a:ahLst/>
            <a:cxnLst>
              <a:cxn ang="0">
                <a:pos x="T0" y="T1"/>
              </a:cxn>
              <a:cxn ang="0">
                <a:pos x="T2" y="T3"/>
              </a:cxn>
              <a:cxn ang="0">
                <a:pos x="T4" y="T5"/>
              </a:cxn>
              <a:cxn ang="0">
                <a:pos x="T6" y="T7"/>
              </a:cxn>
              <a:cxn ang="0">
                <a:pos x="T8" y="T9"/>
              </a:cxn>
            </a:cxnLst>
            <a:rect l="0" t="0" r="r" b="b"/>
            <a:pathLst>
              <a:path w="377" h="372">
                <a:moveTo>
                  <a:pt x="0" y="95"/>
                </a:moveTo>
                <a:lnTo>
                  <a:pt x="377" y="372"/>
                </a:lnTo>
                <a:lnTo>
                  <a:pt x="377" y="0"/>
                </a:lnTo>
                <a:lnTo>
                  <a:pt x="0" y="0"/>
                </a:lnTo>
                <a:lnTo>
                  <a:pt x="0" y="95"/>
                </a:lnTo>
                <a:close/>
              </a:path>
            </a:pathLst>
          </a:custGeom>
          <a:gradFill>
            <a:gsLst>
              <a:gs pos="0">
                <a:srgbClr val="4FD1FF"/>
              </a:gs>
              <a:gs pos="100000">
                <a:srgbClr val="00A4DE"/>
              </a:gs>
            </a:gsLst>
            <a:lin ang="1080000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55" name="Rectangle 23"/>
          <p:cNvSpPr>
            <a:spLocks noChangeArrowheads="1"/>
          </p:cNvSpPr>
          <p:nvPr/>
        </p:nvSpPr>
        <p:spPr bwMode="auto">
          <a:xfrm>
            <a:off x="912812" y="3880050"/>
            <a:ext cx="3070196" cy="193006"/>
          </a:xfrm>
          <a:prstGeom prst="rect">
            <a:avLst/>
          </a:prstGeom>
          <a:gradFill flip="none" rotWithShape="1">
            <a:gsLst>
              <a:gs pos="0">
                <a:srgbClr val="6DD9FF"/>
              </a:gs>
              <a:gs pos="100000">
                <a:srgbClr val="00A4DE"/>
              </a:gs>
            </a:gsLst>
            <a:lin ang="0" scaled="1"/>
            <a:tileRect/>
          </a:gradFill>
          <a:ln w="9525">
            <a:noFill/>
            <a:miter lim="800000"/>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56" name="Freeform 24"/>
          <p:cNvSpPr>
            <a:spLocks/>
          </p:cNvSpPr>
          <p:nvPr/>
        </p:nvSpPr>
        <p:spPr bwMode="auto">
          <a:xfrm>
            <a:off x="3983008" y="3881322"/>
            <a:ext cx="705609" cy="1243276"/>
          </a:xfrm>
          <a:custGeom>
            <a:avLst/>
            <a:gdLst>
              <a:gd name="T0" fmla="*/ 0 w 374"/>
              <a:gd name="T1" fmla="*/ 92 h 646"/>
              <a:gd name="T2" fmla="*/ 374 w 374"/>
              <a:gd name="T3" fmla="*/ 646 h 646"/>
              <a:gd name="T4" fmla="*/ 374 w 374"/>
              <a:gd name="T5" fmla="*/ 277 h 646"/>
              <a:gd name="T6" fmla="*/ 0 w 374"/>
              <a:gd name="T7" fmla="*/ 0 h 646"/>
              <a:gd name="T8" fmla="*/ 0 w 374"/>
              <a:gd name="T9" fmla="*/ 92 h 646"/>
            </a:gdLst>
            <a:ahLst/>
            <a:cxnLst>
              <a:cxn ang="0">
                <a:pos x="T0" y="T1"/>
              </a:cxn>
              <a:cxn ang="0">
                <a:pos x="T2" y="T3"/>
              </a:cxn>
              <a:cxn ang="0">
                <a:pos x="T4" y="T5"/>
              </a:cxn>
              <a:cxn ang="0">
                <a:pos x="T6" y="T7"/>
              </a:cxn>
              <a:cxn ang="0">
                <a:pos x="T8" y="T9"/>
              </a:cxn>
            </a:cxnLst>
            <a:rect l="0" t="0" r="r" b="b"/>
            <a:pathLst>
              <a:path w="374" h="646">
                <a:moveTo>
                  <a:pt x="0" y="92"/>
                </a:moveTo>
                <a:lnTo>
                  <a:pt x="374" y="646"/>
                </a:lnTo>
                <a:lnTo>
                  <a:pt x="374" y="277"/>
                </a:lnTo>
                <a:lnTo>
                  <a:pt x="0" y="0"/>
                </a:lnTo>
                <a:lnTo>
                  <a:pt x="0" y="92"/>
                </a:lnTo>
                <a:close/>
              </a:path>
            </a:pathLst>
          </a:custGeom>
          <a:gradFill>
            <a:gsLst>
              <a:gs pos="0">
                <a:srgbClr val="4FD1FF"/>
              </a:gs>
              <a:gs pos="100000">
                <a:srgbClr val="00A4DE"/>
              </a:gs>
            </a:gsLst>
            <a:lin ang="1080000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57" name="Rectangle 25"/>
          <p:cNvSpPr>
            <a:spLocks noChangeArrowheads="1"/>
          </p:cNvSpPr>
          <p:nvPr/>
        </p:nvSpPr>
        <p:spPr bwMode="auto">
          <a:xfrm>
            <a:off x="912812" y="4052988"/>
            <a:ext cx="3070196" cy="199301"/>
          </a:xfrm>
          <a:prstGeom prst="rect">
            <a:avLst/>
          </a:prstGeom>
          <a:gradFill flip="none" rotWithShape="1">
            <a:gsLst>
              <a:gs pos="0">
                <a:srgbClr val="6DD9FF"/>
              </a:gs>
              <a:gs pos="100000">
                <a:srgbClr val="00A4DE"/>
              </a:gs>
            </a:gsLst>
            <a:lin ang="0" scaled="1"/>
            <a:tileRect/>
          </a:gradFill>
          <a:ln w="9525">
            <a:noFill/>
            <a:miter lim="800000"/>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58" name="Freeform 26"/>
          <p:cNvSpPr>
            <a:spLocks/>
          </p:cNvSpPr>
          <p:nvPr/>
        </p:nvSpPr>
        <p:spPr bwMode="auto">
          <a:xfrm>
            <a:off x="3983008" y="4061484"/>
            <a:ext cx="705609" cy="1747042"/>
          </a:xfrm>
          <a:custGeom>
            <a:avLst/>
            <a:gdLst>
              <a:gd name="T0" fmla="*/ 0 w 374"/>
              <a:gd name="T1" fmla="*/ 95 h 926"/>
              <a:gd name="T2" fmla="*/ 374 w 374"/>
              <a:gd name="T3" fmla="*/ 926 h 926"/>
              <a:gd name="T4" fmla="*/ 374 w 374"/>
              <a:gd name="T5" fmla="*/ 557 h 926"/>
              <a:gd name="T6" fmla="*/ 0 w 374"/>
              <a:gd name="T7" fmla="*/ 0 h 926"/>
              <a:gd name="T8" fmla="*/ 0 w 374"/>
              <a:gd name="T9" fmla="*/ 95 h 926"/>
            </a:gdLst>
            <a:ahLst/>
            <a:cxnLst>
              <a:cxn ang="0">
                <a:pos x="T0" y="T1"/>
              </a:cxn>
              <a:cxn ang="0">
                <a:pos x="T2" y="T3"/>
              </a:cxn>
              <a:cxn ang="0">
                <a:pos x="T4" y="T5"/>
              </a:cxn>
              <a:cxn ang="0">
                <a:pos x="T6" y="T7"/>
              </a:cxn>
              <a:cxn ang="0">
                <a:pos x="T8" y="T9"/>
              </a:cxn>
            </a:cxnLst>
            <a:rect l="0" t="0" r="r" b="b"/>
            <a:pathLst>
              <a:path w="374" h="926">
                <a:moveTo>
                  <a:pt x="0" y="95"/>
                </a:moveTo>
                <a:lnTo>
                  <a:pt x="374" y="926"/>
                </a:lnTo>
                <a:lnTo>
                  <a:pt x="374" y="557"/>
                </a:lnTo>
                <a:lnTo>
                  <a:pt x="0" y="0"/>
                </a:lnTo>
                <a:lnTo>
                  <a:pt x="0" y="95"/>
                </a:lnTo>
                <a:close/>
              </a:path>
            </a:pathLst>
          </a:custGeom>
          <a:gradFill>
            <a:gsLst>
              <a:gs pos="0">
                <a:srgbClr val="4FD1FF"/>
              </a:gs>
              <a:gs pos="100000">
                <a:srgbClr val="00A4DE"/>
              </a:gs>
            </a:gsLst>
            <a:lin ang="1080000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63" name="TextBox 44"/>
          <p:cNvSpPr txBox="1"/>
          <p:nvPr/>
        </p:nvSpPr>
        <p:spPr>
          <a:xfrm>
            <a:off x="1065212" y="3269089"/>
            <a:ext cx="2667000" cy="830997"/>
          </a:xfrm>
          <a:prstGeom prst="rect">
            <a:avLst/>
          </a:prstGeom>
          <a:noFill/>
        </p:spPr>
        <p:txBody>
          <a:bodyPr wrap="square" rtlCol="0">
            <a:spAutoFit/>
          </a:bodyPr>
          <a:lstStyle/>
          <a:p>
            <a:pPr algn="ctr"/>
            <a:r>
              <a:rPr lang="es-ES" b="1" dirty="0" err="1">
                <a:solidFill>
                  <a:schemeClr val="bg1"/>
                </a:solidFill>
                <a:latin typeface="Lucida Sans" panose="020B0602030504020204" pitchFamily="34" charset="0"/>
                <a:ea typeface="Calibri Light" charset="0"/>
                <a:cs typeface="Calibri Light" charset="0"/>
              </a:rPr>
              <a:t>Ciberseguridad</a:t>
            </a:r>
            <a:r>
              <a:rPr lang="es-ES" b="1" dirty="0">
                <a:solidFill>
                  <a:schemeClr val="bg1"/>
                </a:solidFill>
                <a:latin typeface="Lucida Sans" panose="020B0602030504020204" pitchFamily="34" charset="0"/>
                <a:ea typeface="Calibri Light" charset="0"/>
                <a:cs typeface="Calibri Light" charset="0"/>
              </a:rPr>
              <a:t>&amp; Riesgos TIC</a:t>
            </a:r>
          </a:p>
        </p:txBody>
      </p:sp>
      <p:sp>
        <p:nvSpPr>
          <p:cNvPr id="104" name="TextBox 85"/>
          <p:cNvSpPr txBox="1"/>
          <p:nvPr/>
        </p:nvSpPr>
        <p:spPr>
          <a:xfrm>
            <a:off x="5477568" y="1058803"/>
            <a:ext cx="3084352" cy="400110"/>
          </a:xfrm>
          <a:prstGeom prst="rect">
            <a:avLst/>
          </a:prstGeom>
          <a:noFill/>
        </p:spPr>
        <p:txBody>
          <a:bodyPr wrap="square" rtlCol="0">
            <a:spAutoFit/>
          </a:bodyPr>
          <a:lstStyle/>
          <a:p>
            <a:r>
              <a:rPr lang="es-ES" sz="2000" b="1" dirty="0">
                <a:solidFill>
                  <a:schemeClr val="bg1"/>
                </a:solidFill>
                <a:latin typeface="Lucida Sans" panose="020B0602030504020204" pitchFamily="34" charset="0"/>
                <a:ea typeface="Calibri Light" charset="0"/>
                <a:cs typeface="Calibri Light" charset="0"/>
              </a:rPr>
              <a:t>Políticas</a:t>
            </a:r>
          </a:p>
        </p:txBody>
      </p:sp>
      <p:sp>
        <p:nvSpPr>
          <p:cNvPr id="105" name="TextBox 86"/>
          <p:cNvSpPr txBox="1"/>
          <p:nvPr/>
        </p:nvSpPr>
        <p:spPr>
          <a:xfrm>
            <a:off x="5477568" y="1755250"/>
            <a:ext cx="2223462" cy="400110"/>
          </a:xfrm>
          <a:prstGeom prst="rect">
            <a:avLst/>
          </a:prstGeom>
          <a:noFill/>
        </p:spPr>
        <p:txBody>
          <a:bodyPr wrap="square" rtlCol="0">
            <a:spAutoFit/>
          </a:bodyPr>
          <a:lstStyle/>
          <a:p>
            <a:r>
              <a:rPr lang="es-ES" sz="2000" b="1" dirty="0">
                <a:solidFill>
                  <a:schemeClr val="bg1"/>
                </a:solidFill>
                <a:latin typeface="Lucida Sans" panose="020B0602030504020204" pitchFamily="34" charset="0"/>
                <a:ea typeface="Calibri Light" charset="0"/>
                <a:cs typeface="Calibri Light" charset="0"/>
              </a:rPr>
              <a:t>Concienciación</a:t>
            </a:r>
          </a:p>
        </p:txBody>
      </p:sp>
      <p:sp>
        <p:nvSpPr>
          <p:cNvPr id="106" name="TextBox 87"/>
          <p:cNvSpPr txBox="1"/>
          <p:nvPr/>
        </p:nvSpPr>
        <p:spPr>
          <a:xfrm>
            <a:off x="5477567" y="2460905"/>
            <a:ext cx="1928089" cy="400110"/>
          </a:xfrm>
          <a:prstGeom prst="rect">
            <a:avLst/>
          </a:prstGeom>
          <a:noFill/>
        </p:spPr>
        <p:txBody>
          <a:bodyPr wrap="square" rtlCol="0">
            <a:spAutoFit/>
          </a:bodyPr>
          <a:lstStyle/>
          <a:p>
            <a:r>
              <a:rPr lang="es-ES" sz="2000" b="1" dirty="0">
                <a:solidFill>
                  <a:schemeClr val="bg1"/>
                </a:solidFill>
                <a:latin typeface="Lucida Sans" panose="020B0602030504020204" pitchFamily="34" charset="0"/>
                <a:ea typeface="Calibri Light" charset="0"/>
                <a:cs typeface="Calibri Light" charset="0"/>
              </a:rPr>
              <a:t>Incidencias</a:t>
            </a:r>
          </a:p>
        </p:txBody>
      </p:sp>
      <p:sp>
        <p:nvSpPr>
          <p:cNvPr id="107" name="TextBox 88"/>
          <p:cNvSpPr txBox="1"/>
          <p:nvPr/>
        </p:nvSpPr>
        <p:spPr>
          <a:xfrm>
            <a:off x="5477567" y="3150384"/>
            <a:ext cx="2424024" cy="400110"/>
          </a:xfrm>
          <a:prstGeom prst="rect">
            <a:avLst/>
          </a:prstGeom>
          <a:noFill/>
        </p:spPr>
        <p:txBody>
          <a:bodyPr wrap="square" rtlCol="0">
            <a:spAutoFit/>
          </a:bodyPr>
          <a:lstStyle/>
          <a:p>
            <a:r>
              <a:rPr lang="es-ES" sz="2000" b="1" dirty="0">
                <a:solidFill>
                  <a:schemeClr val="bg1"/>
                </a:solidFill>
                <a:latin typeface="Lucida Sans" panose="020B0602030504020204" pitchFamily="34" charset="0"/>
                <a:ea typeface="Calibri Light" charset="0"/>
                <a:cs typeface="Calibri Light" charset="0"/>
              </a:rPr>
              <a:t>Monitorización</a:t>
            </a:r>
          </a:p>
        </p:txBody>
      </p:sp>
      <p:sp>
        <p:nvSpPr>
          <p:cNvPr id="108" name="TextBox 89"/>
          <p:cNvSpPr txBox="1"/>
          <p:nvPr/>
        </p:nvSpPr>
        <p:spPr>
          <a:xfrm>
            <a:off x="5477567" y="3852219"/>
            <a:ext cx="2223463" cy="400110"/>
          </a:xfrm>
          <a:prstGeom prst="rect">
            <a:avLst/>
          </a:prstGeom>
          <a:noFill/>
        </p:spPr>
        <p:txBody>
          <a:bodyPr wrap="square" rtlCol="0">
            <a:spAutoFit/>
          </a:bodyPr>
          <a:lstStyle/>
          <a:p>
            <a:r>
              <a:rPr lang="es-ES" sz="2000" b="1" dirty="0">
                <a:solidFill>
                  <a:schemeClr val="bg1"/>
                </a:solidFill>
                <a:latin typeface="Lucida Sans" panose="020B0602030504020204" pitchFamily="34" charset="0"/>
                <a:ea typeface="Calibri Light" charset="0"/>
                <a:cs typeface="Calibri Light" charset="0"/>
              </a:rPr>
              <a:t>Cumplimiento</a:t>
            </a:r>
          </a:p>
        </p:txBody>
      </p:sp>
      <p:sp>
        <p:nvSpPr>
          <p:cNvPr id="109" name="TextBox 90"/>
          <p:cNvSpPr txBox="1"/>
          <p:nvPr/>
        </p:nvSpPr>
        <p:spPr>
          <a:xfrm>
            <a:off x="5477567" y="4561378"/>
            <a:ext cx="2763141" cy="400110"/>
          </a:xfrm>
          <a:prstGeom prst="rect">
            <a:avLst/>
          </a:prstGeom>
          <a:noFill/>
        </p:spPr>
        <p:txBody>
          <a:bodyPr wrap="square" rtlCol="0">
            <a:spAutoFit/>
          </a:bodyPr>
          <a:lstStyle/>
          <a:p>
            <a:r>
              <a:rPr lang="es-ES" sz="2000" b="1" dirty="0">
                <a:solidFill>
                  <a:schemeClr val="bg1"/>
                </a:solidFill>
                <a:latin typeface="Lucida Sans" panose="020B0602030504020204" pitchFamily="34" charset="0"/>
                <a:ea typeface="Calibri Light" charset="0"/>
                <a:cs typeface="Calibri Light" charset="0"/>
              </a:rPr>
              <a:t>Protección de datos</a:t>
            </a:r>
          </a:p>
        </p:txBody>
      </p:sp>
      <p:sp>
        <p:nvSpPr>
          <p:cNvPr id="110" name="TextBox 91"/>
          <p:cNvSpPr txBox="1"/>
          <p:nvPr/>
        </p:nvSpPr>
        <p:spPr>
          <a:xfrm>
            <a:off x="5477567" y="5260383"/>
            <a:ext cx="1928089" cy="400110"/>
          </a:xfrm>
          <a:prstGeom prst="rect">
            <a:avLst/>
          </a:prstGeom>
          <a:noFill/>
        </p:spPr>
        <p:txBody>
          <a:bodyPr wrap="square" rtlCol="0">
            <a:spAutoFit/>
          </a:bodyPr>
          <a:lstStyle/>
          <a:p>
            <a:r>
              <a:rPr lang="es-ES" sz="2000" b="1" dirty="0">
                <a:solidFill>
                  <a:schemeClr val="bg1"/>
                </a:solidFill>
                <a:latin typeface="Lucida Sans" panose="020B0602030504020204" pitchFamily="34" charset="0"/>
                <a:ea typeface="Calibri Light" charset="0"/>
                <a:cs typeface="Calibri Light" charset="0"/>
              </a:rPr>
              <a:t>Continuidad</a:t>
            </a:r>
          </a:p>
        </p:txBody>
      </p:sp>
      <p:cxnSp>
        <p:nvCxnSpPr>
          <p:cNvPr id="120" name="Straight Connector 105"/>
          <p:cNvCxnSpPr/>
          <p:nvPr/>
        </p:nvCxnSpPr>
        <p:spPr>
          <a:xfrm>
            <a:off x="4688617" y="1603445"/>
            <a:ext cx="5291995" cy="11048"/>
          </a:xfrm>
          <a:prstGeom prst="line">
            <a:avLst/>
          </a:prstGeom>
          <a:ln>
            <a:solidFill>
              <a:srgbClr val="9BE5FF"/>
            </a:solidFill>
          </a:ln>
        </p:spPr>
        <p:style>
          <a:lnRef idx="1">
            <a:schemeClr val="accent1"/>
          </a:lnRef>
          <a:fillRef idx="0">
            <a:schemeClr val="accent1"/>
          </a:fillRef>
          <a:effectRef idx="0">
            <a:schemeClr val="accent1"/>
          </a:effectRef>
          <a:fontRef idx="minor">
            <a:schemeClr val="tx1"/>
          </a:fontRef>
        </p:style>
      </p:cxnSp>
      <p:cxnSp>
        <p:nvCxnSpPr>
          <p:cNvPr id="121" name="Straight Connector 107"/>
          <p:cNvCxnSpPr/>
          <p:nvPr/>
        </p:nvCxnSpPr>
        <p:spPr>
          <a:xfrm>
            <a:off x="4688617" y="2306257"/>
            <a:ext cx="5291995" cy="0"/>
          </a:xfrm>
          <a:prstGeom prst="line">
            <a:avLst/>
          </a:prstGeom>
          <a:ln>
            <a:solidFill>
              <a:srgbClr val="9BE5FF"/>
            </a:solidFill>
          </a:ln>
        </p:spPr>
        <p:style>
          <a:lnRef idx="1">
            <a:schemeClr val="accent1"/>
          </a:lnRef>
          <a:fillRef idx="0">
            <a:schemeClr val="accent1"/>
          </a:fillRef>
          <a:effectRef idx="0">
            <a:schemeClr val="accent1"/>
          </a:effectRef>
          <a:fontRef idx="minor">
            <a:schemeClr val="tx1"/>
          </a:fontRef>
        </p:style>
      </p:cxnSp>
      <p:cxnSp>
        <p:nvCxnSpPr>
          <p:cNvPr id="122" name="Straight Connector 108"/>
          <p:cNvCxnSpPr/>
          <p:nvPr/>
        </p:nvCxnSpPr>
        <p:spPr>
          <a:xfrm flipV="1">
            <a:off x="4688617" y="2994575"/>
            <a:ext cx="5291995" cy="8591"/>
          </a:xfrm>
          <a:prstGeom prst="line">
            <a:avLst/>
          </a:prstGeom>
          <a:ln>
            <a:solidFill>
              <a:srgbClr val="9BE5FF"/>
            </a:solidFill>
          </a:ln>
        </p:spPr>
        <p:style>
          <a:lnRef idx="1">
            <a:schemeClr val="accent1"/>
          </a:lnRef>
          <a:fillRef idx="0">
            <a:schemeClr val="accent1"/>
          </a:fillRef>
          <a:effectRef idx="0">
            <a:schemeClr val="accent1"/>
          </a:effectRef>
          <a:fontRef idx="minor">
            <a:schemeClr val="tx1"/>
          </a:fontRef>
        </p:style>
      </p:cxnSp>
      <p:cxnSp>
        <p:nvCxnSpPr>
          <p:cNvPr id="123" name="Straight Connector 109"/>
          <p:cNvCxnSpPr>
            <a:stCxn id="54" idx="3"/>
          </p:cNvCxnSpPr>
          <p:nvPr/>
        </p:nvCxnSpPr>
        <p:spPr>
          <a:xfrm flipV="1">
            <a:off x="3983008" y="3684587"/>
            <a:ext cx="5997604" cy="26242"/>
          </a:xfrm>
          <a:prstGeom prst="line">
            <a:avLst/>
          </a:prstGeom>
          <a:ln>
            <a:solidFill>
              <a:srgbClr val="9BE5FF"/>
            </a:solidFill>
          </a:ln>
        </p:spPr>
        <p:style>
          <a:lnRef idx="1">
            <a:schemeClr val="accent1"/>
          </a:lnRef>
          <a:fillRef idx="0">
            <a:schemeClr val="accent1"/>
          </a:fillRef>
          <a:effectRef idx="0">
            <a:schemeClr val="accent1"/>
          </a:effectRef>
          <a:fontRef idx="minor">
            <a:schemeClr val="tx1"/>
          </a:fontRef>
        </p:style>
      </p:cxnSp>
      <p:cxnSp>
        <p:nvCxnSpPr>
          <p:cNvPr id="124" name="Straight Connector 110"/>
          <p:cNvCxnSpPr/>
          <p:nvPr/>
        </p:nvCxnSpPr>
        <p:spPr>
          <a:xfrm>
            <a:off x="4688617" y="4390776"/>
            <a:ext cx="5291995" cy="11572"/>
          </a:xfrm>
          <a:prstGeom prst="line">
            <a:avLst/>
          </a:prstGeom>
          <a:ln>
            <a:solidFill>
              <a:srgbClr val="9BE5FF"/>
            </a:solidFill>
          </a:ln>
        </p:spPr>
        <p:style>
          <a:lnRef idx="1">
            <a:schemeClr val="accent1"/>
          </a:lnRef>
          <a:fillRef idx="0">
            <a:schemeClr val="accent1"/>
          </a:fillRef>
          <a:effectRef idx="0">
            <a:schemeClr val="accent1"/>
          </a:effectRef>
          <a:fontRef idx="minor">
            <a:schemeClr val="tx1"/>
          </a:fontRef>
        </p:style>
      </p:cxnSp>
      <p:cxnSp>
        <p:nvCxnSpPr>
          <p:cNvPr id="125" name="Straight Connector 111"/>
          <p:cNvCxnSpPr/>
          <p:nvPr/>
        </p:nvCxnSpPr>
        <p:spPr>
          <a:xfrm>
            <a:off x="4688617" y="5110326"/>
            <a:ext cx="5291995" cy="0"/>
          </a:xfrm>
          <a:prstGeom prst="line">
            <a:avLst/>
          </a:prstGeom>
          <a:ln>
            <a:solidFill>
              <a:srgbClr val="9BE5FF"/>
            </a:solidFill>
          </a:ln>
        </p:spPr>
        <p:style>
          <a:lnRef idx="1">
            <a:schemeClr val="accent1"/>
          </a:lnRef>
          <a:fillRef idx="0">
            <a:schemeClr val="accent1"/>
          </a:fillRef>
          <a:effectRef idx="0">
            <a:schemeClr val="accent1"/>
          </a:effectRef>
          <a:fontRef idx="minor">
            <a:schemeClr val="tx1"/>
          </a:fontRef>
        </p:style>
      </p:cxnSp>
      <p:pic>
        <p:nvPicPr>
          <p:cNvPr id="1028" name="Picture 4" descr="bulleted, bulleted list, bullets, business, catalogue, checklist, directory, document, documents, file, files, form, index, instructions, inventory, list, log, order, ordered, ordered list, page, paper, rank, record, register, sheet, shopping, sort, text icon"/>
          <p:cNvPicPr>
            <a:picLocks noChangeAspect="1" noChangeArrowheads="1"/>
          </p:cNvPicPr>
          <p:nvPr/>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643496" y="762000"/>
            <a:ext cx="993716" cy="9937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cdn4.iconfinder.com/data/icons/education-free/512/education-school-learn-study-04-256.png"/>
          <p:cNvPicPr>
            <a:picLocks noChangeAspect="1" noChangeArrowheads="1"/>
          </p:cNvPicPr>
          <p:nvPr/>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780012" y="1633562"/>
            <a:ext cx="720685" cy="72068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cdn4.iconfinder.com/data/icons/free-ui/64/v-32-256.png"/>
          <p:cNvPicPr>
            <a:picLocks noChangeAspect="1" noChangeArrowheads="1"/>
          </p:cNvPicPr>
          <p:nvPr/>
        </p:nvPicPr>
        <p:blipFill>
          <a:blip r:embed="rId7" cstate="print">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889607" y="2408009"/>
            <a:ext cx="501495" cy="50149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heck, checklist, mark, note, organizer icon"/>
          <p:cNvPicPr>
            <a:picLocks noChangeAspect="1" noChangeArrowheads="1"/>
          </p:cNvPicPr>
          <p:nvPr/>
        </p:nvPicPr>
        <p:blipFill>
          <a:blip r:embed="rId9" cstate="print">
            <a:lum bright="70000" contrast="-70000"/>
            <a:extLst>
              <a:ext uri="{BEBA8EAE-BF5A-486C-A8C5-ECC9F3942E4B}">
                <a14:imgProps xmlns:a14="http://schemas.microsoft.com/office/drawing/2010/main">
                  <a14:imgLayer r:embed="rId10">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886173" y="3792200"/>
            <a:ext cx="508362" cy="50836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cdn0.iconfinder.com/data/icons/forgen-seo-1/64/seo-monitoring-256.png"/>
          <p:cNvPicPr>
            <a:picLocks noChangeAspect="1" noChangeArrowheads="1"/>
          </p:cNvPicPr>
          <p:nvPr/>
        </p:nvPicPr>
        <p:blipFill>
          <a:blip r:embed="rId11" cstate="print">
            <a:lum bright="70000" contrast="-70000"/>
            <a:extLst>
              <a:ext uri="{BEBA8EAE-BF5A-486C-A8C5-ECC9F3942E4B}">
                <a14:imgProps xmlns:a14="http://schemas.microsoft.com/office/drawing/2010/main">
                  <a14:imgLayer r:embed="rId12">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874336" y="3081362"/>
            <a:ext cx="532036" cy="53203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s://cdn2.iconfinder.com/data/icons/picol-vector/32/data_privacy-256.png"/>
          <p:cNvPicPr>
            <a:picLocks noChangeAspect="1" noChangeArrowheads="1"/>
          </p:cNvPicPr>
          <p:nvPr/>
        </p:nvPicPr>
        <p:blipFill>
          <a:blip r:embed="rId13" cstate="print">
            <a:lum bright="70000" contrast="-70000"/>
            <a:extLst>
              <a:ext uri="{BEBA8EAE-BF5A-486C-A8C5-ECC9F3942E4B}">
                <a14:imgProps xmlns:a14="http://schemas.microsoft.com/office/drawing/2010/main">
                  <a14:imgLayer r:embed="rId1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869452" y="4502960"/>
            <a:ext cx="541805" cy="54180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arrow, arrows, backup, circle, sync icon"/>
          <p:cNvPicPr>
            <a:picLocks noChangeAspect="1" noChangeArrowheads="1"/>
          </p:cNvPicPr>
          <p:nvPr/>
        </p:nvPicPr>
        <p:blipFill>
          <a:blip r:embed="rId15" cstate="print">
            <a:lum bright="70000" contrast="-70000"/>
            <a:extLst>
              <a:ext uri="{BEBA8EAE-BF5A-486C-A8C5-ECC9F3942E4B}">
                <a14:imgProps xmlns:a14="http://schemas.microsoft.com/office/drawing/2010/main">
                  <a14:imgLayer r:embed="rId16">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863789" y="5214962"/>
            <a:ext cx="553131" cy="553131"/>
          </a:xfrm>
          <a:prstGeom prst="rect">
            <a:avLst/>
          </a:prstGeom>
          <a:noFill/>
          <a:extLst>
            <a:ext uri="{909E8E84-426E-40DD-AFC4-6F175D3DCCD1}">
              <a14:hiddenFill xmlns:a14="http://schemas.microsoft.com/office/drawing/2010/main">
                <a:solidFill>
                  <a:srgbClr val="FFFFFF"/>
                </a:solidFill>
              </a14:hiddenFill>
            </a:ext>
          </a:extLst>
        </p:spPr>
      </p:pic>
      <p:sp>
        <p:nvSpPr>
          <p:cNvPr id="132"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133" name="132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FUNCIONES ÁREA CIBERSEGURIDAD Y RIESGOS TIC</a:t>
            </a:r>
          </a:p>
        </p:txBody>
      </p:sp>
      <p:cxnSp>
        <p:nvCxnSpPr>
          <p:cNvPr id="59" name="Straight Connector 111"/>
          <p:cNvCxnSpPr>
            <a:stCxn id="58" idx="3"/>
            <a:endCxn id="22" idx="3"/>
          </p:cNvCxnSpPr>
          <p:nvPr/>
        </p:nvCxnSpPr>
        <p:spPr>
          <a:xfrm>
            <a:off x="3983008" y="4061484"/>
            <a:ext cx="705609" cy="1050866"/>
          </a:xfrm>
          <a:prstGeom prst="line">
            <a:avLst/>
          </a:prstGeom>
          <a:ln>
            <a:solidFill>
              <a:srgbClr val="9BE5FF"/>
            </a:solidFill>
          </a:ln>
        </p:spPr>
        <p:style>
          <a:lnRef idx="1">
            <a:schemeClr val="accent1"/>
          </a:lnRef>
          <a:fillRef idx="0">
            <a:schemeClr val="accent1"/>
          </a:fillRef>
          <a:effectRef idx="0">
            <a:schemeClr val="accent1"/>
          </a:effectRef>
          <a:fontRef idx="minor">
            <a:schemeClr val="tx1"/>
          </a:fontRef>
        </p:style>
      </p:cxnSp>
      <p:cxnSp>
        <p:nvCxnSpPr>
          <p:cNvPr id="60" name="Straight Connector 111"/>
          <p:cNvCxnSpPr>
            <a:stCxn id="56" idx="3"/>
            <a:endCxn id="39" idx="3"/>
          </p:cNvCxnSpPr>
          <p:nvPr/>
        </p:nvCxnSpPr>
        <p:spPr>
          <a:xfrm>
            <a:off x="3983008" y="3881322"/>
            <a:ext cx="705609" cy="528542"/>
          </a:xfrm>
          <a:prstGeom prst="line">
            <a:avLst/>
          </a:prstGeom>
          <a:ln>
            <a:solidFill>
              <a:srgbClr val="9BE5FF"/>
            </a:solidFill>
          </a:ln>
        </p:spPr>
        <p:style>
          <a:lnRef idx="1">
            <a:schemeClr val="accent1"/>
          </a:lnRef>
          <a:fillRef idx="0">
            <a:schemeClr val="accent1"/>
          </a:fillRef>
          <a:effectRef idx="0">
            <a:schemeClr val="accent1"/>
          </a:effectRef>
          <a:fontRef idx="minor">
            <a:schemeClr val="tx1"/>
          </a:fontRef>
        </p:style>
      </p:cxnSp>
      <p:cxnSp>
        <p:nvCxnSpPr>
          <p:cNvPr id="61" name="Straight Connector 111"/>
          <p:cNvCxnSpPr>
            <a:stCxn id="52" idx="3"/>
            <a:endCxn id="44" idx="3"/>
          </p:cNvCxnSpPr>
          <p:nvPr/>
        </p:nvCxnSpPr>
        <p:spPr>
          <a:xfrm flipV="1">
            <a:off x="3983008" y="3006844"/>
            <a:ext cx="705609" cy="528263"/>
          </a:xfrm>
          <a:prstGeom prst="line">
            <a:avLst/>
          </a:prstGeom>
          <a:ln>
            <a:solidFill>
              <a:srgbClr val="9BE5FF"/>
            </a:solidFill>
          </a:ln>
        </p:spPr>
        <p:style>
          <a:lnRef idx="1">
            <a:schemeClr val="accent1"/>
          </a:lnRef>
          <a:fillRef idx="0">
            <a:schemeClr val="accent1"/>
          </a:fillRef>
          <a:effectRef idx="0">
            <a:schemeClr val="accent1"/>
          </a:effectRef>
          <a:fontRef idx="minor">
            <a:schemeClr val="tx1"/>
          </a:fontRef>
        </p:style>
      </p:cxnSp>
      <p:cxnSp>
        <p:nvCxnSpPr>
          <p:cNvPr id="62" name="Straight Connector 111"/>
          <p:cNvCxnSpPr>
            <a:stCxn id="48" idx="3"/>
          </p:cNvCxnSpPr>
          <p:nvPr/>
        </p:nvCxnSpPr>
        <p:spPr>
          <a:xfrm flipV="1">
            <a:off x="3983008" y="1603446"/>
            <a:ext cx="711269" cy="1578858"/>
          </a:xfrm>
          <a:prstGeom prst="line">
            <a:avLst/>
          </a:prstGeom>
          <a:ln>
            <a:solidFill>
              <a:srgbClr val="9BE5FF"/>
            </a:solidFill>
          </a:ln>
        </p:spPr>
        <p:style>
          <a:lnRef idx="1">
            <a:schemeClr val="accent1"/>
          </a:lnRef>
          <a:fillRef idx="0">
            <a:schemeClr val="accent1"/>
          </a:fillRef>
          <a:effectRef idx="0">
            <a:schemeClr val="accent1"/>
          </a:effectRef>
          <a:fontRef idx="minor">
            <a:schemeClr val="tx1"/>
          </a:fontRef>
        </p:style>
      </p:cxnSp>
      <p:sp>
        <p:nvSpPr>
          <p:cNvPr id="65" name="Freeform 10"/>
          <p:cNvSpPr>
            <a:spLocks/>
          </p:cNvSpPr>
          <p:nvPr/>
        </p:nvSpPr>
        <p:spPr bwMode="auto">
          <a:xfrm>
            <a:off x="4681561" y="5809521"/>
            <a:ext cx="4460851" cy="699949"/>
          </a:xfrm>
          <a:custGeom>
            <a:avLst/>
            <a:gdLst>
              <a:gd name="T0" fmla="*/ 2053 w 2053"/>
              <a:gd name="T1" fmla="*/ 187 h 371"/>
              <a:gd name="T2" fmla="*/ 1859 w 2053"/>
              <a:gd name="T3" fmla="*/ 2 h 371"/>
              <a:gd name="T4" fmla="*/ 1859 w 2053"/>
              <a:gd name="T5" fmla="*/ 0 h 371"/>
              <a:gd name="T6" fmla="*/ 0 w 2053"/>
              <a:gd name="T7" fmla="*/ 0 h 371"/>
              <a:gd name="T8" fmla="*/ 0 w 2053"/>
              <a:gd name="T9" fmla="*/ 371 h 371"/>
              <a:gd name="T10" fmla="*/ 1859 w 2053"/>
              <a:gd name="T11" fmla="*/ 371 h 371"/>
              <a:gd name="T12" fmla="*/ 1859 w 2053"/>
              <a:gd name="T13" fmla="*/ 371 h 371"/>
              <a:gd name="T14" fmla="*/ 2053 w 2053"/>
              <a:gd name="T15" fmla="*/ 187 h 3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53" h="371">
                <a:moveTo>
                  <a:pt x="2053" y="187"/>
                </a:moveTo>
                <a:lnTo>
                  <a:pt x="1859" y="2"/>
                </a:lnTo>
                <a:lnTo>
                  <a:pt x="1859" y="0"/>
                </a:lnTo>
                <a:lnTo>
                  <a:pt x="0" y="0"/>
                </a:lnTo>
                <a:lnTo>
                  <a:pt x="0" y="371"/>
                </a:lnTo>
                <a:lnTo>
                  <a:pt x="1859" y="371"/>
                </a:lnTo>
                <a:lnTo>
                  <a:pt x="1859" y="371"/>
                </a:lnTo>
                <a:lnTo>
                  <a:pt x="2053" y="187"/>
                </a:lnTo>
                <a:close/>
              </a:path>
            </a:pathLst>
          </a:custGeom>
          <a:gradFill>
            <a:gsLst>
              <a:gs pos="0">
                <a:srgbClr val="00A4DE"/>
              </a:gs>
              <a:gs pos="100000">
                <a:srgbClr val="008EC0"/>
              </a:gs>
            </a:gsLst>
            <a:lin ang="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66" name="TextBox 85"/>
          <p:cNvSpPr txBox="1"/>
          <p:nvPr/>
        </p:nvSpPr>
        <p:spPr>
          <a:xfrm>
            <a:off x="5480684" y="5968965"/>
            <a:ext cx="3084352" cy="400110"/>
          </a:xfrm>
          <a:prstGeom prst="rect">
            <a:avLst/>
          </a:prstGeom>
          <a:noFill/>
        </p:spPr>
        <p:txBody>
          <a:bodyPr wrap="square" rtlCol="0">
            <a:spAutoFit/>
          </a:bodyPr>
          <a:lstStyle/>
          <a:p>
            <a:r>
              <a:rPr lang="es-ES" sz="2000" b="1" dirty="0">
                <a:solidFill>
                  <a:schemeClr val="bg1"/>
                </a:solidFill>
                <a:latin typeface="Lucida Sans" panose="020B0602030504020204" pitchFamily="34" charset="0"/>
                <a:ea typeface="Calibri Light" charset="0"/>
                <a:cs typeface="Calibri Light" charset="0"/>
              </a:rPr>
              <a:t>Proyectos</a:t>
            </a:r>
          </a:p>
        </p:txBody>
      </p:sp>
      <p:cxnSp>
        <p:nvCxnSpPr>
          <p:cNvPr id="68" name="Straight Connector 111"/>
          <p:cNvCxnSpPr/>
          <p:nvPr/>
        </p:nvCxnSpPr>
        <p:spPr>
          <a:xfrm flipV="1">
            <a:off x="4714412" y="5808526"/>
            <a:ext cx="5266200" cy="995"/>
          </a:xfrm>
          <a:prstGeom prst="line">
            <a:avLst/>
          </a:prstGeom>
          <a:ln>
            <a:solidFill>
              <a:srgbClr val="9BE5FF"/>
            </a:solidFill>
          </a:ln>
        </p:spPr>
        <p:style>
          <a:lnRef idx="1">
            <a:schemeClr val="accent1"/>
          </a:lnRef>
          <a:fillRef idx="0">
            <a:schemeClr val="accent1"/>
          </a:fillRef>
          <a:effectRef idx="0">
            <a:schemeClr val="accent1"/>
          </a:effectRef>
          <a:fontRef idx="minor">
            <a:schemeClr val="tx1"/>
          </a:fontRef>
        </p:style>
      </p:cxnSp>
      <p:sp>
        <p:nvSpPr>
          <p:cNvPr id="69" name="Freeform 14"/>
          <p:cNvSpPr>
            <a:spLocks/>
          </p:cNvSpPr>
          <p:nvPr/>
        </p:nvSpPr>
        <p:spPr bwMode="auto">
          <a:xfrm flipV="1">
            <a:off x="3976031" y="4240716"/>
            <a:ext cx="711269" cy="2269646"/>
          </a:xfrm>
          <a:custGeom>
            <a:avLst/>
            <a:gdLst>
              <a:gd name="T0" fmla="*/ 0 w 377"/>
              <a:gd name="T1" fmla="*/ 1203 h 1203"/>
              <a:gd name="T2" fmla="*/ 377 w 377"/>
              <a:gd name="T3" fmla="*/ 369 h 1203"/>
              <a:gd name="T4" fmla="*/ 377 w 377"/>
              <a:gd name="T5" fmla="*/ 0 h 1203"/>
              <a:gd name="T6" fmla="*/ 0 w 377"/>
              <a:gd name="T7" fmla="*/ 1108 h 1203"/>
              <a:gd name="T8" fmla="*/ 0 w 377"/>
              <a:gd name="T9" fmla="*/ 1203 h 1203"/>
            </a:gdLst>
            <a:ahLst/>
            <a:cxnLst>
              <a:cxn ang="0">
                <a:pos x="T0" y="T1"/>
              </a:cxn>
              <a:cxn ang="0">
                <a:pos x="T2" y="T3"/>
              </a:cxn>
              <a:cxn ang="0">
                <a:pos x="T4" y="T5"/>
              </a:cxn>
              <a:cxn ang="0">
                <a:pos x="T6" y="T7"/>
              </a:cxn>
              <a:cxn ang="0">
                <a:pos x="T8" y="T9"/>
              </a:cxn>
            </a:cxnLst>
            <a:rect l="0" t="0" r="r" b="b"/>
            <a:pathLst>
              <a:path w="377" h="1203">
                <a:moveTo>
                  <a:pt x="0" y="1203"/>
                </a:moveTo>
                <a:lnTo>
                  <a:pt x="377" y="369"/>
                </a:lnTo>
                <a:lnTo>
                  <a:pt x="377" y="0"/>
                </a:lnTo>
                <a:lnTo>
                  <a:pt x="0" y="1108"/>
                </a:lnTo>
                <a:lnTo>
                  <a:pt x="0" y="1203"/>
                </a:lnTo>
                <a:close/>
              </a:path>
            </a:pathLst>
          </a:custGeom>
          <a:gradFill>
            <a:gsLst>
              <a:gs pos="0">
                <a:srgbClr val="4FD1FF"/>
              </a:gs>
              <a:gs pos="100000">
                <a:srgbClr val="00A4DE"/>
              </a:gs>
            </a:gsLst>
            <a:lin ang="10800000" scaled="1"/>
          </a:gradFill>
          <a:ln w="9525">
            <a:noFill/>
            <a:round/>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sp>
        <p:nvSpPr>
          <p:cNvPr id="70" name="Rectangle 13"/>
          <p:cNvSpPr>
            <a:spLocks noChangeArrowheads="1"/>
          </p:cNvSpPr>
          <p:nvPr/>
        </p:nvSpPr>
        <p:spPr bwMode="auto">
          <a:xfrm>
            <a:off x="914713" y="4220382"/>
            <a:ext cx="3070196" cy="199301"/>
          </a:xfrm>
          <a:prstGeom prst="rect">
            <a:avLst/>
          </a:prstGeom>
          <a:gradFill flip="none" rotWithShape="1">
            <a:gsLst>
              <a:gs pos="0">
                <a:srgbClr val="6DD9FF"/>
              </a:gs>
              <a:gs pos="100000">
                <a:srgbClr val="00A4DE"/>
              </a:gs>
            </a:gsLst>
            <a:lin ang="0" scaled="1"/>
            <a:tileRect/>
          </a:gradFill>
          <a:ln w="9525">
            <a:noFill/>
            <a:miter lim="800000"/>
            <a:headEnd/>
            <a:tailEnd/>
          </a:ln>
        </p:spPr>
        <p:txBody>
          <a:bodyPr vert="horz" wrap="square" lIns="91440" tIns="45720" rIns="91440" bIns="45720" numCol="1" anchor="t" anchorCtr="0" compatLnSpc="1">
            <a:prstTxWarp prst="textNoShape">
              <a:avLst/>
            </a:prstTxWarp>
          </a:bodyPr>
          <a:lstStyle/>
          <a:p>
            <a:endParaRPr lang="es-ES" dirty="0">
              <a:latin typeface="Lucida Sans" panose="020B0602030504020204" pitchFamily="34" charset="0"/>
              <a:ea typeface="Calibri Light" charset="0"/>
              <a:cs typeface="Calibri Light" charset="0"/>
            </a:endParaRPr>
          </a:p>
        </p:txBody>
      </p:sp>
      <p:pic>
        <p:nvPicPr>
          <p:cNvPr id="2050" name="Picture 2" descr="https://cdn0.iconfinder.com/data/icons/business-and-marketing-21/32/finance_teamwork-256.png"/>
          <p:cNvPicPr>
            <a:picLocks noChangeAspect="1" noChangeArrowheads="1"/>
          </p:cNvPicPr>
          <p:nvPr/>
        </p:nvPicPr>
        <p:blipFill>
          <a:blip r:embed="rId17" cstate="print">
            <a:lum bright="70000" contrast="-70000"/>
            <a:extLst>
              <a:ext uri="{BEBA8EAE-BF5A-486C-A8C5-ECC9F3942E4B}">
                <a14:imgProps xmlns:a14="http://schemas.microsoft.com/office/drawing/2010/main">
                  <a14:imgLayer r:embed="rId18">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869929" y="5896672"/>
            <a:ext cx="540851" cy="540851"/>
          </a:xfrm>
          <a:prstGeom prst="rect">
            <a:avLst/>
          </a:prstGeom>
          <a:noFill/>
          <a:extLst>
            <a:ext uri="{909E8E84-426E-40DD-AFC4-6F175D3DCCD1}">
              <a14:hiddenFill xmlns:a14="http://schemas.microsoft.com/office/drawing/2010/main">
                <a:solidFill>
                  <a:srgbClr val="FFFFFF"/>
                </a:solidFill>
              </a14:hiddenFill>
            </a:ext>
          </a:extLst>
        </p:spPr>
      </p:pic>
      <p:sp>
        <p:nvSpPr>
          <p:cNvPr id="64" name="TextBox 142"/>
          <p:cNvSpPr txBox="1"/>
          <p:nvPr/>
        </p:nvSpPr>
        <p:spPr>
          <a:xfrm rot="20945470">
            <a:off x="446447" y="4905353"/>
            <a:ext cx="2849891" cy="1384995"/>
          </a:xfrm>
          <a:prstGeom prst="rect">
            <a:avLst/>
          </a:prstGeom>
          <a:noFill/>
        </p:spPr>
        <p:txBody>
          <a:bodyPr wrap="square" rtlCol="0">
            <a:spAutoFit/>
          </a:bodyPr>
          <a:lstStyle/>
          <a:p>
            <a:pPr algn="ctr"/>
            <a:r>
              <a:rPr lang="es-ES" sz="2800" b="1" u="sng" dirty="0">
                <a:solidFill>
                  <a:schemeClr val="tx1">
                    <a:lumMod val="75000"/>
                    <a:lumOff val="25000"/>
                  </a:schemeClr>
                </a:solidFill>
                <a:latin typeface="Lucida Sans" panose="020B0602030504020204" pitchFamily="34" charset="0"/>
                <a:cs typeface="Arial" panose="020B0604020202020204" pitchFamily="34" charset="0"/>
              </a:rPr>
              <a:t>Equipo</a:t>
            </a:r>
          </a:p>
          <a:p>
            <a:pPr algn="ctr"/>
            <a:r>
              <a:rPr lang="es-ES" sz="2800" b="1" dirty="0">
                <a:solidFill>
                  <a:schemeClr val="tx1">
                    <a:lumMod val="75000"/>
                    <a:lumOff val="25000"/>
                  </a:schemeClr>
                </a:solidFill>
                <a:latin typeface="Lucida Sans" panose="020B0602030504020204" pitchFamily="34" charset="0"/>
                <a:cs typeface="Arial" panose="020B0604020202020204" pitchFamily="34" charset="0"/>
              </a:rPr>
              <a:t>4 personas</a:t>
            </a:r>
          </a:p>
          <a:p>
            <a:pPr algn="ctr"/>
            <a:r>
              <a:rPr lang="es-ES" sz="2800" b="1" dirty="0">
                <a:solidFill>
                  <a:schemeClr val="tx1">
                    <a:lumMod val="75000"/>
                    <a:lumOff val="25000"/>
                  </a:schemeClr>
                </a:solidFill>
                <a:latin typeface="Lucida Sans" panose="020B0602030504020204" pitchFamily="34" charset="0"/>
                <a:cs typeface="Arial" panose="020B0604020202020204" pitchFamily="34" charset="0"/>
              </a:rPr>
              <a:t>Perfil técnico</a:t>
            </a:r>
          </a:p>
        </p:txBody>
      </p:sp>
    </p:spTree>
    <p:extLst>
      <p:ext uri="{BB962C8B-B14F-4D97-AF65-F5344CB8AC3E}">
        <p14:creationId xmlns:p14="http://schemas.microsoft.com/office/powerpoint/2010/main" val="172770655"/>
      </p:ext>
    </p:extLst>
  </p:cSld>
  <p:clrMapOvr>
    <a:masterClrMapping/>
  </p:clrMapOvr>
  <p:transition spd="slow">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sp>
        <p:nvSpPr>
          <p:cNvPr id="5"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6" name="5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ÁMBITOS DE ACTUACIÓN</a:t>
            </a:r>
          </a:p>
        </p:txBody>
      </p:sp>
      <p:sp>
        <p:nvSpPr>
          <p:cNvPr id="94" name="Freeform 6"/>
          <p:cNvSpPr>
            <a:spLocks/>
          </p:cNvSpPr>
          <p:nvPr/>
        </p:nvSpPr>
        <p:spPr bwMode="auto">
          <a:xfrm>
            <a:off x="3006534" y="762000"/>
            <a:ext cx="2819400" cy="2817618"/>
          </a:xfrm>
          <a:custGeom>
            <a:avLst/>
            <a:gdLst>
              <a:gd name="T0" fmla="*/ 2332 w 2332"/>
              <a:gd name="T1" fmla="*/ 0 h 2384"/>
              <a:gd name="T2" fmla="*/ 2332 w 2332"/>
              <a:gd name="T3" fmla="*/ 1871 h 2384"/>
              <a:gd name="T4" fmla="*/ 2266 w 2332"/>
              <a:gd name="T5" fmla="*/ 1875 h 2384"/>
              <a:gd name="T6" fmla="*/ 2204 w 2332"/>
              <a:gd name="T7" fmla="*/ 1888 h 2384"/>
              <a:gd name="T8" fmla="*/ 2145 w 2332"/>
              <a:gd name="T9" fmla="*/ 1908 h 2384"/>
              <a:gd name="T10" fmla="*/ 2090 w 2332"/>
              <a:gd name="T11" fmla="*/ 1936 h 2384"/>
              <a:gd name="T12" fmla="*/ 2038 w 2332"/>
              <a:gd name="T13" fmla="*/ 1970 h 2384"/>
              <a:gd name="T14" fmla="*/ 1993 w 2332"/>
              <a:gd name="T15" fmla="*/ 2012 h 2384"/>
              <a:gd name="T16" fmla="*/ 1953 w 2332"/>
              <a:gd name="T17" fmla="*/ 2057 h 2384"/>
              <a:gd name="T18" fmla="*/ 1917 w 2332"/>
              <a:gd name="T19" fmla="*/ 2109 h 2384"/>
              <a:gd name="T20" fmla="*/ 1890 w 2332"/>
              <a:gd name="T21" fmla="*/ 2163 h 2384"/>
              <a:gd name="T22" fmla="*/ 1869 w 2332"/>
              <a:gd name="T23" fmla="*/ 2223 h 2384"/>
              <a:gd name="T24" fmla="*/ 1857 w 2332"/>
              <a:gd name="T25" fmla="*/ 2286 h 2384"/>
              <a:gd name="T26" fmla="*/ 1851 w 2332"/>
              <a:gd name="T27" fmla="*/ 2350 h 2384"/>
              <a:gd name="T28" fmla="*/ 1853 w 2332"/>
              <a:gd name="T29" fmla="*/ 2384 h 2384"/>
              <a:gd name="T30" fmla="*/ 410 w 2332"/>
              <a:gd name="T31" fmla="*/ 2384 h 2384"/>
              <a:gd name="T32" fmla="*/ 412 w 2332"/>
              <a:gd name="T33" fmla="*/ 2274 h 2384"/>
              <a:gd name="T34" fmla="*/ 419 w 2332"/>
              <a:gd name="T35" fmla="*/ 2163 h 2384"/>
              <a:gd name="T36" fmla="*/ 0 w 2332"/>
              <a:gd name="T37" fmla="*/ 1921 h 2384"/>
              <a:gd name="T38" fmla="*/ 189 w 2332"/>
              <a:gd name="T39" fmla="*/ 1334 h 2384"/>
              <a:gd name="T40" fmla="*/ 671 w 2332"/>
              <a:gd name="T41" fmla="*/ 1384 h 2384"/>
              <a:gd name="T42" fmla="*/ 721 w 2332"/>
              <a:gd name="T43" fmla="*/ 1302 h 2384"/>
              <a:gd name="T44" fmla="*/ 775 w 2332"/>
              <a:gd name="T45" fmla="*/ 1223 h 2384"/>
              <a:gd name="T46" fmla="*/ 834 w 2332"/>
              <a:gd name="T47" fmla="*/ 1146 h 2384"/>
              <a:gd name="T48" fmla="*/ 895 w 2332"/>
              <a:gd name="T49" fmla="*/ 1075 h 2384"/>
              <a:gd name="T50" fmla="*/ 697 w 2332"/>
              <a:gd name="T51" fmla="*/ 633 h 2384"/>
              <a:gd name="T52" fmla="*/ 1196 w 2332"/>
              <a:gd name="T53" fmla="*/ 269 h 2384"/>
              <a:gd name="T54" fmla="*/ 1555 w 2332"/>
              <a:gd name="T55" fmla="*/ 593 h 2384"/>
              <a:gd name="T56" fmla="*/ 1643 w 2332"/>
              <a:gd name="T57" fmla="*/ 556 h 2384"/>
              <a:gd name="T58" fmla="*/ 1735 w 2332"/>
              <a:gd name="T59" fmla="*/ 525 h 2384"/>
              <a:gd name="T60" fmla="*/ 1826 w 2332"/>
              <a:gd name="T61" fmla="*/ 496 h 2384"/>
              <a:gd name="T62" fmla="*/ 1918 w 2332"/>
              <a:gd name="T63" fmla="*/ 473 h 2384"/>
              <a:gd name="T64" fmla="*/ 2018 w 2332"/>
              <a:gd name="T65" fmla="*/ 0 h 2384"/>
              <a:gd name="T66" fmla="*/ 2332 w 2332"/>
              <a:gd name="T67" fmla="*/ 0 h 2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32" h="2384">
                <a:moveTo>
                  <a:pt x="2332" y="0"/>
                </a:moveTo>
                <a:lnTo>
                  <a:pt x="2332" y="1871"/>
                </a:lnTo>
                <a:lnTo>
                  <a:pt x="2266" y="1875"/>
                </a:lnTo>
                <a:lnTo>
                  <a:pt x="2204" y="1888"/>
                </a:lnTo>
                <a:lnTo>
                  <a:pt x="2145" y="1908"/>
                </a:lnTo>
                <a:lnTo>
                  <a:pt x="2090" y="1936"/>
                </a:lnTo>
                <a:lnTo>
                  <a:pt x="2038" y="1970"/>
                </a:lnTo>
                <a:lnTo>
                  <a:pt x="1993" y="2012"/>
                </a:lnTo>
                <a:lnTo>
                  <a:pt x="1953" y="2057"/>
                </a:lnTo>
                <a:lnTo>
                  <a:pt x="1917" y="2109"/>
                </a:lnTo>
                <a:lnTo>
                  <a:pt x="1890" y="2163"/>
                </a:lnTo>
                <a:lnTo>
                  <a:pt x="1869" y="2223"/>
                </a:lnTo>
                <a:lnTo>
                  <a:pt x="1857" y="2286"/>
                </a:lnTo>
                <a:lnTo>
                  <a:pt x="1851" y="2350"/>
                </a:lnTo>
                <a:lnTo>
                  <a:pt x="1853" y="2384"/>
                </a:lnTo>
                <a:lnTo>
                  <a:pt x="410" y="2384"/>
                </a:lnTo>
                <a:lnTo>
                  <a:pt x="412" y="2274"/>
                </a:lnTo>
                <a:lnTo>
                  <a:pt x="419" y="2163"/>
                </a:lnTo>
                <a:lnTo>
                  <a:pt x="0" y="1921"/>
                </a:lnTo>
                <a:lnTo>
                  <a:pt x="189" y="1334"/>
                </a:lnTo>
                <a:lnTo>
                  <a:pt x="671" y="1384"/>
                </a:lnTo>
                <a:lnTo>
                  <a:pt x="721" y="1302"/>
                </a:lnTo>
                <a:lnTo>
                  <a:pt x="775" y="1223"/>
                </a:lnTo>
                <a:lnTo>
                  <a:pt x="834" y="1146"/>
                </a:lnTo>
                <a:lnTo>
                  <a:pt x="895" y="1075"/>
                </a:lnTo>
                <a:lnTo>
                  <a:pt x="697" y="633"/>
                </a:lnTo>
                <a:lnTo>
                  <a:pt x="1196" y="269"/>
                </a:lnTo>
                <a:lnTo>
                  <a:pt x="1555" y="593"/>
                </a:lnTo>
                <a:lnTo>
                  <a:pt x="1643" y="556"/>
                </a:lnTo>
                <a:lnTo>
                  <a:pt x="1735" y="525"/>
                </a:lnTo>
                <a:lnTo>
                  <a:pt x="1826" y="496"/>
                </a:lnTo>
                <a:lnTo>
                  <a:pt x="1918" y="473"/>
                </a:lnTo>
                <a:lnTo>
                  <a:pt x="2018" y="0"/>
                </a:lnTo>
                <a:lnTo>
                  <a:pt x="2332"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5" name="Freeform 7"/>
          <p:cNvSpPr>
            <a:spLocks/>
          </p:cNvSpPr>
          <p:nvPr/>
        </p:nvSpPr>
        <p:spPr bwMode="auto">
          <a:xfrm>
            <a:off x="5825933" y="762000"/>
            <a:ext cx="2814564" cy="2817618"/>
          </a:xfrm>
          <a:custGeom>
            <a:avLst/>
            <a:gdLst>
              <a:gd name="T0" fmla="*/ 302 w 2328"/>
              <a:gd name="T1" fmla="*/ 0 h 2386"/>
              <a:gd name="T2" fmla="*/ 405 w 2328"/>
              <a:gd name="T3" fmla="*/ 474 h 2386"/>
              <a:gd name="T4" fmla="*/ 497 w 2328"/>
              <a:gd name="T5" fmla="*/ 497 h 2386"/>
              <a:gd name="T6" fmla="*/ 589 w 2328"/>
              <a:gd name="T7" fmla="*/ 524 h 2386"/>
              <a:gd name="T8" fmla="*/ 680 w 2328"/>
              <a:gd name="T9" fmla="*/ 555 h 2386"/>
              <a:gd name="T10" fmla="*/ 768 w 2328"/>
              <a:gd name="T11" fmla="*/ 591 h 2386"/>
              <a:gd name="T12" fmla="*/ 1128 w 2328"/>
              <a:gd name="T13" fmla="*/ 267 h 2386"/>
              <a:gd name="T14" fmla="*/ 1626 w 2328"/>
              <a:gd name="T15" fmla="*/ 628 h 2386"/>
              <a:gd name="T16" fmla="*/ 1431 w 2328"/>
              <a:gd name="T17" fmla="*/ 1071 h 2386"/>
              <a:gd name="T18" fmla="*/ 1492 w 2328"/>
              <a:gd name="T19" fmla="*/ 1144 h 2386"/>
              <a:gd name="T20" fmla="*/ 1551 w 2328"/>
              <a:gd name="T21" fmla="*/ 1220 h 2386"/>
              <a:gd name="T22" fmla="*/ 1605 w 2328"/>
              <a:gd name="T23" fmla="*/ 1298 h 2386"/>
              <a:gd name="T24" fmla="*/ 1656 w 2328"/>
              <a:gd name="T25" fmla="*/ 1379 h 2386"/>
              <a:gd name="T26" fmla="*/ 2137 w 2328"/>
              <a:gd name="T27" fmla="*/ 1329 h 2386"/>
              <a:gd name="T28" fmla="*/ 2328 w 2328"/>
              <a:gd name="T29" fmla="*/ 1914 h 2386"/>
              <a:gd name="T30" fmla="*/ 1910 w 2328"/>
              <a:gd name="T31" fmla="*/ 2158 h 2386"/>
              <a:gd name="T32" fmla="*/ 1919 w 2328"/>
              <a:gd name="T33" fmla="*/ 2272 h 2386"/>
              <a:gd name="T34" fmla="*/ 1920 w 2328"/>
              <a:gd name="T35" fmla="*/ 2386 h 2386"/>
              <a:gd name="T36" fmla="*/ 477 w 2328"/>
              <a:gd name="T37" fmla="*/ 2386 h 2386"/>
              <a:gd name="T38" fmla="*/ 479 w 2328"/>
              <a:gd name="T39" fmla="*/ 2352 h 2386"/>
              <a:gd name="T40" fmla="*/ 475 w 2328"/>
              <a:gd name="T41" fmla="*/ 2288 h 2386"/>
              <a:gd name="T42" fmla="*/ 462 w 2328"/>
              <a:gd name="T43" fmla="*/ 2225 h 2386"/>
              <a:gd name="T44" fmla="*/ 440 w 2328"/>
              <a:gd name="T45" fmla="*/ 2165 h 2386"/>
              <a:gd name="T46" fmla="*/ 413 w 2328"/>
              <a:gd name="T47" fmla="*/ 2111 h 2386"/>
              <a:gd name="T48" fmla="*/ 379 w 2328"/>
              <a:gd name="T49" fmla="*/ 2059 h 2386"/>
              <a:gd name="T50" fmla="*/ 338 w 2328"/>
              <a:gd name="T51" fmla="*/ 2014 h 2386"/>
              <a:gd name="T52" fmla="*/ 292 w 2328"/>
              <a:gd name="T53" fmla="*/ 1972 h 2386"/>
              <a:gd name="T54" fmla="*/ 241 w 2328"/>
              <a:gd name="T55" fmla="*/ 1938 h 2386"/>
              <a:gd name="T56" fmla="*/ 185 w 2328"/>
              <a:gd name="T57" fmla="*/ 1910 h 2386"/>
              <a:gd name="T58" fmla="*/ 127 w 2328"/>
              <a:gd name="T59" fmla="*/ 1890 h 2386"/>
              <a:gd name="T60" fmla="*/ 64 w 2328"/>
              <a:gd name="T61" fmla="*/ 1877 h 2386"/>
              <a:gd name="T62" fmla="*/ 0 w 2328"/>
              <a:gd name="T63" fmla="*/ 1873 h 2386"/>
              <a:gd name="T64" fmla="*/ 0 w 2328"/>
              <a:gd name="T65" fmla="*/ 2 h 2386"/>
              <a:gd name="T66" fmla="*/ 302 w 2328"/>
              <a:gd name="T67" fmla="*/ 0 h 2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28" h="2386">
                <a:moveTo>
                  <a:pt x="302" y="0"/>
                </a:moveTo>
                <a:lnTo>
                  <a:pt x="405" y="474"/>
                </a:lnTo>
                <a:lnTo>
                  <a:pt x="497" y="497"/>
                </a:lnTo>
                <a:lnTo>
                  <a:pt x="589" y="524"/>
                </a:lnTo>
                <a:lnTo>
                  <a:pt x="680" y="555"/>
                </a:lnTo>
                <a:lnTo>
                  <a:pt x="768" y="591"/>
                </a:lnTo>
                <a:lnTo>
                  <a:pt x="1128" y="267"/>
                </a:lnTo>
                <a:lnTo>
                  <a:pt x="1626" y="628"/>
                </a:lnTo>
                <a:lnTo>
                  <a:pt x="1431" y="1071"/>
                </a:lnTo>
                <a:lnTo>
                  <a:pt x="1492" y="1144"/>
                </a:lnTo>
                <a:lnTo>
                  <a:pt x="1551" y="1220"/>
                </a:lnTo>
                <a:lnTo>
                  <a:pt x="1605" y="1298"/>
                </a:lnTo>
                <a:lnTo>
                  <a:pt x="1656" y="1379"/>
                </a:lnTo>
                <a:lnTo>
                  <a:pt x="2137" y="1329"/>
                </a:lnTo>
                <a:lnTo>
                  <a:pt x="2328" y="1914"/>
                </a:lnTo>
                <a:lnTo>
                  <a:pt x="1910" y="2158"/>
                </a:lnTo>
                <a:lnTo>
                  <a:pt x="1919" y="2272"/>
                </a:lnTo>
                <a:lnTo>
                  <a:pt x="1920" y="2386"/>
                </a:lnTo>
                <a:lnTo>
                  <a:pt x="477" y="2386"/>
                </a:lnTo>
                <a:lnTo>
                  <a:pt x="479" y="2352"/>
                </a:lnTo>
                <a:lnTo>
                  <a:pt x="475" y="2288"/>
                </a:lnTo>
                <a:lnTo>
                  <a:pt x="462" y="2225"/>
                </a:lnTo>
                <a:lnTo>
                  <a:pt x="440" y="2165"/>
                </a:lnTo>
                <a:lnTo>
                  <a:pt x="413" y="2111"/>
                </a:lnTo>
                <a:lnTo>
                  <a:pt x="379" y="2059"/>
                </a:lnTo>
                <a:lnTo>
                  <a:pt x="338" y="2014"/>
                </a:lnTo>
                <a:lnTo>
                  <a:pt x="292" y="1972"/>
                </a:lnTo>
                <a:lnTo>
                  <a:pt x="241" y="1938"/>
                </a:lnTo>
                <a:lnTo>
                  <a:pt x="185" y="1910"/>
                </a:lnTo>
                <a:lnTo>
                  <a:pt x="127" y="1890"/>
                </a:lnTo>
                <a:lnTo>
                  <a:pt x="64" y="1877"/>
                </a:lnTo>
                <a:lnTo>
                  <a:pt x="0" y="1873"/>
                </a:lnTo>
                <a:lnTo>
                  <a:pt x="0" y="2"/>
                </a:lnTo>
                <a:lnTo>
                  <a:pt x="302" y="0"/>
                </a:ln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6" name="Freeform 8"/>
          <p:cNvSpPr>
            <a:spLocks/>
          </p:cNvSpPr>
          <p:nvPr/>
        </p:nvSpPr>
        <p:spPr bwMode="auto">
          <a:xfrm>
            <a:off x="5825933" y="3579618"/>
            <a:ext cx="2819400" cy="2739615"/>
          </a:xfrm>
          <a:custGeom>
            <a:avLst/>
            <a:gdLst>
              <a:gd name="T0" fmla="*/ 477 w 2331"/>
              <a:gd name="T1" fmla="*/ 0 h 2317"/>
              <a:gd name="T2" fmla="*/ 1920 w 2331"/>
              <a:gd name="T3" fmla="*/ 0 h 2317"/>
              <a:gd name="T4" fmla="*/ 1917 w 2331"/>
              <a:gd name="T5" fmla="*/ 77 h 2317"/>
              <a:gd name="T6" fmla="*/ 1910 w 2331"/>
              <a:gd name="T7" fmla="*/ 154 h 2317"/>
              <a:gd name="T8" fmla="*/ 2331 w 2331"/>
              <a:gd name="T9" fmla="*/ 395 h 2317"/>
              <a:gd name="T10" fmla="*/ 2141 w 2331"/>
              <a:gd name="T11" fmla="*/ 981 h 2317"/>
              <a:gd name="T12" fmla="*/ 1659 w 2331"/>
              <a:gd name="T13" fmla="*/ 932 h 2317"/>
              <a:gd name="T14" fmla="*/ 1609 w 2331"/>
              <a:gd name="T15" fmla="*/ 1014 h 2317"/>
              <a:gd name="T16" fmla="*/ 1555 w 2331"/>
              <a:gd name="T17" fmla="*/ 1094 h 2317"/>
              <a:gd name="T18" fmla="*/ 1497 w 2331"/>
              <a:gd name="T19" fmla="*/ 1169 h 2317"/>
              <a:gd name="T20" fmla="*/ 1435 w 2331"/>
              <a:gd name="T21" fmla="*/ 1242 h 2317"/>
              <a:gd name="T22" fmla="*/ 1632 w 2331"/>
              <a:gd name="T23" fmla="*/ 1684 h 2317"/>
              <a:gd name="T24" fmla="*/ 1136 w 2331"/>
              <a:gd name="T25" fmla="*/ 2046 h 2317"/>
              <a:gd name="T26" fmla="*/ 774 w 2331"/>
              <a:gd name="T27" fmla="*/ 1724 h 2317"/>
              <a:gd name="T28" fmla="*/ 657 w 2331"/>
              <a:gd name="T29" fmla="*/ 1771 h 2317"/>
              <a:gd name="T30" fmla="*/ 536 w 2331"/>
              <a:gd name="T31" fmla="*/ 1811 h 2317"/>
              <a:gd name="T32" fmla="*/ 412 w 2331"/>
              <a:gd name="T33" fmla="*/ 1842 h 2317"/>
              <a:gd name="T34" fmla="*/ 311 w 2331"/>
              <a:gd name="T35" fmla="*/ 2316 h 2317"/>
              <a:gd name="T36" fmla="*/ 0 w 2331"/>
              <a:gd name="T37" fmla="*/ 2317 h 2317"/>
              <a:gd name="T38" fmla="*/ 0 w 2331"/>
              <a:gd name="T39" fmla="*/ 445 h 2317"/>
              <a:gd name="T40" fmla="*/ 61 w 2331"/>
              <a:gd name="T41" fmla="*/ 442 h 2317"/>
              <a:gd name="T42" fmla="*/ 121 w 2331"/>
              <a:gd name="T43" fmla="*/ 429 h 2317"/>
              <a:gd name="T44" fmla="*/ 178 w 2331"/>
              <a:gd name="T45" fmla="*/ 411 h 2317"/>
              <a:gd name="T46" fmla="*/ 232 w 2331"/>
              <a:gd name="T47" fmla="*/ 385 h 2317"/>
              <a:gd name="T48" fmla="*/ 282 w 2331"/>
              <a:gd name="T49" fmla="*/ 354 h 2317"/>
              <a:gd name="T50" fmla="*/ 326 w 2331"/>
              <a:gd name="T51" fmla="*/ 316 h 2317"/>
              <a:gd name="T52" fmla="*/ 366 w 2331"/>
              <a:gd name="T53" fmla="*/ 274 h 2317"/>
              <a:gd name="T54" fmla="*/ 402 w 2331"/>
              <a:gd name="T55" fmla="*/ 227 h 2317"/>
              <a:gd name="T56" fmla="*/ 430 w 2331"/>
              <a:gd name="T57" fmla="*/ 174 h 2317"/>
              <a:gd name="T58" fmla="*/ 453 w 2331"/>
              <a:gd name="T59" fmla="*/ 120 h 2317"/>
              <a:gd name="T60" fmla="*/ 469 w 2331"/>
              <a:gd name="T61" fmla="*/ 61 h 2317"/>
              <a:gd name="T62" fmla="*/ 477 w 2331"/>
              <a:gd name="T63" fmla="*/ 0 h 2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31" h="2317">
                <a:moveTo>
                  <a:pt x="477" y="0"/>
                </a:moveTo>
                <a:lnTo>
                  <a:pt x="1920" y="0"/>
                </a:lnTo>
                <a:lnTo>
                  <a:pt x="1917" y="77"/>
                </a:lnTo>
                <a:lnTo>
                  <a:pt x="1910" y="154"/>
                </a:lnTo>
                <a:lnTo>
                  <a:pt x="2331" y="395"/>
                </a:lnTo>
                <a:lnTo>
                  <a:pt x="2141" y="981"/>
                </a:lnTo>
                <a:lnTo>
                  <a:pt x="1659" y="932"/>
                </a:lnTo>
                <a:lnTo>
                  <a:pt x="1609" y="1014"/>
                </a:lnTo>
                <a:lnTo>
                  <a:pt x="1555" y="1094"/>
                </a:lnTo>
                <a:lnTo>
                  <a:pt x="1497" y="1169"/>
                </a:lnTo>
                <a:lnTo>
                  <a:pt x="1435" y="1242"/>
                </a:lnTo>
                <a:lnTo>
                  <a:pt x="1632" y="1684"/>
                </a:lnTo>
                <a:lnTo>
                  <a:pt x="1136" y="2046"/>
                </a:lnTo>
                <a:lnTo>
                  <a:pt x="774" y="1724"/>
                </a:lnTo>
                <a:lnTo>
                  <a:pt x="657" y="1771"/>
                </a:lnTo>
                <a:lnTo>
                  <a:pt x="536" y="1811"/>
                </a:lnTo>
                <a:lnTo>
                  <a:pt x="412" y="1842"/>
                </a:lnTo>
                <a:lnTo>
                  <a:pt x="311" y="2316"/>
                </a:lnTo>
                <a:lnTo>
                  <a:pt x="0" y="2317"/>
                </a:lnTo>
                <a:lnTo>
                  <a:pt x="0" y="445"/>
                </a:lnTo>
                <a:lnTo>
                  <a:pt x="61" y="442"/>
                </a:lnTo>
                <a:lnTo>
                  <a:pt x="121" y="429"/>
                </a:lnTo>
                <a:lnTo>
                  <a:pt x="178" y="411"/>
                </a:lnTo>
                <a:lnTo>
                  <a:pt x="232" y="385"/>
                </a:lnTo>
                <a:lnTo>
                  <a:pt x="282" y="354"/>
                </a:lnTo>
                <a:lnTo>
                  <a:pt x="326" y="316"/>
                </a:lnTo>
                <a:lnTo>
                  <a:pt x="366" y="274"/>
                </a:lnTo>
                <a:lnTo>
                  <a:pt x="402" y="227"/>
                </a:lnTo>
                <a:lnTo>
                  <a:pt x="430" y="174"/>
                </a:lnTo>
                <a:lnTo>
                  <a:pt x="453" y="120"/>
                </a:lnTo>
                <a:lnTo>
                  <a:pt x="469" y="61"/>
                </a:lnTo>
                <a:lnTo>
                  <a:pt x="477"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7" name="Freeform 9"/>
          <p:cNvSpPr>
            <a:spLocks/>
          </p:cNvSpPr>
          <p:nvPr/>
        </p:nvSpPr>
        <p:spPr bwMode="auto">
          <a:xfrm>
            <a:off x="3008951" y="3579618"/>
            <a:ext cx="2816981" cy="2739615"/>
          </a:xfrm>
          <a:custGeom>
            <a:avLst/>
            <a:gdLst>
              <a:gd name="T0" fmla="*/ 409 w 2331"/>
              <a:gd name="T1" fmla="*/ 0 h 2317"/>
              <a:gd name="T2" fmla="*/ 1852 w 2331"/>
              <a:gd name="T3" fmla="*/ 0 h 2317"/>
              <a:gd name="T4" fmla="*/ 1860 w 2331"/>
              <a:gd name="T5" fmla="*/ 61 h 2317"/>
              <a:gd name="T6" fmla="*/ 1876 w 2331"/>
              <a:gd name="T7" fmla="*/ 120 h 2317"/>
              <a:gd name="T8" fmla="*/ 1899 w 2331"/>
              <a:gd name="T9" fmla="*/ 174 h 2317"/>
              <a:gd name="T10" fmla="*/ 1927 w 2331"/>
              <a:gd name="T11" fmla="*/ 227 h 2317"/>
              <a:gd name="T12" fmla="*/ 1963 w 2331"/>
              <a:gd name="T13" fmla="*/ 274 h 2317"/>
              <a:gd name="T14" fmla="*/ 2003 w 2331"/>
              <a:gd name="T15" fmla="*/ 316 h 2317"/>
              <a:gd name="T16" fmla="*/ 2049 w 2331"/>
              <a:gd name="T17" fmla="*/ 354 h 2317"/>
              <a:gd name="T18" fmla="*/ 2097 w 2331"/>
              <a:gd name="T19" fmla="*/ 385 h 2317"/>
              <a:gd name="T20" fmla="*/ 2151 w 2331"/>
              <a:gd name="T21" fmla="*/ 411 h 2317"/>
              <a:gd name="T22" fmla="*/ 2208 w 2331"/>
              <a:gd name="T23" fmla="*/ 429 h 2317"/>
              <a:gd name="T24" fmla="*/ 2268 w 2331"/>
              <a:gd name="T25" fmla="*/ 442 h 2317"/>
              <a:gd name="T26" fmla="*/ 2331 w 2331"/>
              <a:gd name="T27" fmla="*/ 445 h 2317"/>
              <a:gd name="T28" fmla="*/ 2331 w 2331"/>
              <a:gd name="T29" fmla="*/ 2317 h 2317"/>
              <a:gd name="T30" fmla="*/ 2027 w 2331"/>
              <a:gd name="T31" fmla="*/ 2317 h 2317"/>
              <a:gd name="T32" fmla="*/ 1925 w 2331"/>
              <a:gd name="T33" fmla="*/ 1844 h 2317"/>
              <a:gd name="T34" fmla="*/ 1832 w 2331"/>
              <a:gd name="T35" fmla="*/ 1821 h 2317"/>
              <a:gd name="T36" fmla="*/ 1739 w 2331"/>
              <a:gd name="T37" fmla="*/ 1794 h 2317"/>
              <a:gd name="T38" fmla="*/ 1649 w 2331"/>
              <a:gd name="T39" fmla="*/ 1762 h 2317"/>
              <a:gd name="T40" fmla="*/ 1561 w 2331"/>
              <a:gd name="T41" fmla="*/ 1727 h 2317"/>
              <a:gd name="T42" fmla="*/ 1202 w 2331"/>
              <a:gd name="T43" fmla="*/ 2050 h 2317"/>
              <a:gd name="T44" fmla="*/ 703 w 2331"/>
              <a:gd name="T45" fmla="*/ 1690 h 2317"/>
              <a:gd name="T46" fmla="*/ 898 w 2331"/>
              <a:gd name="T47" fmla="*/ 1246 h 2317"/>
              <a:gd name="T48" fmla="*/ 837 w 2331"/>
              <a:gd name="T49" fmla="*/ 1173 h 2317"/>
              <a:gd name="T50" fmla="*/ 778 w 2331"/>
              <a:gd name="T51" fmla="*/ 1098 h 2317"/>
              <a:gd name="T52" fmla="*/ 724 w 2331"/>
              <a:gd name="T53" fmla="*/ 1019 h 2317"/>
              <a:gd name="T54" fmla="*/ 673 w 2331"/>
              <a:gd name="T55" fmla="*/ 938 h 2317"/>
              <a:gd name="T56" fmla="*/ 192 w 2331"/>
              <a:gd name="T57" fmla="*/ 989 h 2317"/>
              <a:gd name="T58" fmla="*/ 0 w 2331"/>
              <a:gd name="T59" fmla="*/ 403 h 2317"/>
              <a:gd name="T60" fmla="*/ 419 w 2331"/>
              <a:gd name="T61" fmla="*/ 160 h 2317"/>
              <a:gd name="T62" fmla="*/ 412 w 2331"/>
              <a:gd name="T63" fmla="*/ 80 h 2317"/>
              <a:gd name="T64" fmla="*/ 409 w 2331"/>
              <a:gd name="T65" fmla="*/ 0 h 2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31" h="2317">
                <a:moveTo>
                  <a:pt x="409" y="0"/>
                </a:moveTo>
                <a:lnTo>
                  <a:pt x="1852" y="0"/>
                </a:lnTo>
                <a:lnTo>
                  <a:pt x="1860" y="61"/>
                </a:lnTo>
                <a:lnTo>
                  <a:pt x="1876" y="120"/>
                </a:lnTo>
                <a:lnTo>
                  <a:pt x="1899" y="174"/>
                </a:lnTo>
                <a:lnTo>
                  <a:pt x="1927" y="227"/>
                </a:lnTo>
                <a:lnTo>
                  <a:pt x="1963" y="274"/>
                </a:lnTo>
                <a:lnTo>
                  <a:pt x="2003" y="316"/>
                </a:lnTo>
                <a:lnTo>
                  <a:pt x="2049" y="354"/>
                </a:lnTo>
                <a:lnTo>
                  <a:pt x="2097" y="385"/>
                </a:lnTo>
                <a:lnTo>
                  <a:pt x="2151" y="411"/>
                </a:lnTo>
                <a:lnTo>
                  <a:pt x="2208" y="429"/>
                </a:lnTo>
                <a:lnTo>
                  <a:pt x="2268" y="442"/>
                </a:lnTo>
                <a:lnTo>
                  <a:pt x="2331" y="445"/>
                </a:lnTo>
                <a:lnTo>
                  <a:pt x="2331" y="2317"/>
                </a:lnTo>
                <a:lnTo>
                  <a:pt x="2027" y="2317"/>
                </a:lnTo>
                <a:lnTo>
                  <a:pt x="1925" y="1844"/>
                </a:lnTo>
                <a:lnTo>
                  <a:pt x="1832" y="1821"/>
                </a:lnTo>
                <a:lnTo>
                  <a:pt x="1739" y="1794"/>
                </a:lnTo>
                <a:lnTo>
                  <a:pt x="1649" y="1762"/>
                </a:lnTo>
                <a:lnTo>
                  <a:pt x="1561" y="1727"/>
                </a:lnTo>
                <a:lnTo>
                  <a:pt x="1202" y="2050"/>
                </a:lnTo>
                <a:lnTo>
                  <a:pt x="703" y="1690"/>
                </a:lnTo>
                <a:lnTo>
                  <a:pt x="898" y="1246"/>
                </a:lnTo>
                <a:lnTo>
                  <a:pt x="837" y="1173"/>
                </a:lnTo>
                <a:lnTo>
                  <a:pt x="778" y="1098"/>
                </a:lnTo>
                <a:lnTo>
                  <a:pt x="724" y="1019"/>
                </a:lnTo>
                <a:lnTo>
                  <a:pt x="673" y="938"/>
                </a:lnTo>
                <a:lnTo>
                  <a:pt x="192" y="989"/>
                </a:lnTo>
                <a:lnTo>
                  <a:pt x="0" y="403"/>
                </a:lnTo>
                <a:lnTo>
                  <a:pt x="419" y="160"/>
                </a:lnTo>
                <a:lnTo>
                  <a:pt x="412" y="80"/>
                </a:lnTo>
                <a:lnTo>
                  <a:pt x="409"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3" name="TextBox 142"/>
          <p:cNvSpPr txBox="1"/>
          <p:nvPr/>
        </p:nvSpPr>
        <p:spPr>
          <a:xfrm rot="18797152">
            <a:off x="1834623" y="1412238"/>
            <a:ext cx="2849891"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Lucida Sans" panose="020B0602030504020204" pitchFamily="34" charset="0"/>
                <a:cs typeface="Arial" panose="020B0604020202020204" pitchFamily="34" charset="0"/>
              </a:rPr>
              <a:t>PERSONAS</a:t>
            </a:r>
          </a:p>
        </p:txBody>
      </p:sp>
      <p:sp>
        <p:nvSpPr>
          <p:cNvPr id="116" name="TextBox 142"/>
          <p:cNvSpPr txBox="1"/>
          <p:nvPr/>
        </p:nvSpPr>
        <p:spPr>
          <a:xfrm rot="2956595">
            <a:off x="1313751" y="5029300"/>
            <a:ext cx="3886201" cy="523220"/>
          </a:xfrm>
          <a:prstGeom prst="rect">
            <a:avLst/>
          </a:prstGeom>
          <a:noFill/>
        </p:spPr>
        <p:txBody>
          <a:bodyPr wrap="square" rtlCol="0">
            <a:spAutoFit/>
          </a:bodyPr>
          <a:lstStyle/>
          <a:p>
            <a:pPr algn="r"/>
            <a:r>
              <a:rPr lang="en-US" sz="2800" b="1" dirty="0">
                <a:solidFill>
                  <a:schemeClr val="tx1">
                    <a:lumMod val="75000"/>
                    <a:lumOff val="25000"/>
                  </a:schemeClr>
                </a:solidFill>
                <a:latin typeface="Lucida Sans" panose="020B0602030504020204" pitchFamily="34" charset="0"/>
                <a:cs typeface="Arial" panose="020B0604020202020204" pitchFamily="34" charset="0"/>
              </a:rPr>
              <a:t>INFRAESTRUCTURA</a:t>
            </a:r>
          </a:p>
        </p:txBody>
      </p:sp>
      <p:sp>
        <p:nvSpPr>
          <p:cNvPr id="117" name="TextBox 142"/>
          <p:cNvSpPr txBox="1"/>
          <p:nvPr/>
        </p:nvSpPr>
        <p:spPr>
          <a:xfrm rot="2842400">
            <a:off x="7093379" y="1560773"/>
            <a:ext cx="2849891"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Lucida Sans" panose="020B0602030504020204" pitchFamily="34" charset="0"/>
                <a:cs typeface="Arial" panose="020B0604020202020204" pitchFamily="34" charset="0"/>
              </a:rPr>
              <a:t>PROCESOS</a:t>
            </a:r>
          </a:p>
        </p:txBody>
      </p:sp>
      <p:sp>
        <p:nvSpPr>
          <p:cNvPr id="118" name="TextBox 142"/>
          <p:cNvSpPr txBox="1"/>
          <p:nvPr/>
        </p:nvSpPr>
        <p:spPr>
          <a:xfrm rot="18789220">
            <a:off x="7130319" y="5130380"/>
            <a:ext cx="2849891" cy="523220"/>
          </a:xfrm>
          <a:prstGeom prst="rect">
            <a:avLst/>
          </a:prstGeom>
          <a:noFill/>
        </p:spPr>
        <p:txBody>
          <a:bodyPr wrap="square" rtlCol="0">
            <a:spAutoFit/>
          </a:bodyPr>
          <a:lstStyle/>
          <a:p>
            <a:r>
              <a:rPr lang="en-US" sz="2800" b="1" dirty="0">
                <a:solidFill>
                  <a:schemeClr val="tx1">
                    <a:lumMod val="75000"/>
                    <a:lumOff val="25000"/>
                  </a:schemeClr>
                </a:solidFill>
                <a:latin typeface="Lucida Sans" panose="020B0602030504020204" pitchFamily="34" charset="0"/>
                <a:cs typeface="Arial" panose="020B0604020202020204" pitchFamily="34" charset="0"/>
              </a:rPr>
              <a:t>INFORMACIÓN</a:t>
            </a:r>
          </a:p>
        </p:txBody>
      </p:sp>
      <p:pic>
        <p:nvPicPr>
          <p:cNvPr id="3074" name="Picture 2" descr="https://cdn3.iconfinder.com/data/icons/technology-mix/200/Technology_Mix_-_Final-15-256.png"/>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5949758" y="1491781"/>
            <a:ext cx="175260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cdn4.iconfinder.com/data/icons/web-essential-4/64/44-web_essential-256.png"/>
          <p:cNvPicPr>
            <a:picLocks noChangeAspect="1" noChangeArrowheads="1"/>
          </p:cNvPicPr>
          <p:nvPr/>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197158" y="1771650"/>
            <a:ext cx="1347936" cy="134793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cdn3.iconfinder.com/data/icons/computing-technology/86/Server_stack-RAD-256.png"/>
          <p:cNvPicPr>
            <a:picLocks noChangeAspect="1" noChangeArrowheads="1"/>
          </p:cNvPicPr>
          <p:nvPr/>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282883" y="4038600"/>
            <a:ext cx="992312" cy="120967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cdn3.iconfinder.com/data/icons/linecons-free-vector-icons-pack/32/data-256.png"/>
          <p:cNvPicPr>
            <a:picLocks noChangeAspect="1" noChangeArrowheads="1"/>
          </p:cNvPicPr>
          <p:nvPr/>
        </p:nvPicPr>
        <p:blipFill>
          <a:blip r:embed="rId9">
            <a:lum bright="70000" contrast="-70000"/>
            <a:extLst>
              <a:ext uri="{BEBA8EAE-BF5A-486C-A8C5-ECC9F3942E4B}">
                <a14:imgProps xmlns:a14="http://schemas.microsoft.com/office/drawing/2010/main">
                  <a14:imgLayer r:embed="rId10">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6100570" y="3982281"/>
            <a:ext cx="1380294" cy="1380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737056"/>
      </p:ext>
    </p:extLst>
  </p:cSld>
  <p:clrMapOvr>
    <a:masterClrMapping/>
  </p:clrMapOvr>
  <p:transition spd="slow">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ángulo 3"/>
          <p:cNvSpPr/>
          <p:nvPr/>
        </p:nvSpPr>
        <p:spPr>
          <a:xfrm>
            <a:off x="0" y="0"/>
            <a:ext cx="12324256" cy="685800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pic>
        <p:nvPicPr>
          <p:cNvPr id="3" name="Imagen" descr="Imagen"/>
          <p:cNvPicPr>
            <a:picLocks noChangeAspect="1"/>
          </p:cNvPicPr>
          <p:nvPr/>
        </p:nvPicPr>
        <p:blipFill>
          <a:blip r:embed="rId2">
            <a:biLevel thresh="25000"/>
            <a:extLst/>
          </a:blip>
          <a:stretch>
            <a:fillRect/>
          </a:stretch>
        </p:blipFill>
        <p:spPr>
          <a:xfrm>
            <a:off x="10232431" y="6471634"/>
            <a:ext cx="1801104" cy="277631"/>
          </a:xfrm>
          <a:prstGeom prst="rect">
            <a:avLst/>
          </a:prstGeom>
          <a:ln w="12700">
            <a:miter lim="400000"/>
          </a:ln>
        </p:spPr>
      </p:pic>
      <p:sp>
        <p:nvSpPr>
          <p:cNvPr id="54" name="TextBox 94">
            <a:extLst>
              <a:ext uri="{FF2B5EF4-FFF2-40B4-BE49-F238E27FC236}">
                <a16:creationId xmlns:a16="http://schemas.microsoft.com/office/drawing/2014/main" xmlns="" id="{3F61B841-5CF6-492E-9C24-9AD6C26AACDF}"/>
              </a:ext>
            </a:extLst>
          </p:cNvPr>
          <p:cNvSpPr txBox="1"/>
          <p:nvPr/>
        </p:nvSpPr>
        <p:spPr>
          <a:xfrm>
            <a:off x="2413708" y="1381422"/>
            <a:ext cx="3606790" cy="492443"/>
          </a:xfrm>
          <a:prstGeom prst="rect">
            <a:avLst/>
          </a:prstGeom>
          <a:noFill/>
        </p:spPr>
        <p:txBody>
          <a:bodyPr wrap="square" lIns="0" tIns="0" rIns="0" bIns="0" rtlCol="0">
            <a:spAutoFit/>
          </a:bodyPr>
          <a:lstStyle>
            <a:defPPr>
              <a:defRPr lang="en-US"/>
            </a:defPPr>
            <a:lvl1pPr>
              <a:defRPr sz="4400" b="1" kern="0">
                <a:solidFill>
                  <a:schemeClr val="tx2">
                    <a:lumMod val="60000"/>
                    <a:lumOff val="40000"/>
                  </a:schemeClr>
                </a:solidFill>
                <a:latin typeface="Lucida Sans" panose="020B0602030504020204" pitchFamily="34" charset="0"/>
                <a:cs typeface="Arial" pitchFamily="34" charset="0"/>
              </a:defRPr>
            </a:lvl1pPr>
          </a:lstStyle>
          <a:p>
            <a:r>
              <a:rPr lang="en-US" sz="3200" b="0" dirty="0">
                <a:solidFill>
                  <a:schemeClr val="bg1">
                    <a:lumMod val="75000"/>
                  </a:schemeClr>
                </a:solidFill>
              </a:rPr>
              <a:t>CONTEXTO</a:t>
            </a:r>
          </a:p>
        </p:txBody>
      </p:sp>
      <p:sp>
        <p:nvSpPr>
          <p:cNvPr id="55" name="Rectangle 108"/>
          <p:cNvSpPr/>
          <p:nvPr/>
        </p:nvSpPr>
        <p:spPr>
          <a:xfrm>
            <a:off x="1598612" y="1371600"/>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01</a:t>
            </a:r>
          </a:p>
        </p:txBody>
      </p:sp>
      <p:sp>
        <p:nvSpPr>
          <p:cNvPr id="56" name="Rectangle 109"/>
          <p:cNvSpPr/>
          <p:nvPr/>
        </p:nvSpPr>
        <p:spPr>
          <a:xfrm>
            <a:off x="2202287" y="2209800"/>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02</a:t>
            </a:r>
          </a:p>
        </p:txBody>
      </p:sp>
      <p:sp>
        <p:nvSpPr>
          <p:cNvPr id="57" name="Rectangle 110"/>
          <p:cNvSpPr/>
          <p:nvPr/>
        </p:nvSpPr>
        <p:spPr>
          <a:xfrm>
            <a:off x="2811887" y="3039308"/>
            <a:ext cx="582092" cy="51208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cs typeface="Arial" panose="020B0604020202020204" pitchFamily="34" charset="0"/>
              </a:rPr>
              <a:t>03</a:t>
            </a:r>
          </a:p>
        </p:txBody>
      </p:sp>
      <p:sp>
        <p:nvSpPr>
          <p:cNvPr id="58" name="Rectangle 111"/>
          <p:cNvSpPr/>
          <p:nvPr/>
        </p:nvSpPr>
        <p:spPr>
          <a:xfrm>
            <a:off x="3421487" y="38775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04</a:t>
            </a:r>
          </a:p>
        </p:txBody>
      </p:sp>
      <p:sp>
        <p:nvSpPr>
          <p:cNvPr id="59" name="Rectangle 112"/>
          <p:cNvSpPr/>
          <p:nvPr/>
        </p:nvSpPr>
        <p:spPr>
          <a:xfrm>
            <a:off x="4031087" y="47157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05</a:t>
            </a:r>
          </a:p>
        </p:txBody>
      </p:sp>
      <p:sp>
        <p:nvSpPr>
          <p:cNvPr id="61" name="TextBox 41">
            <a:extLst>
              <a:ext uri="{FF2B5EF4-FFF2-40B4-BE49-F238E27FC236}">
                <a16:creationId xmlns:a16="http://schemas.microsoft.com/office/drawing/2014/main" xmlns="" id="{E7EB2779-4CBA-4B3F-9C4F-859750E75295}"/>
              </a:ext>
            </a:extLst>
          </p:cNvPr>
          <p:cNvSpPr txBox="1"/>
          <p:nvPr/>
        </p:nvSpPr>
        <p:spPr>
          <a:xfrm>
            <a:off x="3017383" y="2219622"/>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ORGANIZACIÓN</a:t>
            </a:r>
          </a:p>
        </p:txBody>
      </p:sp>
      <p:sp>
        <p:nvSpPr>
          <p:cNvPr id="63" name="TextBox 44">
            <a:extLst>
              <a:ext uri="{FF2B5EF4-FFF2-40B4-BE49-F238E27FC236}">
                <a16:creationId xmlns:a16="http://schemas.microsoft.com/office/drawing/2014/main" xmlns="" id="{C41BDD4A-764D-4C7B-AB93-304E487E0405}"/>
              </a:ext>
            </a:extLst>
          </p:cNvPr>
          <p:cNvSpPr txBox="1"/>
          <p:nvPr/>
        </p:nvSpPr>
        <p:spPr>
          <a:xfrm>
            <a:off x="3626983" y="3049130"/>
            <a:ext cx="5896429" cy="492443"/>
          </a:xfrm>
          <a:prstGeom prst="rect">
            <a:avLst/>
          </a:prstGeom>
          <a:noFill/>
        </p:spPr>
        <p:txBody>
          <a:bodyPr wrap="square" lIns="0" tIns="0" rIns="0" bIns="0" rtlCol="0">
            <a:spAutoFit/>
          </a:bodyPr>
          <a:lstStyle/>
          <a:p>
            <a:r>
              <a:rPr lang="en-US" sz="3200" kern="0" dirty="0">
                <a:solidFill>
                  <a:schemeClr val="bg1"/>
                </a:solidFill>
                <a:latin typeface="Lucida Sans" panose="020B0602030504020204" pitchFamily="34" charset="0"/>
                <a:cs typeface="Arial" pitchFamily="34" charset="0"/>
              </a:rPr>
              <a:t>HITOS</a:t>
            </a:r>
          </a:p>
        </p:txBody>
      </p:sp>
      <p:sp>
        <p:nvSpPr>
          <p:cNvPr id="65" name="TextBox 47">
            <a:extLst>
              <a:ext uri="{FF2B5EF4-FFF2-40B4-BE49-F238E27FC236}">
                <a16:creationId xmlns:a16="http://schemas.microsoft.com/office/drawing/2014/main" xmlns="" id="{AB4EE655-4E28-4219-95E3-AADD6FE68635}"/>
              </a:ext>
            </a:extLst>
          </p:cNvPr>
          <p:cNvSpPr txBox="1"/>
          <p:nvPr/>
        </p:nvSpPr>
        <p:spPr>
          <a:xfrm>
            <a:off x="4236583" y="3887330"/>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RETOS</a:t>
            </a:r>
          </a:p>
        </p:txBody>
      </p:sp>
      <p:sp>
        <p:nvSpPr>
          <p:cNvPr id="67" name="TextBox 51">
            <a:extLst>
              <a:ext uri="{FF2B5EF4-FFF2-40B4-BE49-F238E27FC236}">
                <a16:creationId xmlns:a16="http://schemas.microsoft.com/office/drawing/2014/main" xmlns="" id="{BB42C13E-46E9-421C-A454-BAA04140CC36}"/>
              </a:ext>
            </a:extLst>
          </p:cNvPr>
          <p:cNvSpPr txBox="1"/>
          <p:nvPr/>
        </p:nvSpPr>
        <p:spPr>
          <a:xfrm>
            <a:off x="4846183" y="4725530"/>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CONCLUSIONES</a:t>
            </a:r>
          </a:p>
        </p:txBody>
      </p:sp>
    </p:spTree>
    <p:extLst>
      <p:ext uri="{BB962C8B-B14F-4D97-AF65-F5344CB8AC3E}">
        <p14:creationId xmlns:p14="http://schemas.microsoft.com/office/powerpoint/2010/main" val="1498804531"/>
      </p:ext>
    </p:extLst>
  </p:cSld>
  <p:clrMapOvr>
    <a:masterClrMapping/>
  </p:clrMapOvr>
  <p:transition spd="slow">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5822" y="646086"/>
            <a:ext cx="4103792" cy="6210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6" name="5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PRINCIPALES HITOS: ISO 27001</a:t>
            </a:r>
          </a:p>
        </p:txBody>
      </p:sp>
    </p:spTree>
    <p:extLst>
      <p:ext uri="{BB962C8B-B14F-4D97-AF65-F5344CB8AC3E}">
        <p14:creationId xmlns:p14="http://schemas.microsoft.com/office/powerpoint/2010/main" val="2490755376"/>
      </p:ext>
    </p:extLst>
  </p:cSld>
  <p:clrMapOvr>
    <a:masterClrMapping/>
  </p:clrMapOvr>
  <p:transition spd="slow">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tge relacionada"/>
          <p:cNvPicPr>
            <a:picLocks noChangeAspect="1" noChangeArrowheads="1"/>
          </p:cNvPicPr>
          <p:nvPr/>
        </p:nvPicPr>
        <p:blipFill rotWithShape="1">
          <a:blip r:embed="rId2">
            <a:extLst>
              <a:ext uri="{28A0092B-C50C-407E-A947-70E740481C1C}">
                <a14:useLocalDpi xmlns:a14="http://schemas.microsoft.com/office/drawing/2010/main" val="0"/>
              </a:ext>
            </a:extLst>
          </a:blip>
          <a:srcRect t="4209" b="2735"/>
          <a:stretch/>
        </p:blipFill>
        <p:spPr bwMode="auto">
          <a:xfrm>
            <a:off x="993273" y="489734"/>
            <a:ext cx="10139710" cy="629206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descr="Imagen"/>
          <p:cNvPicPr>
            <a:picLocks noChangeAspect="1"/>
          </p:cNvPicPr>
          <p:nvPr/>
        </p:nvPicPr>
        <p:blipFill>
          <a:blip r:embed="rId3">
            <a:extLst/>
          </a:blip>
          <a:stretch>
            <a:fillRect/>
          </a:stretch>
        </p:blipFill>
        <p:spPr>
          <a:xfrm>
            <a:off x="10232431" y="6471634"/>
            <a:ext cx="1801104" cy="277631"/>
          </a:xfrm>
          <a:prstGeom prst="rect">
            <a:avLst/>
          </a:prstGeom>
          <a:ln w="12700">
            <a:miter lim="400000"/>
          </a:ln>
        </p:spPr>
      </p:pic>
      <p:sp>
        <p:nvSpPr>
          <p:cNvPr id="5"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6" name="5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PRINCIPALES HITOS: RGPD</a:t>
            </a:r>
          </a:p>
        </p:txBody>
      </p:sp>
    </p:spTree>
    <p:extLst>
      <p:ext uri="{BB962C8B-B14F-4D97-AF65-F5344CB8AC3E}">
        <p14:creationId xmlns:p14="http://schemas.microsoft.com/office/powerpoint/2010/main" val="1104653122"/>
      </p:ext>
    </p:extLst>
  </p:cSld>
  <p:clrMapOvr>
    <a:masterClrMapping/>
  </p:clrMapOvr>
  <p:transition spd="slow">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sp>
        <p:nvSpPr>
          <p:cNvPr id="4" name="AutoShape 2" descr="Resultat d'imatges de admin user"/>
          <p:cNvSpPr>
            <a:spLocks noChangeAspect="1" noChangeArrowheads="1"/>
          </p:cNvSpPr>
          <p:nvPr/>
        </p:nvSpPr>
        <p:spPr bwMode="auto">
          <a:xfrm>
            <a:off x="77767" y="-72232"/>
            <a:ext cx="152360" cy="152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45711" tIns="22855" rIns="45711" bIns="22855" numCol="1" anchor="t" anchorCtr="0" compatLnSpc="1">
            <a:prstTxWarp prst="textNoShape">
              <a:avLst/>
            </a:prstTxWarp>
          </a:bodyPr>
          <a:lstStyle/>
          <a:p>
            <a:endParaRPr lang="es-ES"/>
          </a:p>
        </p:txBody>
      </p:sp>
      <p:sp>
        <p:nvSpPr>
          <p:cNvPr id="5" name="AutoShape 4" descr="Resultat d'imatges de admin user"/>
          <p:cNvSpPr>
            <a:spLocks noChangeAspect="1" noChangeArrowheads="1"/>
          </p:cNvSpPr>
          <p:nvPr/>
        </p:nvSpPr>
        <p:spPr bwMode="auto">
          <a:xfrm>
            <a:off x="153948" y="3969"/>
            <a:ext cx="152360" cy="152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45711" tIns="22855" rIns="45711" bIns="22855" numCol="1" anchor="t" anchorCtr="0" compatLnSpc="1">
            <a:prstTxWarp prst="textNoShape">
              <a:avLst/>
            </a:prstTxWarp>
          </a:bodyPr>
          <a:lstStyle/>
          <a:p>
            <a:endParaRPr lang="es-ES"/>
          </a:p>
        </p:txBody>
      </p:sp>
      <p:sp>
        <p:nvSpPr>
          <p:cNvPr id="6" name="AutoShape 6" descr="Resultat d'imatges de admin user"/>
          <p:cNvSpPr>
            <a:spLocks noChangeAspect="1" noChangeArrowheads="1"/>
          </p:cNvSpPr>
          <p:nvPr/>
        </p:nvSpPr>
        <p:spPr bwMode="auto">
          <a:xfrm>
            <a:off x="230128" y="80169"/>
            <a:ext cx="152360" cy="152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45711" tIns="22855" rIns="45711" bIns="22855" numCol="1" anchor="t" anchorCtr="0" compatLnSpc="1">
            <a:prstTxWarp prst="textNoShape">
              <a:avLst/>
            </a:prstTxWarp>
          </a:bodyPr>
          <a:lstStyle/>
          <a:p>
            <a:endParaRPr lang="es-ES"/>
          </a:p>
        </p:txBody>
      </p:sp>
      <p:pic>
        <p:nvPicPr>
          <p:cNvPr id="3081" name="Picture 9" descr="File:User-admin.svg"/>
          <p:cNvPicPr>
            <a:picLocks noChangeAspect="1" noChangeArrowheads="1"/>
          </p:cNvPicPr>
          <p:nvPr/>
        </p:nvPicPr>
        <p:blipFill rotWithShape="1">
          <a:blip r:embed="rId3">
            <a:extLst>
              <a:ext uri="{28A0092B-C50C-407E-A947-70E740481C1C}">
                <a14:useLocalDpi xmlns:a14="http://schemas.microsoft.com/office/drawing/2010/main" val="0"/>
              </a:ext>
            </a:extLst>
          </a:blip>
          <a:srcRect t="10719" b="10713"/>
          <a:stretch/>
        </p:blipFill>
        <p:spPr bwMode="auto">
          <a:xfrm>
            <a:off x="2969683" y="457200"/>
            <a:ext cx="5694981" cy="6333378"/>
          </a:xfrm>
          <a:prstGeom prst="rect">
            <a:avLst/>
          </a:prstGeom>
          <a:noFill/>
          <a:extLst>
            <a:ext uri="{909E8E84-426E-40DD-AFC4-6F175D3DCCD1}">
              <a14:hiddenFill xmlns:a14="http://schemas.microsoft.com/office/drawing/2010/main">
                <a:solidFill>
                  <a:srgbClr val="FFFFFF"/>
                </a:solidFill>
              </a14:hiddenFill>
            </a:ext>
          </a:extLst>
        </p:spPr>
      </p:pic>
      <p:sp>
        <p:nvSpPr>
          <p:cNvPr id="8"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9" name="8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PRINCIPALES HITOS: PAM</a:t>
            </a:r>
          </a:p>
        </p:txBody>
      </p:sp>
    </p:spTree>
    <p:extLst>
      <p:ext uri="{BB962C8B-B14F-4D97-AF65-F5344CB8AC3E}">
        <p14:creationId xmlns:p14="http://schemas.microsoft.com/office/powerpoint/2010/main" val="3981919408"/>
      </p:ext>
    </p:extLst>
  </p:cSld>
  <p:clrMapOvr>
    <a:masterClrMapping/>
  </p:clrMapOvr>
  <p:transition spd="slow">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sp>
        <p:nvSpPr>
          <p:cNvPr id="4" name="AutoShape 4" descr="Imatge relacionada"/>
          <p:cNvSpPr>
            <a:spLocks noChangeAspect="1" noChangeArrowheads="1"/>
          </p:cNvSpPr>
          <p:nvPr/>
        </p:nvSpPr>
        <p:spPr bwMode="auto">
          <a:xfrm>
            <a:off x="77767" y="-72232"/>
            <a:ext cx="152360" cy="152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45711" tIns="22855" rIns="45711" bIns="22855" numCol="1" anchor="t" anchorCtr="0" compatLnSpc="1">
            <a:prstTxWarp prst="textNoShape">
              <a:avLst/>
            </a:prstTxWarp>
          </a:bodyPr>
          <a:lstStyle/>
          <a:p>
            <a:endParaRPr lang="es-ES"/>
          </a:p>
        </p:txBody>
      </p:sp>
      <p:grpSp>
        <p:nvGrpSpPr>
          <p:cNvPr id="5" name="4 Grupo"/>
          <p:cNvGrpSpPr/>
          <p:nvPr/>
        </p:nvGrpSpPr>
        <p:grpSpPr>
          <a:xfrm>
            <a:off x="2736919" y="638410"/>
            <a:ext cx="6756074" cy="6063465"/>
            <a:chOff x="2462538" y="3969"/>
            <a:chExt cx="7462342" cy="6745296"/>
          </a:xfrm>
        </p:grpSpPr>
        <p:pic>
          <p:nvPicPr>
            <p:cNvPr id="5122" name="Picture 2" descr="Resultat d'imatges de emai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2538" y="625034"/>
              <a:ext cx="6122635" cy="612423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Ok, Check, Todo, Agenda, Icon, Symbol, Tick, To Do, Gu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6773" y="3969"/>
              <a:ext cx="3428107" cy="3429001"/>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8" name="7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PRINCIPALES HITOS: EVIDENCE</a:t>
            </a:r>
          </a:p>
        </p:txBody>
      </p:sp>
    </p:spTree>
    <p:extLst>
      <p:ext uri="{BB962C8B-B14F-4D97-AF65-F5344CB8AC3E}">
        <p14:creationId xmlns:p14="http://schemas.microsoft.com/office/powerpoint/2010/main" val="1484563670"/>
      </p:ext>
    </p:extLst>
  </p:cSld>
  <p:clrMapOvr>
    <a:masterClrMapping/>
  </p:clrMapOvr>
  <p:transition spd="slow">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19 Grupo"/>
          <p:cNvGrpSpPr/>
          <p:nvPr/>
        </p:nvGrpSpPr>
        <p:grpSpPr>
          <a:xfrm>
            <a:off x="2811283" y="1760168"/>
            <a:ext cx="4510038" cy="3347829"/>
            <a:chOff x="1230332" y="1988669"/>
            <a:chExt cx="4510038" cy="3347829"/>
          </a:xfrm>
        </p:grpSpPr>
        <p:sp>
          <p:nvSpPr>
            <p:cNvPr id="6" name="5 Elipse"/>
            <p:cNvSpPr/>
            <p:nvPr/>
          </p:nvSpPr>
          <p:spPr>
            <a:xfrm rot="20091172">
              <a:off x="1230332" y="2238345"/>
              <a:ext cx="3981769" cy="1339132"/>
            </a:xfrm>
            <a:prstGeom prst="ellipse">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9" name="8 Forma"/>
            <p:cNvSpPr/>
            <p:nvPr/>
          </p:nvSpPr>
          <p:spPr>
            <a:xfrm rot="20091172">
              <a:off x="1419070" y="1988669"/>
              <a:ext cx="4321300" cy="3347829"/>
            </a:xfrm>
            <a:prstGeom prst="funnel">
              <a:avLst/>
            </a:prstGeom>
            <a:ln w="38100">
              <a:solidFill>
                <a:schemeClr val="tx1"/>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pic>
          <p:nvPicPr>
            <p:cNvPr id="4098" name="Picture 2" descr="https://cdn0.iconfinder.com/data/icons/pinpoint-action/48/search-25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4674" y="3648075"/>
              <a:ext cx="1219200" cy="1219200"/>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Imagen" descr="Imagen"/>
          <p:cNvPicPr>
            <a:picLocks noChangeAspect="1"/>
          </p:cNvPicPr>
          <p:nvPr/>
        </p:nvPicPr>
        <p:blipFill>
          <a:blip r:embed="rId3">
            <a:extLst/>
          </a:blip>
          <a:stretch>
            <a:fillRect/>
          </a:stretch>
        </p:blipFill>
        <p:spPr>
          <a:xfrm>
            <a:off x="10232431" y="6471634"/>
            <a:ext cx="1801104" cy="277631"/>
          </a:xfrm>
          <a:prstGeom prst="rect">
            <a:avLst/>
          </a:prstGeom>
          <a:ln w="12700">
            <a:miter lim="400000"/>
          </a:ln>
        </p:spPr>
      </p:pic>
      <p:sp>
        <p:nvSpPr>
          <p:cNvPr id="11" name="10 Rectángulo"/>
          <p:cNvSpPr/>
          <p:nvPr/>
        </p:nvSpPr>
        <p:spPr>
          <a:xfrm>
            <a:off x="3352006" y="2367171"/>
            <a:ext cx="6094413" cy="1154152"/>
          </a:xfrm>
          <a:prstGeom prst="rect">
            <a:avLst/>
          </a:prstGeom>
        </p:spPr>
        <p:txBody>
          <a:bodyPr lIns="45711" tIns="22855" rIns="45711" bIns="22855">
            <a:spAutoFit/>
          </a:bodyPr>
          <a:lstStyle/>
          <a:p>
            <a:pPr marL="228554" indent="-228554">
              <a:buFontTx/>
              <a:buChar char="-"/>
            </a:pPr>
            <a:endParaRPr lang="es-ES" b="0" dirty="0">
              <a:latin typeface="Lucida Sans" panose="020B0602030504020204" pitchFamily="34" charset="0"/>
            </a:endParaRPr>
          </a:p>
          <a:p>
            <a:pPr marL="228554" indent="-228554">
              <a:buFontTx/>
              <a:buChar char="-"/>
            </a:pPr>
            <a:endParaRPr lang="es-ES" b="0" dirty="0">
              <a:latin typeface="Lucida Sans" panose="020B0602030504020204" pitchFamily="34" charset="0"/>
            </a:endParaRPr>
          </a:p>
          <a:p>
            <a:pPr marL="228554" indent="-228554">
              <a:buFontTx/>
              <a:buChar char="-"/>
            </a:pPr>
            <a:endParaRPr lang="es-ES" b="0" dirty="0">
              <a:latin typeface="Lucida Sans" panose="020B0602030504020204" pitchFamily="34" charset="0"/>
            </a:endParaRPr>
          </a:p>
        </p:txBody>
      </p:sp>
      <p:sp>
        <p:nvSpPr>
          <p:cNvPr id="7"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8" name="7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PRINCIPALES HITOS: PROTECCIÓN CORREO ELECTRÓNICO</a:t>
            </a:r>
          </a:p>
        </p:txBody>
      </p:sp>
      <p:pic>
        <p:nvPicPr>
          <p:cNvPr id="12" name="11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1817" y="513056"/>
            <a:ext cx="1087478" cy="1087478"/>
          </a:xfrm>
          <a:prstGeom prst="rect">
            <a:avLst/>
          </a:prstGeom>
        </p:spPr>
      </p:pic>
      <p:pic>
        <p:nvPicPr>
          <p:cNvPr id="13" name="12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2567" y="2138670"/>
            <a:ext cx="1087478" cy="1087478"/>
          </a:xfrm>
          <a:prstGeom prst="rect">
            <a:avLst/>
          </a:prstGeom>
        </p:spPr>
      </p:pic>
      <p:pic>
        <p:nvPicPr>
          <p:cNvPr id="14" name="13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0605" y="1295400"/>
            <a:ext cx="1087478" cy="1087478"/>
          </a:xfrm>
          <a:prstGeom prst="rect">
            <a:avLst/>
          </a:prstGeom>
        </p:spPr>
      </p:pic>
      <p:pic>
        <p:nvPicPr>
          <p:cNvPr id="15" name="14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98962" y="4757032"/>
            <a:ext cx="1086049" cy="1086049"/>
          </a:xfrm>
          <a:prstGeom prst="rect">
            <a:avLst/>
          </a:prstGeom>
        </p:spPr>
      </p:pic>
      <p:pic>
        <p:nvPicPr>
          <p:cNvPr id="16" name="15 Image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8163" y="5295899"/>
            <a:ext cx="1086049" cy="1086049"/>
          </a:xfrm>
          <a:prstGeom prst="rect">
            <a:avLst/>
          </a:prstGeom>
        </p:spPr>
      </p:pic>
      <p:pic>
        <p:nvPicPr>
          <p:cNvPr id="18" name="17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13563" y="5543450"/>
            <a:ext cx="1086049" cy="1086049"/>
          </a:xfrm>
          <a:prstGeom prst="rect">
            <a:avLst/>
          </a:prstGeom>
        </p:spPr>
      </p:pic>
      <p:sp>
        <p:nvSpPr>
          <p:cNvPr id="22" name="TextBox 142"/>
          <p:cNvSpPr txBox="1"/>
          <p:nvPr/>
        </p:nvSpPr>
        <p:spPr>
          <a:xfrm>
            <a:off x="5935483" y="2682409"/>
            <a:ext cx="2849891" cy="1107996"/>
          </a:xfrm>
          <a:prstGeom prst="rect">
            <a:avLst/>
          </a:prstGeom>
          <a:noFill/>
        </p:spPr>
        <p:txBody>
          <a:bodyPr wrap="square" rtlCol="0">
            <a:spAutoFit/>
          </a:bodyPr>
          <a:lstStyle/>
          <a:p>
            <a:pPr algn="ctr"/>
            <a:r>
              <a:rPr lang="en-US" sz="6600" b="1" dirty="0">
                <a:solidFill>
                  <a:schemeClr val="tx1">
                    <a:lumMod val="75000"/>
                    <a:lumOff val="25000"/>
                  </a:schemeClr>
                </a:solidFill>
                <a:latin typeface="Lucida Sans" panose="020B0602030504020204" pitchFamily="34" charset="0"/>
                <a:cs typeface="Arial" panose="020B0604020202020204" pitchFamily="34" charset="0"/>
              </a:rPr>
              <a:t>x2</a:t>
            </a:r>
          </a:p>
        </p:txBody>
      </p:sp>
      <p:sp>
        <p:nvSpPr>
          <p:cNvPr id="17" name="16 Rectángulo"/>
          <p:cNvSpPr/>
          <p:nvPr/>
        </p:nvSpPr>
        <p:spPr>
          <a:xfrm>
            <a:off x="187629" y="4959558"/>
            <a:ext cx="4862228" cy="1384995"/>
          </a:xfrm>
          <a:prstGeom prst="rect">
            <a:avLst/>
          </a:prstGeom>
        </p:spPr>
        <p:txBody>
          <a:bodyPr wrap="none">
            <a:spAutoFit/>
          </a:bodyPr>
          <a:lstStyle/>
          <a:p>
            <a:r>
              <a:rPr lang="es-ES_tradnl" sz="2800" dirty="0">
                <a:latin typeface="Lucida Sans" panose="020B0602030504020204" pitchFamily="34" charset="0"/>
              </a:rPr>
              <a:t>Mensualmente (promedio):</a:t>
            </a:r>
          </a:p>
          <a:p>
            <a:r>
              <a:rPr lang="es-ES_tradnl" sz="2800" dirty="0">
                <a:latin typeface="Lucida Sans" panose="020B0602030504020204" pitchFamily="34" charset="0"/>
              </a:rPr>
              <a:t>Spam: 490.000 (57%)</a:t>
            </a:r>
          </a:p>
          <a:p>
            <a:r>
              <a:rPr lang="es-ES_tradnl" sz="2800" dirty="0">
                <a:latin typeface="Lucida Sans" panose="020B0602030504020204" pitchFamily="34" charset="0"/>
              </a:rPr>
              <a:t>Malware: 400 </a:t>
            </a:r>
          </a:p>
        </p:txBody>
      </p:sp>
    </p:spTree>
    <p:extLst>
      <p:ext uri="{BB962C8B-B14F-4D97-AF65-F5344CB8AC3E}">
        <p14:creationId xmlns:p14="http://schemas.microsoft.com/office/powerpoint/2010/main" val="3135568633"/>
      </p:ext>
    </p:extLst>
  </p:cSld>
  <p:clrMapOvr>
    <a:masterClrMapping/>
  </p:clrMapOvr>
  <p:transition spd="slow">
    <p:split orient="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Resultat d'imatges de user password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212" y="1143000"/>
            <a:ext cx="7857579" cy="523975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descr="Imagen"/>
          <p:cNvPicPr>
            <a:picLocks noChangeAspect="1"/>
          </p:cNvPicPr>
          <p:nvPr/>
        </p:nvPicPr>
        <p:blipFill>
          <a:blip r:embed="rId3">
            <a:extLst/>
          </a:blip>
          <a:stretch>
            <a:fillRect/>
          </a:stretch>
        </p:blipFill>
        <p:spPr>
          <a:xfrm>
            <a:off x="10232431" y="6471634"/>
            <a:ext cx="1801104" cy="277631"/>
          </a:xfrm>
          <a:prstGeom prst="rect">
            <a:avLst/>
          </a:prstGeom>
          <a:ln w="12700">
            <a:miter lim="400000"/>
          </a:ln>
        </p:spPr>
      </p:pic>
      <p:pic>
        <p:nvPicPr>
          <p:cNvPr id="7174" name="Picture 6" descr="Imatge relaciona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87790" y="3762876"/>
            <a:ext cx="2575290" cy="2575961"/>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Imatge relacionad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5364" y="887741"/>
            <a:ext cx="2696856" cy="2697559"/>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8" name="7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PRINCIPALES HITOS: CONTROL HORARIO ACCESO</a:t>
            </a:r>
          </a:p>
        </p:txBody>
      </p:sp>
    </p:spTree>
    <p:extLst>
      <p:ext uri="{BB962C8B-B14F-4D97-AF65-F5344CB8AC3E}">
        <p14:creationId xmlns:p14="http://schemas.microsoft.com/office/powerpoint/2010/main" val="2145538768"/>
      </p:ext>
    </p:extLst>
  </p:cSld>
  <p:clrMapOvr>
    <a:masterClrMapping/>
  </p:clrMapOvr>
  <p:transition spd="slow">
    <p:split orient="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ángulo 3"/>
          <p:cNvSpPr/>
          <p:nvPr/>
        </p:nvSpPr>
        <p:spPr>
          <a:xfrm>
            <a:off x="0" y="0"/>
            <a:ext cx="12324256" cy="685800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pic>
        <p:nvPicPr>
          <p:cNvPr id="3" name="Imagen" descr="Imagen"/>
          <p:cNvPicPr>
            <a:picLocks noChangeAspect="1"/>
          </p:cNvPicPr>
          <p:nvPr/>
        </p:nvPicPr>
        <p:blipFill>
          <a:blip r:embed="rId2">
            <a:biLevel thresh="25000"/>
            <a:extLst/>
          </a:blip>
          <a:stretch>
            <a:fillRect/>
          </a:stretch>
        </p:blipFill>
        <p:spPr>
          <a:xfrm>
            <a:off x="10232431" y="6471634"/>
            <a:ext cx="1801104" cy="277631"/>
          </a:xfrm>
          <a:prstGeom prst="rect">
            <a:avLst/>
          </a:prstGeom>
          <a:ln w="12700">
            <a:miter lim="400000"/>
          </a:ln>
        </p:spPr>
      </p:pic>
      <p:sp>
        <p:nvSpPr>
          <p:cNvPr id="54" name="TextBox 94">
            <a:extLst>
              <a:ext uri="{FF2B5EF4-FFF2-40B4-BE49-F238E27FC236}">
                <a16:creationId xmlns:a16="http://schemas.microsoft.com/office/drawing/2014/main" xmlns="" id="{3F61B841-5CF6-492E-9C24-9AD6C26AACDF}"/>
              </a:ext>
            </a:extLst>
          </p:cNvPr>
          <p:cNvSpPr txBox="1"/>
          <p:nvPr/>
        </p:nvSpPr>
        <p:spPr>
          <a:xfrm>
            <a:off x="2413708" y="1381422"/>
            <a:ext cx="3606790" cy="492443"/>
          </a:xfrm>
          <a:prstGeom prst="rect">
            <a:avLst/>
          </a:prstGeom>
          <a:noFill/>
        </p:spPr>
        <p:txBody>
          <a:bodyPr wrap="square" lIns="0" tIns="0" rIns="0" bIns="0" rtlCol="0">
            <a:spAutoFit/>
          </a:bodyPr>
          <a:lstStyle>
            <a:defPPr>
              <a:defRPr lang="en-US"/>
            </a:defPPr>
            <a:lvl1pPr>
              <a:defRPr sz="4400" b="1" kern="0">
                <a:solidFill>
                  <a:schemeClr val="tx2">
                    <a:lumMod val="60000"/>
                    <a:lumOff val="40000"/>
                  </a:schemeClr>
                </a:solidFill>
                <a:latin typeface="Lucida Sans" panose="020B0602030504020204" pitchFamily="34" charset="0"/>
                <a:cs typeface="Arial" pitchFamily="34" charset="0"/>
              </a:defRPr>
            </a:lvl1pPr>
          </a:lstStyle>
          <a:p>
            <a:r>
              <a:rPr lang="en-US" sz="3200" b="0" dirty="0">
                <a:solidFill>
                  <a:schemeClr val="bg1">
                    <a:lumMod val="75000"/>
                  </a:schemeClr>
                </a:solidFill>
              </a:rPr>
              <a:t>CONTEXTO</a:t>
            </a:r>
          </a:p>
        </p:txBody>
      </p:sp>
      <p:sp>
        <p:nvSpPr>
          <p:cNvPr id="55" name="Rectangle 108"/>
          <p:cNvSpPr/>
          <p:nvPr/>
        </p:nvSpPr>
        <p:spPr>
          <a:xfrm>
            <a:off x="1598612" y="1371600"/>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01</a:t>
            </a:r>
          </a:p>
        </p:txBody>
      </p:sp>
      <p:sp>
        <p:nvSpPr>
          <p:cNvPr id="56" name="Rectangle 109"/>
          <p:cNvSpPr/>
          <p:nvPr/>
        </p:nvSpPr>
        <p:spPr>
          <a:xfrm>
            <a:off x="2202287" y="2209800"/>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02</a:t>
            </a:r>
          </a:p>
        </p:txBody>
      </p:sp>
      <p:sp>
        <p:nvSpPr>
          <p:cNvPr id="57" name="Rectangle 110"/>
          <p:cNvSpPr/>
          <p:nvPr/>
        </p:nvSpPr>
        <p:spPr>
          <a:xfrm>
            <a:off x="2811887" y="30393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03</a:t>
            </a:r>
          </a:p>
        </p:txBody>
      </p:sp>
      <p:sp>
        <p:nvSpPr>
          <p:cNvPr id="58" name="Rectangle 111"/>
          <p:cNvSpPr/>
          <p:nvPr/>
        </p:nvSpPr>
        <p:spPr>
          <a:xfrm>
            <a:off x="3421487" y="3877508"/>
            <a:ext cx="582092" cy="51208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cs typeface="Arial" panose="020B0604020202020204" pitchFamily="34" charset="0"/>
              </a:rPr>
              <a:t>04</a:t>
            </a:r>
          </a:p>
        </p:txBody>
      </p:sp>
      <p:sp>
        <p:nvSpPr>
          <p:cNvPr id="59" name="Rectangle 112"/>
          <p:cNvSpPr/>
          <p:nvPr/>
        </p:nvSpPr>
        <p:spPr>
          <a:xfrm>
            <a:off x="4031087" y="47157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05</a:t>
            </a:r>
          </a:p>
        </p:txBody>
      </p:sp>
      <p:sp>
        <p:nvSpPr>
          <p:cNvPr id="61" name="TextBox 41">
            <a:extLst>
              <a:ext uri="{FF2B5EF4-FFF2-40B4-BE49-F238E27FC236}">
                <a16:creationId xmlns:a16="http://schemas.microsoft.com/office/drawing/2014/main" xmlns="" id="{E7EB2779-4CBA-4B3F-9C4F-859750E75295}"/>
              </a:ext>
            </a:extLst>
          </p:cNvPr>
          <p:cNvSpPr txBox="1"/>
          <p:nvPr/>
        </p:nvSpPr>
        <p:spPr>
          <a:xfrm>
            <a:off x="3017383" y="2219622"/>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ORGANIZACIÓN</a:t>
            </a:r>
          </a:p>
        </p:txBody>
      </p:sp>
      <p:sp>
        <p:nvSpPr>
          <p:cNvPr id="63" name="TextBox 44">
            <a:extLst>
              <a:ext uri="{FF2B5EF4-FFF2-40B4-BE49-F238E27FC236}">
                <a16:creationId xmlns:a16="http://schemas.microsoft.com/office/drawing/2014/main" xmlns="" id="{C41BDD4A-764D-4C7B-AB93-304E487E0405}"/>
              </a:ext>
            </a:extLst>
          </p:cNvPr>
          <p:cNvSpPr txBox="1"/>
          <p:nvPr/>
        </p:nvSpPr>
        <p:spPr>
          <a:xfrm>
            <a:off x="3626983" y="3049130"/>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HITOS</a:t>
            </a:r>
          </a:p>
        </p:txBody>
      </p:sp>
      <p:sp>
        <p:nvSpPr>
          <p:cNvPr id="65" name="TextBox 47">
            <a:extLst>
              <a:ext uri="{FF2B5EF4-FFF2-40B4-BE49-F238E27FC236}">
                <a16:creationId xmlns:a16="http://schemas.microsoft.com/office/drawing/2014/main" xmlns="" id="{AB4EE655-4E28-4219-95E3-AADD6FE68635}"/>
              </a:ext>
            </a:extLst>
          </p:cNvPr>
          <p:cNvSpPr txBox="1"/>
          <p:nvPr/>
        </p:nvSpPr>
        <p:spPr>
          <a:xfrm>
            <a:off x="4236583" y="3887330"/>
            <a:ext cx="5896429" cy="492443"/>
          </a:xfrm>
          <a:prstGeom prst="rect">
            <a:avLst/>
          </a:prstGeom>
          <a:noFill/>
        </p:spPr>
        <p:txBody>
          <a:bodyPr wrap="square" lIns="0" tIns="0" rIns="0" bIns="0" rtlCol="0">
            <a:spAutoFit/>
          </a:bodyPr>
          <a:lstStyle/>
          <a:p>
            <a:r>
              <a:rPr lang="en-US" sz="3200" kern="0" dirty="0">
                <a:solidFill>
                  <a:schemeClr val="bg1"/>
                </a:solidFill>
                <a:latin typeface="Lucida Sans" panose="020B0602030504020204" pitchFamily="34" charset="0"/>
                <a:cs typeface="Arial" pitchFamily="34" charset="0"/>
              </a:rPr>
              <a:t>RETOS</a:t>
            </a:r>
          </a:p>
        </p:txBody>
      </p:sp>
      <p:sp>
        <p:nvSpPr>
          <p:cNvPr id="67" name="TextBox 51">
            <a:extLst>
              <a:ext uri="{FF2B5EF4-FFF2-40B4-BE49-F238E27FC236}">
                <a16:creationId xmlns:a16="http://schemas.microsoft.com/office/drawing/2014/main" xmlns="" id="{BB42C13E-46E9-421C-A454-BAA04140CC36}"/>
              </a:ext>
            </a:extLst>
          </p:cNvPr>
          <p:cNvSpPr txBox="1"/>
          <p:nvPr/>
        </p:nvSpPr>
        <p:spPr>
          <a:xfrm>
            <a:off x="4846183" y="4725530"/>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CONCLUSIONES</a:t>
            </a:r>
          </a:p>
        </p:txBody>
      </p:sp>
    </p:spTree>
    <p:extLst>
      <p:ext uri="{BB962C8B-B14F-4D97-AF65-F5344CB8AC3E}">
        <p14:creationId xmlns:p14="http://schemas.microsoft.com/office/powerpoint/2010/main" val="254042803"/>
      </p:ext>
    </p:extLst>
  </p:cSld>
  <p:clrMapOvr>
    <a:masterClrMapping/>
  </p:clrMapOvr>
  <p:transition spd="slow">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ángulo 3"/>
          <p:cNvSpPr/>
          <p:nvPr/>
        </p:nvSpPr>
        <p:spPr>
          <a:xfrm>
            <a:off x="0" y="0"/>
            <a:ext cx="12324256" cy="685800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pic>
        <p:nvPicPr>
          <p:cNvPr id="3" name="Imagen" descr="Imagen"/>
          <p:cNvPicPr>
            <a:picLocks noChangeAspect="1"/>
          </p:cNvPicPr>
          <p:nvPr/>
        </p:nvPicPr>
        <p:blipFill>
          <a:blip r:embed="rId2">
            <a:biLevel thresh="25000"/>
            <a:extLst/>
          </a:blip>
          <a:stretch>
            <a:fillRect/>
          </a:stretch>
        </p:blipFill>
        <p:spPr>
          <a:xfrm>
            <a:off x="10232431" y="6471634"/>
            <a:ext cx="1801104" cy="277631"/>
          </a:xfrm>
          <a:prstGeom prst="rect">
            <a:avLst/>
          </a:prstGeom>
          <a:ln w="12700">
            <a:miter lim="400000"/>
          </a:ln>
        </p:spPr>
      </p:pic>
      <p:sp>
        <p:nvSpPr>
          <p:cNvPr id="54" name="TextBox 94">
            <a:extLst>
              <a:ext uri="{FF2B5EF4-FFF2-40B4-BE49-F238E27FC236}">
                <a16:creationId xmlns:a16="http://schemas.microsoft.com/office/drawing/2014/main" xmlns="" id="{3F61B841-5CF6-492E-9C24-9AD6C26AACDF}"/>
              </a:ext>
            </a:extLst>
          </p:cNvPr>
          <p:cNvSpPr txBox="1"/>
          <p:nvPr/>
        </p:nvSpPr>
        <p:spPr>
          <a:xfrm>
            <a:off x="2413708" y="1381422"/>
            <a:ext cx="3606790" cy="492443"/>
          </a:xfrm>
          <a:prstGeom prst="rect">
            <a:avLst/>
          </a:prstGeom>
          <a:noFill/>
        </p:spPr>
        <p:txBody>
          <a:bodyPr wrap="square" lIns="0" tIns="0" rIns="0" bIns="0" rtlCol="0">
            <a:spAutoFit/>
          </a:bodyPr>
          <a:lstStyle>
            <a:defPPr>
              <a:defRPr lang="en-US"/>
            </a:defPPr>
            <a:lvl1pPr>
              <a:defRPr sz="4400" b="1" kern="0">
                <a:solidFill>
                  <a:schemeClr val="tx2">
                    <a:lumMod val="60000"/>
                    <a:lumOff val="40000"/>
                  </a:schemeClr>
                </a:solidFill>
                <a:latin typeface="Lucida Sans" panose="020B0602030504020204" pitchFamily="34" charset="0"/>
                <a:cs typeface="Arial" pitchFamily="34" charset="0"/>
              </a:defRPr>
            </a:lvl1pPr>
          </a:lstStyle>
          <a:p>
            <a:r>
              <a:rPr lang="en-US" sz="3200" b="0" dirty="0">
                <a:solidFill>
                  <a:schemeClr val="bg1"/>
                </a:solidFill>
              </a:rPr>
              <a:t>CONTEXTO</a:t>
            </a:r>
          </a:p>
        </p:txBody>
      </p:sp>
      <p:sp>
        <p:nvSpPr>
          <p:cNvPr id="55" name="Rectangle 108"/>
          <p:cNvSpPr/>
          <p:nvPr/>
        </p:nvSpPr>
        <p:spPr>
          <a:xfrm>
            <a:off x="1598612" y="1371600"/>
            <a:ext cx="582092" cy="51208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cs typeface="Arial" panose="020B0604020202020204" pitchFamily="34" charset="0"/>
              </a:rPr>
              <a:t>01</a:t>
            </a:r>
          </a:p>
        </p:txBody>
      </p:sp>
      <p:sp>
        <p:nvSpPr>
          <p:cNvPr id="56" name="Rectangle 109"/>
          <p:cNvSpPr/>
          <p:nvPr/>
        </p:nvSpPr>
        <p:spPr>
          <a:xfrm>
            <a:off x="2202287" y="2209800"/>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02</a:t>
            </a:r>
          </a:p>
        </p:txBody>
      </p:sp>
      <p:sp>
        <p:nvSpPr>
          <p:cNvPr id="57" name="Rectangle 110"/>
          <p:cNvSpPr/>
          <p:nvPr/>
        </p:nvSpPr>
        <p:spPr>
          <a:xfrm>
            <a:off x="2811887" y="30393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03</a:t>
            </a:r>
          </a:p>
        </p:txBody>
      </p:sp>
      <p:sp>
        <p:nvSpPr>
          <p:cNvPr id="58" name="Rectangle 111"/>
          <p:cNvSpPr/>
          <p:nvPr/>
        </p:nvSpPr>
        <p:spPr>
          <a:xfrm>
            <a:off x="3421487" y="38775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04</a:t>
            </a:r>
          </a:p>
        </p:txBody>
      </p:sp>
      <p:sp>
        <p:nvSpPr>
          <p:cNvPr id="59" name="Rectangle 112"/>
          <p:cNvSpPr/>
          <p:nvPr/>
        </p:nvSpPr>
        <p:spPr>
          <a:xfrm>
            <a:off x="4031087" y="47157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05</a:t>
            </a:r>
          </a:p>
        </p:txBody>
      </p:sp>
      <p:sp>
        <p:nvSpPr>
          <p:cNvPr id="61" name="TextBox 41">
            <a:extLst>
              <a:ext uri="{FF2B5EF4-FFF2-40B4-BE49-F238E27FC236}">
                <a16:creationId xmlns:a16="http://schemas.microsoft.com/office/drawing/2014/main" xmlns="" id="{E7EB2779-4CBA-4B3F-9C4F-859750E75295}"/>
              </a:ext>
            </a:extLst>
          </p:cNvPr>
          <p:cNvSpPr txBox="1"/>
          <p:nvPr/>
        </p:nvSpPr>
        <p:spPr>
          <a:xfrm>
            <a:off x="3017383" y="2219622"/>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ORGANIZACIÓN</a:t>
            </a:r>
          </a:p>
        </p:txBody>
      </p:sp>
      <p:sp>
        <p:nvSpPr>
          <p:cNvPr id="63" name="TextBox 44">
            <a:extLst>
              <a:ext uri="{FF2B5EF4-FFF2-40B4-BE49-F238E27FC236}">
                <a16:creationId xmlns:a16="http://schemas.microsoft.com/office/drawing/2014/main" xmlns="" id="{C41BDD4A-764D-4C7B-AB93-304E487E0405}"/>
              </a:ext>
            </a:extLst>
          </p:cNvPr>
          <p:cNvSpPr txBox="1"/>
          <p:nvPr/>
        </p:nvSpPr>
        <p:spPr>
          <a:xfrm>
            <a:off x="3626983" y="3049130"/>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HITOS</a:t>
            </a:r>
          </a:p>
        </p:txBody>
      </p:sp>
      <p:sp>
        <p:nvSpPr>
          <p:cNvPr id="65" name="TextBox 47">
            <a:extLst>
              <a:ext uri="{FF2B5EF4-FFF2-40B4-BE49-F238E27FC236}">
                <a16:creationId xmlns:a16="http://schemas.microsoft.com/office/drawing/2014/main" xmlns="" id="{AB4EE655-4E28-4219-95E3-AADD6FE68635}"/>
              </a:ext>
            </a:extLst>
          </p:cNvPr>
          <p:cNvSpPr txBox="1"/>
          <p:nvPr/>
        </p:nvSpPr>
        <p:spPr>
          <a:xfrm>
            <a:off x="4236583" y="3887330"/>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RETOS</a:t>
            </a:r>
          </a:p>
        </p:txBody>
      </p:sp>
      <p:sp>
        <p:nvSpPr>
          <p:cNvPr id="67" name="TextBox 51">
            <a:extLst>
              <a:ext uri="{FF2B5EF4-FFF2-40B4-BE49-F238E27FC236}">
                <a16:creationId xmlns:a16="http://schemas.microsoft.com/office/drawing/2014/main" xmlns="" id="{BB42C13E-46E9-421C-A454-BAA04140CC36}"/>
              </a:ext>
            </a:extLst>
          </p:cNvPr>
          <p:cNvSpPr txBox="1"/>
          <p:nvPr/>
        </p:nvSpPr>
        <p:spPr>
          <a:xfrm>
            <a:off x="4846183" y="4725530"/>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CONCLUSIONES</a:t>
            </a:r>
          </a:p>
        </p:txBody>
      </p:sp>
    </p:spTree>
    <p:extLst>
      <p:ext uri="{BB962C8B-B14F-4D97-AF65-F5344CB8AC3E}">
        <p14:creationId xmlns:p14="http://schemas.microsoft.com/office/powerpoint/2010/main" val="2609088420"/>
      </p:ext>
    </p:extLst>
  </p:cSld>
  <p:clrMapOvr>
    <a:masterClrMapping/>
  </p:clrMapOvr>
  <p:transition spd="slow">
    <p:split orient="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sp>
        <p:nvSpPr>
          <p:cNvPr id="4"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5" name="4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RETOS: CONCIENCIACIÓN USUARIOS</a:t>
            </a:r>
          </a:p>
        </p:txBody>
      </p:sp>
      <p:pic>
        <p:nvPicPr>
          <p:cNvPr id="1026" name="Picture 2" descr="U:\TEMP\La_ciberseguridad_empieza_por_ti_A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7412" y="823193"/>
            <a:ext cx="4267200" cy="6034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068583"/>
      </p:ext>
    </p:extLst>
  </p:cSld>
  <p:clrMapOvr>
    <a:masterClrMapping/>
  </p:clrMapOvr>
  <p:transition spd="slow">
    <p:split orient="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pic>
        <p:nvPicPr>
          <p:cNvPr id="1026" name="Picture 2" descr="Imatge relacionada"/>
          <p:cNvPicPr>
            <a:picLocks noChangeAspect="1" noChangeArrowheads="1"/>
          </p:cNvPicPr>
          <p:nvPr/>
        </p:nvPicPr>
        <p:blipFill rotWithShape="1">
          <a:blip r:embed="rId3">
            <a:extLst>
              <a:ext uri="{28A0092B-C50C-407E-A947-70E740481C1C}">
                <a14:useLocalDpi xmlns:a14="http://schemas.microsoft.com/office/drawing/2010/main" val="0"/>
              </a:ext>
            </a:extLst>
          </a:blip>
          <a:srcRect l="14815" t="29513" r="12367" b="30585"/>
          <a:stretch/>
        </p:blipFill>
        <p:spPr bwMode="auto">
          <a:xfrm>
            <a:off x="426141" y="1529542"/>
            <a:ext cx="10605300" cy="3873731"/>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6" name="5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RETOS: ESQUEMA NACIONAL DE SEGURIDAD (ENS)</a:t>
            </a:r>
          </a:p>
        </p:txBody>
      </p:sp>
    </p:spTree>
    <p:extLst>
      <p:ext uri="{BB962C8B-B14F-4D97-AF65-F5344CB8AC3E}">
        <p14:creationId xmlns:p14="http://schemas.microsoft.com/office/powerpoint/2010/main" val="4226886850"/>
      </p:ext>
    </p:extLst>
  </p:cSld>
  <p:clrMapOvr>
    <a:masterClrMapping/>
  </p:clrMapOvr>
  <p:transition spd="slow">
    <p:split orient="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pic>
        <p:nvPicPr>
          <p:cNvPr id="4" name="sharing.png" descr="sharing.png"/>
          <p:cNvPicPr>
            <a:picLocks noChangeAspect="1"/>
          </p:cNvPicPr>
          <p:nvPr/>
        </p:nvPicPr>
        <p:blipFill>
          <a:blip r:embed="rId3">
            <a:extLst/>
          </a:blip>
          <a:stretch>
            <a:fillRect/>
          </a:stretch>
        </p:blipFill>
        <p:spPr>
          <a:xfrm>
            <a:off x="4816841" y="840866"/>
            <a:ext cx="5415590" cy="5417000"/>
          </a:xfrm>
          <a:prstGeom prst="rect">
            <a:avLst/>
          </a:prstGeom>
          <a:ln w="12700">
            <a:miter lim="400000"/>
          </a:ln>
        </p:spPr>
      </p:pic>
      <p:sp>
        <p:nvSpPr>
          <p:cNvPr id="5"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6" name="5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RETOS: GESTOR DE IDENTIDADES</a:t>
            </a:r>
          </a:p>
        </p:txBody>
      </p:sp>
      <p:sp>
        <p:nvSpPr>
          <p:cNvPr id="7" name="TextBox 142"/>
          <p:cNvSpPr txBox="1"/>
          <p:nvPr/>
        </p:nvSpPr>
        <p:spPr>
          <a:xfrm rot="20945470">
            <a:off x="243053" y="3020150"/>
            <a:ext cx="4295672" cy="1384995"/>
          </a:xfrm>
          <a:prstGeom prst="rect">
            <a:avLst/>
          </a:prstGeom>
          <a:noFill/>
        </p:spPr>
        <p:txBody>
          <a:bodyPr wrap="square" rtlCol="0">
            <a:spAutoFit/>
          </a:bodyPr>
          <a:lstStyle/>
          <a:p>
            <a:pPr algn="ctr"/>
            <a:r>
              <a:rPr lang="es-ES" sz="2800" b="1" dirty="0">
                <a:solidFill>
                  <a:schemeClr val="tx1">
                    <a:lumMod val="75000"/>
                    <a:lumOff val="25000"/>
                  </a:schemeClr>
                </a:solidFill>
                <a:latin typeface="Lucida Sans" panose="020B0602030504020204" pitchFamily="34" charset="0"/>
                <a:cs typeface="Arial" panose="020B0604020202020204" pitchFamily="34" charset="0"/>
              </a:rPr>
              <a:t>3.500 empleados</a:t>
            </a:r>
          </a:p>
          <a:p>
            <a:pPr algn="ctr"/>
            <a:r>
              <a:rPr lang="es-ES" sz="2800" b="1" dirty="0">
                <a:solidFill>
                  <a:schemeClr val="tx1">
                    <a:lumMod val="75000"/>
                    <a:lumOff val="25000"/>
                  </a:schemeClr>
                </a:solidFill>
                <a:latin typeface="Lucida Sans" panose="020B0602030504020204" pitchFamily="34" charset="0"/>
                <a:cs typeface="Arial" panose="020B0604020202020204" pitchFamily="34" charset="0"/>
              </a:rPr>
              <a:t>500 colaboradores</a:t>
            </a:r>
          </a:p>
          <a:p>
            <a:pPr algn="ctr"/>
            <a:r>
              <a:rPr lang="es-ES" sz="2800" b="1" dirty="0">
                <a:solidFill>
                  <a:schemeClr val="tx1">
                    <a:lumMod val="75000"/>
                    <a:lumOff val="25000"/>
                  </a:schemeClr>
                </a:solidFill>
                <a:latin typeface="Lucida Sans" panose="020B0602030504020204" pitchFamily="34" charset="0"/>
                <a:cs typeface="Arial" panose="020B0604020202020204" pitchFamily="34" charset="0"/>
              </a:rPr>
              <a:t>125.000 usuarios AOV</a:t>
            </a:r>
          </a:p>
        </p:txBody>
      </p:sp>
    </p:spTree>
    <p:extLst>
      <p:ext uri="{BB962C8B-B14F-4D97-AF65-F5344CB8AC3E}">
        <p14:creationId xmlns:p14="http://schemas.microsoft.com/office/powerpoint/2010/main" val="2319174015"/>
      </p:ext>
    </p:extLst>
  </p:cSld>
  <p:clrMapOvr>
    <a:masterClrMapping/>
  </p:clrMapOvr>
  <p:transition spd="slow">
    <p:split orient="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grpSp>
        <p:nvGrpSpPr>
          <p:cNvPr id="5" name="4 Grupo"/>
          <p:cNvGrpSpPr/>
          <p:nvPr/>
        </p:nvGrpSpPr>
        <p:grpSpPr>
          <a:xfrm>
            <a:off x="2741612" y="762000"/>
            <a:ext cx="5411665" cy="5643138"/>
            <a:chOff x="5316602" y="1622709"/>
            <a:chExt cx="2721924" cy="2721925"/>
          </a:xfrm>
        </p:grpSpPr>
        <p:pic>
          <p:nvPicPr>
            <p:cNvPr id="6" name="image.pdf" descr="image.pdf"/>
            <p:cNvPicPr>
              <a:picLocks noChangeAspect="1"/>
            </p:cNvPicPr>
            <p:nvPr/>
          </p:nvPicPr>
          <p:blipFill>
            <a:blip r:embed="rId3">
              <a:extLst/>
            </a:blip>
            <a:srcRect r="83706"/>
            <a:stretch>
              <a:fillRect/>
            </a:stretch>
          </p:blipFill>
          <p:spPr>
            <a:xfrm>
              <a:off x="6237826" y="2070660"/>
              <a:ext cx="879597" cy="1423987"/>
            </a:xfrm>
            <a:prstGeom prst="rect">
              <a:avLst/>
            </a:prstGeom>
            <a:ln w="12700">
              <a:miter lim="400000"/>
            </a:ln>
          </p:spPr>
        </p:pic>
        <p:pic>
          <p:nvPicPr>
            <p:cNvPr id="7" name="image.pdf" descr="image.pdf"/>
            <p:cNvPicPr>
              <a:picLocks noChangeAspect="1"/>
            </p:cNvPicPr>
            <p:nvPr/>
          </p:nvPicPr>
          <p:blipFill>
            <a:blip r:embed="rId3">
              <a:extLst/>
            </a:blip>
            <a:srcRect r="83706"/>
            <a:stretch>
              <a:fillRect/>
            </a:stretch>
          </p:blipFill>
          <p:spPr>
            <a:xfrm>
              <a:off x="7256458" y="2907833"/>
              <a:ext cx="622190" cy="1007270"/>
            </a:xfrm>
            <a:prstGeom prst="rect">
              <a:avLst/>
            </a:prstGeom>
            <a:ln w="12700">
              <a:miter lim="400000"/>
            </a:ln>
          </p:spPr>
        </p:pic>
        <p:pic>
          <p:nvPicPr>
            <p:cNvPr id="8" name="image.pdf" descr="image.pdf"/>
            <p:cNvPicPr>
              <a:picLocks noChangeAspect="1"/>
            </p:cNvPicPr>
            <p:nvPr/>
          </p:nvPicPr>
          <p:blipFill>
            <a:blip r:embed="rId3">
              <a:extLst/>
            </a:blip>
            <a:srcRect r="83706"/>
            <a:stretch>
              <a:fillRect/>
            </a:stretch>
          </p:blipFill>
          <p:spPr>
            <a:xfrm>
              <a:off x="6764890" y="3401369"/>
              <a:ext cx="439799" cy="711994"/>
            </a:xfrm>
            <a:prstGeom prst="rect">
              <a:avLst/>
            </a:prstGeom>
            <a:ln w="12700">
              <a:miter lim="400000"/>
            </a:ln>
          </p:spPr>
        </p:pic>
        <p:pic>
          <p:nvPicPr>
            <p:cNvPr id="9" name="devices.png" descr="devices.png"/>
            <p:cNvPicPr>
              <a:picLocks noChangeAspect="1"/>
            </p:cNvPicPr>
            <p:nvPr/>
          </p:nvPicPr>
          <p:blipFill>
            <a:blip r:embed="rId4">
              <a:extLst/>
            </a:blip>
            <a:stretch>
              <a:fillRect/>
            </a:stretch>
          </p:blipFill>
          <p:spPr>
            <a:xfrm>
              <a:off x="5316602" y="1622709"/>
              <a:ext cx="2721924" cy="2721925"/>
            </a:xfrm>
            <a:prstGeom prst="rect">
              <a:avLst/>
            </a:prstGeom>
            <a:ln w="12700">
              <a:miter lim="400000"/>
            </a:ln>
          </p:spPr>
        </p:pic>
      </p:grpSp>
      <p:sp>
        <p:nvSpPr>
          <p:cNvPr id="10"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11" name="10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RETOS: FIRMA ELECTRÓNICA</a:t>
            </a:r>
          </a:p>
        </p:txBody>
      </p:sp>
    </p:spTree>
    <p:extLst>
      <p:ext uri="{BB962C8B-B14F-4D97-AF65-F5344CB8AC3E}">
        <p14:creationId xmlns:p14="http://schemas.microsoft.com/office/powerpoint/2010/main" val="1649820152"/>
      </p:ext>
    </p:extLst>
  </p:cSld>
  <p:clrMapOvr>
    <a:masterClrMapping/>
  </p:clrMapOvr>
  <p:transition spd="slow">
    <p:split orient="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pic>
        <p:nvPicPr>
          <p:cNvPr id="2052" name="Picture 4" descr="Resultat d'imatges de second factor authentic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247" y="1676400"/>
            <a:ext cx="11459623" cy="3433431"/>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6" name="5 Rectángulo"/>
          <p:cNvSpPr/>
          <p:nvPr/>
        </p:nvSpPr>
        <p:spPr>
          <a:xfrm>
            <a:off x="150812" y="103257"/>
            <a:ext cx="11658494" cy="35393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RETOS: SEGUNDO FACTOR DE AUTENTICACIÓN (2FA)</a:t>
            </a:r>
          </a:p>
        </p:txBody>
      </p:sp>
    </p:spTree>
    <p:extLst>
      <p:ext uri="{BB962C8B-B14F-4D97-AF65-F5344CB8AC3E}">
        <p14:creationId xmlns:p14="http://schemas.microsoft.com/office/powerpoint/2010/main" val="183021478"/>
      </p:ext>
    </p:extLst>
  </p:cSld>
  <p:clrMapOvr>
    <a:masterClrMapping/>
  </p:clrMapOvr>
  <p:transition spd="slow">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etwork, Connections, Communication, Digital, Inter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5412" y="815189"/>
            <a:ext cx="5943600" cy="594360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cdn0.iconfinder.com/data/icons/entypo/98/mobile4-256.png"/>
          <p:cNvPicPr>
            <a:picLocks noChangeAspect="1" noChangeArrowheads="1"/>
          </p:cNvPicPr>
          <p:nvPr/>
        </p:nvPicPr>
        <p:blipFill>
          <a:blip r:embed="rId3" cstate="print">
            <a:biLevel thresh="75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1577052" y="1219200"/>
            <a:ext cx="497495" cy="84905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descr="Imagen"/>
          <p:cNvPicPr>
            <a:picLocks noChangeAspect="1"/>
          </p:cNvPicPr>
          <p:nvPr/>
        </p:nvPicPr>
        <p:blipFill>
          <a:blip r:embed="rId5">
            <a:extLst/>
          </a:blip>
          <a:stretch>
            <a:fillRect/>
          </a:stretch>
        </p:blipFill>
        <p:spPr>
          <a:xfrm>
            <a:off x="10232431" y="6471634"/>
            <a:ext cx="1801104" cy="277631"/>
          </a:xfrm>
          <a:prstGeom prst="rect">
            <a:avLst/>
          </a:prstGeom>
          <a:ln w="12700">
            <a:miter lim="400000"/>
          </a:ln>
        </p:spPr>
      </p:pic>
      <p:sp>
        <p:nvSpPr>
          <p:cNvPr id="5"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6" name="5 Rectángulo"/>
          <p:cNvSpPr/>
          <p:nvPr/>
        </p:nvSpPr>
        <p:spPr>
          <a:xfrm>
            <a:off x="150812" y="103257"/>
            <a:ext cx="11658494" cy="35393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RETOS: SEGURIDAD EN LAS COMUNICACIONES</a:t>
            </a:r>
          </a:p>
        </p:txBody>
      </p:sp>
      <p:pic>
        <p:nvPicPr>
          <p:cNvPr id="10242" name="Picture 2" descr="https://cdn4.iconfinder.com/data/icons/vecico-connectivity/288/wifi_Symbol-256.png"/>
          <p:cNvPicPr>
            <a:picLocks noChangeAspect="1" noChangeArrowheads="1"/>
          </p:cNvPicPr>
          <p:nvPr/>
        </p:nvPicPr>
        <p:blipFill>
          <a:blip r:embed="rId6" cstate="print">
            <a:biLevel thresh="75000"/>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837612" y="5103684"/>
            <a:ext cx="900779" cy="900779"/>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s://cdn4.iconfinder.com/data/icons/useful/74/50-256.png"/>
          <p:cNvPicPr>
            <a:picLocks noChangeAspect="1" noChangeArrowheads="1"/>
          </p:cNvPicPr>
          <p:nvPr/>
        </p:nvPicPr>
        <p:blipFill>
          <a:blip r:embed="rId8" cstate="print">
            <a:biLevel thresh="75000"/>
            <a:extLst>
              <a:ext uri="{BEBA8EAE-BF5A-486C-A8C5-ECC9F3942E4B}">
                <a14:imgProps xmlns:a14="http://schemas.microsoft.com/office/drawing/2010/main">
                  <a14:imgLayer r:embed="rId9">
                    <a14:imgEffect>
                      <a14:artisticCutout/>
                    </a14:imgEffect>
                  </a14:imgLayer>
                </a14:imgProps>
              </a:ext>
              <a:ext uri="{28A0092B-C50C-407E-A947-70E740481C1C}">
                <a14:useLocalDpi xmlns:a14="http://schemas.microsoft.com/office/drawing/2010/main" val="0"/>
              </a:ext>
            </a:extLst>
          </a:blip>
          <a:srcRect/>
          <a:stretch>
            <a:fillRect/>
          </a:stretch>
        </p:blipFill>
        <p:spPr bwMode="auto">
          <a:xfrm>
            <a:off x="9523412" y="321365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https://cdn1.iconfinder.com/data/icons/essentials-pack/96/login_enter_sign_in_input_access-256.png"/>
          <p:cNvPicPr>
            <a:picLocks noChangeAspect="1" noChangeArrowheads="1"/>
          </p:cNvPicPr>
          <p:nvPr/>
        </p:nvPicPr>
        <p:blipFill>
          <a:blip r:embed="rId10" cstate="print">
            <a:biLevel thresh="75000"/>
            <a:extLst>
              <a:ext uri="{BEBA8EAE-BF5A-486C-A8C5-ECC9F3942E4B}">
                <a14:imgProps xmlns:a14="http://schemas.microsoft.com/office/drawing/2010/main">
                  <a14:imgLayer r:embed="rId11">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912812" y="3323418"/>
            <a:ext cx="694864" cy="694864"/>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https://cdn3.iconfinder.com/data/icons/computing-technology/80/Network-RAD-256.png"/>
          <p:cNvPicPr>
            <a:picLocks noChangeAspect="1" noChangeArrowheads="1"/>
          </p:cNvPicPr>
          <p:nvPr/>
        </p:nvPicPr>
        <p:blipFill>
          <a:blip r:embed="rId12" cstate="print">
            <a:biLevel thresh="75000"/>
            <a:extLst>
              <a:ext uri="{BEBA8EAE-BF5A-486C-A8C5-ECC9F3942E4B}">
                <a14:imgProps xmlns:a14="http://schemas.microsoft.com/office/drawing/2010/main">
                  <a14:imgLayer r:embed="rId1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761412" y="1066800"/>
            <a:ext cx="914399" cy="84296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ome, house, streamline ico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08537" y="5105400"/>
            <a:ext cx="780962" cy="78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030380"/>
      </p:ext>
    </p:extLst>
  </p:cSld>
  <p:clrMapOvr>
    <a:masterClrMapping/>
  </p:clrMapOvr>
  <p:transition spd="slow">
    <p:split orient="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tge" descr="Imatge"/>
          <p:cNvPicPr>
            <a:picLocks noChangeAspect="1"/>
          </p:cNvPicPr>
          <p:nvPr/>
        </p:nvPicPr>
        <p:blipFill>
          <a:blip r:embed="rId2">
            <a:extLst/>
          </a:blip>
          <a:stretch>
            <a:fillRect/>
          </a:stretch>
        </p:blipFill>
        <p:spPr>
          <a:xfrm>
            <a:off x="1404485" y="255892"/>
            <a:ext cx="9184525" cy="6499746"/>
          </a:xfrm>
          <a:prstGeom prst="rect">
            <a:avLst/>
          </a:prstGeom>
          <a:ln w="12700">
            <a:miter lim="400000"/>
          </a:ln>
        </p:spPr>
      </p:pic>
      <p:pic>
        <p:nvPicPr>
          <p:cNvPr id="3" name="Imagen" descr="Imagen"/>
          <p:cNvPicPr>
            <a:picLocks noChangeAspect="1"/>
          </p:cNvPicPr>
          <p:nvPr/>
        </p:nvPicPr>
        <p:blipFill>
          <a:blip r:embed="rId3">
            <a:extLst/>
          </a:blip>
          <a:stretch>
            <a:fillRect/>
          </a:stretch>
        </p:blipFill>
        <p:spPr>
          <a:xfrm>
            <a:off x="10232431" y="6471634"/>
            <a:ext cx="1801104" cy="277631"/>
          </a:xfrm>
          <a:prstGeom prst="rect">
            <a:avLst/>
          </a:prstGeom>
          <a:ln w="12700">
            <a:miter lim="400000"/>
          </a:ln>
        </p:spPr>
      </p:pic>
      <p:sp>
        <p:nvSpPr>
          <p:cNvPr id="5"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6" name="5 Rectángulo"/>
          <p:cNvSpPr/>
          <p:nvPr/>
        </p:nvSpPr>
        <p:spPr>
          <a:xfrm>
            <a:off x="150812" y="103257"/>
            <a:ext cx="11658494" cy="35393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RETOS: CERTIFICADOS ELECTRÓNICOS</a:t>
            </a:r>
          </a:p>
        </p:txBody>
      </p:sp>
    </p:spTree>
    <p:extLst>
      <p:ext uri="{BB962C8B-B14F-4D97-AF65-F5344CB8AC3E}">
        <p14:creationId xmlns:p14="http://schemas.microsoft.com/office/powerpoint/2010/main" val="3684974548"/>
      </p:ext>
    </p:extLst>
  </p:cSld>
  <p:clrMapOvr>
    <a:masterClrMapping/>
  </p:clrMapOvr>
  <p:transition spd="slow">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34401" y="1143000"/>
            <a:ext cx="11658494" cy="353943"/>
          </a:xfrm>
          <a:prstGeom prst="rect">
            <a:avLst/>
          </a:prstGeom>
        </p:spPr>
        <p:txBody>
          <a:bodyPr wrap="square" lIns="45711" tIns="22855" rIns="45711" bIns="22855">
            <a:spAutoFit/>
          </a:bodyPr>
          <a:lstStyle/>
          <a:p>
            <a:pPr algn="l"/>
            <a:r>
              <a:rPr lang="es-ES" sz="2000" dirty="0">
                <a:solidFill>
                  <a:srgbClr val="0070C0"/>
                </a:solidFill>
                <a:latin typeface="Lucida Sans" panose="020B0602030504020204" pitchFamily="34" charset="0"/>
              </a:rPr>
              <a:t>RETOS: Oficina de seguridad</a:t>
            </a:r>
          </a:p>
        </p:txBody>
      </p:sp>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pic>
        <p:nvPicPr>
          <p:cNvPr id="3074" name="Picture 2" descr="Imatge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00" y="1208346"/>
            <a:ext cx="11929814" cy="4640581"/>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6" name="5 Rectángulo"/>
          <p:cNvSpPr/>
          <p:nvPr/>
        </p:nvSpPr>
        <p:spPr>
          <a:xfrm>
            <a:off x="150812" y="103257"/>
            <a:ext cx="11658494" cy="35393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RETOS: OFICINA DE SEGURIDAD</a:t>
            </a:r>
          </a:p>
        </p:txBody>
      </p:sp>
      <p:pic>
        <p:nvPicPr>
          <p:cNvPr id="19458" name="Picture 2" descr="https://cdn1.iconfinder.com/data/icons/ecommerce-61/48/eccomerce_-_sign_24x7-25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012" y="304917"/>
            <a:ext cx="1732032" cy="1732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730697"/>
      </p:ext>
    </p:extLst>
  </p:cSld>
  <p:clrMapOvr>
    <a:masterClrMapping/>
  </p:clrMapOvr>
  <p:transition spd="slow">
    <p:split orient="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sp>
        <p:nvSpPr>
          <p:cNvPr id="4"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5" name="4 Rectángulo"/>
          <p:cNvSpPr/>
          <p:nvPr/>
        </p:nvSpPr>
        <p:spPr>
          <a:xfrm>
            <a:off x="150812" y="103257"/>
            <a:ext cx="11658494" cy="35393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RETOS: PÓLIZA DE CIBERRIESGOS</a:t>
            </a:r>
          </a:p>
        </p:txBody>
      </p:sp>
      <p:pic>
        <p:nvPicPr>
          <p:cNvPr id="21506" name="Picture 2" descr="Salvavidas, Anillo, Rescate, Sos, De Emergencia, M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7812" y="876300"/>
            <a:ext cx="5696048" cy="5696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627430"/>
      </p:ext>
    </p:extLst>
  </p:cSld>
  <p:clrMapOvr>
    <a:masterClrMapping/>
  </p:clrMapOvr>
  <p:transition spd="slow">
    <p:split orient="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gnifying Glass, Search, To Find, To Watch, Increase"/>
          <p:cNvPicPr>
            <a:picLocks noChangeAspect="1" noChangeArrowheads="1"/>
          </p:cNvPicPr>
          <p:nvPr/>
        </p:nvPicPr>
        <p:blipFill rotWithShape="1">
          <a:blip r:embed="rId3">
            <a:extLst>
              <a:ext uri="{28A0092B-C50C-407E-A947-70E740481C1C}">
                <a14:useLocalDpi xmlns:a14="http://schemas.microsoft.com/office/drawing/2010/main" val="0"/>
              </a:ext>
            </a:extLst>
          </a:blip>
          <a:srcRect b="6547"/>
          <a:stretch/>
        </p:blipFill>
        <p:spPr bwMode="auto">
          <a:xfrm>
            <a:off x="371" y="1447800"/>
            <a:ext cx="5789241" cy="5410200"/>
          </a:xfrm>
          <a:prstGeom prst="rect">
            <a:avLst/>
          </a:prstGeom>
          <a:solidFill>
            <a:schemeClr val="bg1">
              <a:alpha val="0"/>
            </a:schemeClr>
          </a:solidFill>
        </p:spPr>
      </p:pic>
      <p:sp>
        <p:nvSpPr>
          <p:cNvPr id="2" name="1 Rectángulo"/>
          <p:cNvSpPr/>
          <p:nvPr/>
        </p:nvSpPr>
        <p:spPr>
          <a:xfrm rot="21153719">
            <a:off x="5447264" y="885646"/>
            <a:ext cx="6353021" cy="5262979"/>
          </a:xfrm>
          <a:prstGeom prst="rect">
            <a:avLst/>
          </a:prstGeom>
        </p:spPr>
        <p:txBody>
          <a:bodyPr wrap="none">
            <a:spAutoFit/>
          </a:bodyPr>
          <a:lstStyle/>
          <a:p>
            <a:r>
              <a:rPr lang="es-ES_tradnl" sz="2800" dirty="0" err="1">
                <a:latin typeface="Lucida Sans" panose="020B0602030504020204" pitchFamily="34" charset="0"/>
              </a:rPr>
              <a:t>Cibervigilancia</a:t>
            </a:r>
            <a:endParaRPr lang="es-ES_tradnl" sz="2800" dirty="0">
              <a:latin typeface="Lucida Sans" panose="020B0602030504020204" pitchFamily="34" charset="0"/>
            </a:endParaRPr>
          </a:p>
          <a:p>
            <a:r>
              <a:rPr lang="es-ES_tradnl" sz="2800" dirty="0">
                <a:latin typeface="Lucida Sans" panose="020B0602030504020204" pitchFamily="34" charset="0"/>
              </a:rPr>
              <a:t>Análisis de vulnerabilidades web</a:t>
            </a:r>
          </a:p>
          <a:p>
            <a:r>
              <a:rPr lang="es-ES_tradnl" sz="2800" dirty="0">
                <a:latin typeface="Lucida Sans" panose="020B0602030504020204" pitchFamily="34" charset="0"/>
              </a:rPr>
              <a:t>Auditoría de código </a:t>
            </a:r>
          </a:p>
          <a:p>
            <a:r>
              <a:rPr lang="es-ES_tradnl" sz="2800" dirty="0">
                <a:latin typeface="Lucida Sans" panose="020B0602030504020204" pitchFamily="34" charset="0"/>
              </a:rPr>
              <a:t>Red </a:t>
            </a:r>
            <a:r>
              <a:rPr lang="es-ES_tradnl" sz="2800" dirty="0" err="1">
                <a:latin typeface="Lucida Sans" panose="020B0602030504020204" pitchFamily="34" charset="0"/>
              </a:rPr>
              <a:t>team</a:t>
            </a:r>
            <a:r>
              <a:rPr lang="es-ES_tradnl" sz="2800" dirty="0">
                <a:latin typeface="Lucida Sans" panose="020B0602030504020204" pitchFamily="34" charset="0"/>
              </a:rPr>
              <a:t> (simulación adversarios)</a:t>
            </a:r>
          </a:p>
          <a:p>
            <a:r>
              <a:rPr lang="es-ES_tradnl" sz="2800" dirty="0">
                <a:latin typeface="Lucida Sans" panose="020B0602030504020204" pitchFamily="34" charset="0"/>
              </a:rPr>
              <a:t>Simulación de phishing </a:t>
            </a:r>
          </a:p>
          <a:p>
            <a:r>
              <a:rPr lang="es-ES_tradnl" sz="2800" dirty="0">
                <a:latin typeface="Lucida Sans" panose="020B0602030504020204" pitchFamily="34" charset="0"/>
              </a:rPr>
              <a:t>Auditoría de infraestructura</a:t>
            </a:r>
          </a:p>
          <a:p>
            <a:r>
              <a:rPr lang="es-ES_tradnl" sz="2800" dirty="0">
                <a:latin typeface="Lucida Sans" panose="020B0602030504020204" pitchFamily="34" charset="0"/>
              </a:rPr>
              <a:t>Auditoría de red / </a:t>
            </a:r>
            <a:r>
              <a:rPr lang="es-ES_tradnl" sz="2800" dirty="0" err="1">
                <a:latin typeface="Lucida Sans" panose="020B0602030504020204" pitchFamily="34" charset="0"/>
              </a:rPr>
              <a:t>wifi</a:t>
            </a:r>
            <a:endParaRPr lang="es-ES_tradnl" sz="2800" dirty="0">
              <a:latin typeface="Lucida Sans" panose="020B0602030504020204" pitchFamily="34" charset="0"/>
            </a:endParaRPr>
          </a:p>
          <a:p>
            <a:r>
              <a:rPr lang="es-ES_tradnl" sz="2800" dirty="0">
                <a:latin typeface="Lucida Sans" panose="020B0602030504020204" pitchFamily="34" charset="0"/>
              </a:rPr>
              <a:t>Auditoría </a:t>
            </a:r>
            <a:r>
              <a:rPr lang="es-ES_tradnl" sz="2800" dirty="0" err="1">
                <a:latin typeface="Lucida Sans" panose="020B0602030504020204" pitchFamily="34" charset="0"/>
              </a:rPr>
              <a:t>IoT</a:t>
            </a:r>
            <a:endParaRPr lang="es-ES_tradnl" sz="2800" dirty="0">
              <a:latin typeface="Lucida Sans" panose="020B0602030504020204" pitchFamily="34" charset="0"/>
            </a:endParaRPr>
          </a:p>
          <a:p>
            <a:r>
              <a:rPr lang="es-ES_tradnl" sz="2800" dirty="0" err="1">
                <a:latin typeface="Lucida Sans" panose="020B0602030504020204" pitchFamily="34" charset="0"/>
              </a:rPr>
              <a:t>Pentesting</a:t>
            </a:r>
            <a:endParaRPr lang="es-ES_tradnl" sz="2800" dirty="0">
              <a:latin typeface="Lucida Sans" panose="020B0602030504020204" pitchFamily="34" charset="0"/>
            </a:endParaRPr>
          </a:p>
          <a:p>
            <a:r>
              <a:rPr lang="es-ES_tradnl" sz="2800" dirty="0">
                <a:latin typeface="Lucida Sans" panose="020B0602030504020204" pitchFamily="34" charset="0"/>
              </a:rPr>
              <a:t>Auditoría App móvil</a:t>
            </a:r>
          </a:p>
          <a:p>
            <a:r>
              <a:rPr lang="es-ES_tradnl" sz="2800" dirty="0">
                <a:latin typeface="Lucida Sans" panose="020B0602030504020204" pitchFamily="34" charset="0"/>
              </a:rPr>
              <a:t>Cumplimiento normativo</a:t>
            </a:r>
          </a:p>
          <a:p>
            <a:r>
              <a:rPr lang="es-ES_tradnl" sz="2800" dirty="0">
                <a:latin typeface="Lucida Sans" panose="020B0602030504020204" pitchFamily="34" charset="0"/>
              </a:rPr>
              <a:t>……</a:t>
            </a:r>
            <a:endParaRPr lang="es-ES" sz="2800" dirty="0">
              <a:latin typeface="Lucida Sans" panose="020B0602030504020204" pitchFamily="34" charset="0"/>
            </a:endParaRPr>
          </a:p>
        </p:txBody>
      </p:sp>
      <p:pic>
        <p:nvPicPr>
          <p:cNvPr id="3" name="Imagen" descr="Imagen"/>
          <p:cNvPicPr>
            <a:picLocks noChangeAspect="1"/>
          </p:cNvPicPr>
          <p:nvPr/>
        </p:nvPicPr>
        <p:blipFill>
          <a:blip r:embed="rId4">
            <a:extLst/>
          </a:blip>
          <a:stretch>
            <a:fillRect/>
          </a:stretch>
        </p:blipFill>
        <p:spPr>
          <a:xfrm>
            <a:off x="10232431" y="6471634"/>
            <a:ext cx="1801104" cy="277631"/>
          </a:xfrm>
          <a:prstGeom prst="rect">
            <a:avLst/>
          </a:prstGeom>
          <a:ln w="12700">
            <a:miter lim="400000"/>
          </a:ln>
        </p:spPr>
      </p:pic>
      <p:sp>
        <p:nvSpPr>
          <p:cNvPr id="4"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5" name="4 Rectángulo"/>
          <p:cNvSpPr/>
          <p:nvPr/>
        </p:nvSpPr>
        <p:spPr>
          <a:xfrm>
            <a:off x="150812" y="103257"/>
            <a:ext cx="11658494" cy="35393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RETOS: AUDITORÍAS DE SEGURIDAD</a:t>
            </a:r>
          </a:p>
        </p:txBody>
      </p:sp>
    </p:spTree>
    <p:extLst>
      <p:ext uri="{BB962C8B-B14F-4D97-AF65-F5344CB8AC3E}">
        <p14:creationId xmlns:p14="http://schemas.microsoft.com/office/powerpoint/2010/main" val="2153533028"/>
      </p:ext>
    </p:extLst>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sultat d'imatges de word cloud cybersecurity">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022" b="11600"/>
          <a:stretch/>
        </p:blipFill>
        <p:spPr bwMode="auto">
          <a:xfrm>
            <a:off x="531813" y="707997"/>
            <a:ext cx="10667999" cy="607612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descr="Imagen"/>
          <p:cNvPicPr>
            <a:picLocks noChangeAspect="1"/>
          </p:cNvPicPr>
          <p:nvPr/>
        </p:nvPicPr>
        <p:blipFill>
          <a:blip r:embed="rId4">
            <a:extLst/>
          </a:blip>
          <a:stretch>
            <a:fillRect/>
          </a:stretch>
        </p:blipFill>
        <p:spPr>
          <a:xfrm>
            <a:off x="10232431" y="6471634"/>
            <a:ext cx="1801104" cy="277631"/>
          </a:xfrm>
          <a:prstGeom prst="rect">
            <a:avLst/>
          </a:prstGeom>
          <a:ln w="12700">
            <a:miter lim="400000"/>
          </a:ln>
        </p:spPr>
      </p:pic>
      <p:sp>
        <p:nvSpPr>
          <p:cNvPr id="6"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7" name="6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CONTEXTO</a:t>
            </a:r>
          </a:p>
        </p:txBody>
      </p:sp>
    </p:spTree>
    <p:extLst>
      <p:ext uri="{BB962C8B-B14F-4D97-AF65-F5344CB8AC3E}">
        <p14:creationId xmlns:p14="http://schemas.microsoft.com/office/powerpoint/2010/main" val="1105288513"/>
      </p:ext>
    </p:extLst>
  </p:cSld>
  <p:clrMapOvr>
    <a:masterClrMapping/>
  </p:clrMapOvr>
  <p:transition spd="slow">
    <p:split orient="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160902" y="1524000"/>
            <a:ext cx="4648510" cy="4524315"/>
          </a:xfrm>
          <a:prstGeom prst="rect">
            <a:avLst/>
          </a:prstGeom>
        </p:spPr>
        <p:txBody>
          <a:bodyPr wrap="square">
            <a:spAutoFit/>
          </a:bodyPr>
          <a:lstStyle/>
          <a:p>
            <a:r>
              <a:rPr lang="es-ES_tradnl" sz="3600" dirty="0">
                <a:latin typeface="Lucida Sans" panose="020B0602030504020204" pitchFamily="34" charset="0"/>
              </a:rPr>
              <a:t>RPA</a:t>
            </a:r>
          </a:p>
          <a:p>
            <a:r>
              <a:rPr lang="es-ES_tradnl" sz="3600" dirty="0" err="1">
                <a:latin typeface="Lucida Sans" panose="020B0602030504020204" pitchFamily="34" charset="0"/>
              </a:rPr>
              <a:t>Bots</a:t>
            </a:r>
            <a:endParaRPr lang="es-ES_tradnl" sz="3600" dirty="0">
              <a:latin typeface="Lucida Sans" panose="020B0602030504020204" pitchFamily="34" charset="0"/>
            </a:endParaRPr>
          </a:p>
          <a:p>
            <a:r>
              <a:rPr lang="es-ES_tradnl" sz="3600" dirty="0" err="1">
                <a:latin typeface="Lucida Sans" panose="020B0602030504020204" pitchFamily="34" charset="0"/>
              </a:rPr>
              <a:t>Blockchain</a:t>
            </a:r>
            <a:endParaRPr lang="es-ES" sz="3600" dirty="0">
              <a:latin typeface="Lucida Sans" panose="020B0602030504020204" pitchFamily="34" charset="0"/>
            </a:endParaRPr>
          </a:p>
          <a:p>
            <a:r>
              <a:rPr lang="es-ES" sz="3600" dirty="0">
                <a:latin typeface="Lucida Sans" panose="020B0602030504020204" pitchFamily="34" charset="0"/>
              </a:rPr>
              <a:t>Machine </a:t>
            </a:r>
            <a:r>
              <a:rPr lang="es-ES" sz="3600" dirty="0" err="1">
                <a:latin typeface="Lucida Sans" panose="020B0602030504020204" pitchFamily="34" charset="0"/>
              </a:rPr>
              <a:t>Learning</a:t>
            </a:r>
            <a:endParaRPr lang="es-ES" sz="3600" dirty="0">
              <a:latin typeface="Lucida Sans" panose="020B0602030504020204" pitchFamily="34" charset="0"/>
            </a:endParaRPr>
          </a:p>
          <a:p>
            <a:r>
              <a:rPr lang="es-ES" sz="3600" dirty="0" err="1">
                <a:latin typeface="Lucida Sans" panose="020B0602030504020204" pitchFamily="34" charset="0"/>
              </a:rPr>
              <a:t>IoT</a:t>
            </a:r>
            <a:endParaRPr lang="es-ES" sz="3600" dirty="0">
              <a:latin typeface="Lucida Sans" panose="020B0602030504020204" pitchFamily="34" charset="0"/>
            </a:endParaRPr>
          </a:p>
          <a:p>
            <a:r>
              <a:rPr lang="es-ES" sz="3600" dirty="0" err="1">
                <a:latin typeface="Lucida Sans" panose="020B0602030504020204" pitchFamily="34" charset="0"/>
              </a:rPr>
              <a:t>Wearable</a:t>
            </a:r>
            <a:endParaRPr lang="es-ES" sz="3600" dirty="0">
              <a:latin typeface="Lucida Sans" panose="020B0602030504020204" pitchFamily="34" charset="0"/>
            </a:endParaRPr>
          </a:p>
          <a:p>
            <a:r>
              <a:rPr lang="es-ES" sz="3600" dirty="0">
                <a:latin typeface="Lucida Sans" panose="020B0602030504020204" pitchFamily="34" charset="0"/>
              </a:rPr>
              <a:t>……</a:t>
            </a:r>
          </a:p>
          <a:p>
            <a:endParaRPr lang="es-ES_tradnl" sz="3600" dirty="0">
              <a:latin typeface="Lucida Sans" panose="020B0602030504020204" pitchFamily="34" charset="0"/>
            </a:endParaRPr>
          </a:p>
        </p:txBody>
      </p:sp>
      <p:pic>
        <p:nvPicPr>
          <p:cNvPr id="3" name="Imagen" descr="Imagen"/>
          <p:cNvPicPr>
            <a:picLocks noChangeAspect="1"/>
          </p:cNvPicPr>
          <p:nvPr/>
        </p:nvPicPr>
        <p:blipFill>
          <a:blip r:embed="rId3">
            <a:extLst/>
          </a:blip>
          <a:stretch>
            <a:fillRect/>
          </a:stretch>
        </p:blipFill>
        <p:spPr>
          <a:xfrm>
            <a:off x="10232431" y="6471634"/>
            <a:ext cx="1801104" cy="277631"/>
          </a:xfrm>
          <a:prstGeom prst="rect">
            <a:avLst/>
          </a:prstGeom>
          <a:ln w="12700">
            <a:miter lim="400000"/>
          </a:ln>
        </p:spPr>
      </p:pic>
      <p:sp>
        <p:nvSpPr>
          <p:cNvPr id="4"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5" name="4 Rectángulo"/>
          <p:cNvSpPr/>
          <p:nvPr/>
        </p:nvSpPr>
        <p:spPr>
          <a:xfrm>
            <a:off x="150812" y="103257"/>
            <a:ext cx="11658494" cy="35393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RETOS: OTROS……</a:t>
            </a:r>
          </a:p>
        </p:txBody>
      </p:sp>
      <p:pic>
        <p:nvPicPr>
          <p:cNvPr id="5122" name="Picture 2" descr="Tablero, Escuela, Inmediatamente, Pronto, Igual"/>
          <p:cNvPicPr>
            <a:picLocks noChangeAspect="1" noChangeArrowheads="1"/>
          </p:cNvPicPr>
          <p:nvPr/>
        </p:nvPicPr>
        <p:blipFill rotWithShape="1">
          <a:blip r:embed="rId4">
            <a:extLst>
              <a:ext uri="{28A0092B-C50C-407E-A947-70E740481C1C}">
                <a14:useLocalDpi xmlns:a14="http://schemas.microsoft.com/office/drawing/2010/main" val="0"/>
              </a:ext>
            </a:extLst>
          </a:blip>
          <a:srcRect l="4873" t="8807" r="7117" b="6582"/>
          <a:stretch/>
        </p:blipFill>
        <p:spPr bwMode="auto">
          <a:xfrm>
            <a:off x="-1588" y="1676400"/>
            <a:ext cx="5734050" cy="3675134"/>
          </a:xfrm>
          <a:prstGeom prst="rect">
            <a:avLst/>
          </a:prstGeom>
          <a:noFill/>
          <a:extLst>
            <a:ext uri="{909E8E84-426E-40DD-AFC4-6F175D3DCCD1}">
              <a14:hiddenFill xmlns:a14="http://schemas.microsoft.com/office/drawing/2010/main">
                <a:solidFill>
                  <a:srgbClr val="FFFFFF"/>
                </a:solidFill>
              </a14:hiddenFill>
            </a:ext>
          </a:extLst>
        </p:spPr>
      </p:pic>
      <p:sp>
        <p:nvSpPr>
          <p:cNvPr id="6" name="5 Flecha derecha"/>
          <p:cNvSpPr/>
          <p:nvPr/>
        </p:nvSpPr>
        <p:spPr>
          <a:xfrm>
            <a:off x="5865812" y="2971800"/>
            <a:ext cx="1143000" cy="814357"/>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136638194"/>
      </p:ext>
    </p:extLst>
  </p:cSld>
  <p:clrMapOvr>
    <a:masterClrMapping/>
  </p:clrMapOvr>
  <p:transition spd="slow">
    <p:split orient="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sp>
        <p:nvSpPr>
          <p:cNvPr id="17"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24" name="23 Rectángulo"/>
          <p:cNvSpPr/>
          <p:nvPr/>
        </p:nvSpPr>
        <p:spPr>
          <a:xfrm>
            <a:off x="150812" y="103257"/>
            <a:ext cx="11658494" cy="35393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ALGUNAS MAGNITUDES (promedio mensual)</a:t>
            </a:r>
          </a:p>
        </p:txBody>
      </p:sp>
      <p:sp>
        <p:nvSpPr>
          <p:cNvPr id="25" name="24 Rectángulo"/>
          <p:cNvSpPr/>
          <p:nvPr/>
        </p:nvSpPr>
        <p:spPr>
          <a:xfrm>
            <a:off x="1694025" y="885646"/>
            <a:ext cx="8068234" cy="5693866"/>
          </a:xfrm>
          <a:prstGeom prst="rect">
            <a:avLst/>
          </a:prstGeom>
        </p:spPr>
        <p:txBody>
          <a:bodyPr wrap="none">
            <a:spAutoFit/>
          </a:bodyPr>
          <a:lstStyle/>
          <a:p>
            <a:r>
              <a:rPr lang="es-ES_tradnl" sz="2800" dirty="0">
                <a:latin typeface="Lucida Sans" panose="020B0602030504020204" pitchFamily="34" charset="0"/>
              </a:rPr>
              <a:t>1.700.000 correos</a:t>
            </a:r>
          </a:p>
          <a:p>
            <a:endParaRPr lang="es-ES_tradnl" sz="2800" dirty="0">
              <a:latin typeface="Lucida Sans" panose="020B0602030504020204" pitchFamily="34" charset="0"/>
            </a:endParaRPr>
          </a:p>
          <a:p>
            <a:r>
              <a:rPr lang="es-ES_tradnl" sz="2800" dirty="0">
                <a:latin typeface="Lucida Sans" panose="020B0602030504020204" pitchFamily="34" charset="0"/>
              </a:rPr>
              <a:t>            11.500.000 conexiones a internet</a:t>
            </a:r>
          </a:p>
          <a:p>
            <a:r>
              <a:rPr lang="es-ES_tradnl" sz="2800" dirty="0">
                <a:latin typeface="Lucida Sans" panose="020B0602030504020204" pitchFamily="34" charset="0"/>
              </a:rPr>
              <a:t>            1,2% conexiones bloqueadas</a:t>
            </a:r>
          </a:p>
          <a:p>
            <a:r>
              <a:rPr lang="es-ES_tradnl" sz="2800" dirty="0">
                <a:latin typeface="Lucida Sans" panose="020B0602030504020204" pitchFamily="34" charset="0"/>
              </a:rPr>
              <a:t>            107.000 horas de acceso a internet</a:t>
            </a:r>
          </a:p>
          <a:p>
            <a:endParaRPr lang="es-ES_tradnl" sz="2800" dirty="0">
              <a:latin typeface="Lucida Sans" panose="020B0602030504020204" pitchFamily="34" charset="0"/>
            </a:endParaRPr>
          </a:p>
          <a:p>
            <a:r>
              <a:rPr lang="es-ES_tradnl" sz="2800" dirty="0">
                <a:latin typeface="Lucida Sans" panose="020B0602030504020204" pitchFamily="34" charset="0"/>
              </a:rPr>
              <a:t>30.000.000 conexiones firewall bloqueadas</a:t>
            </a:r>
          </a:p>
          <a:p>
            <a:r>
              <a:rPr lang="es-ES_tradnl" sz="2800" dirty="0">
                <a:latin typeface="Lucida Sans" panose="020B0602030504020204" pitchFamily="34" charset="0"/>
              </a:rPr>
              <a:t>6.500.000 conexiones IPS bloqueadas</a:t>
            </a:r>
          </a:p>
          <a:p>
            <a:endParaRPr lang="es-ES_tradnl" sz="2800" dirty="0">
              <a:latin typeface="Lucida Sans" panose="020B0602030504020204" pitchFamily="34" charset="0"/>
            </a:endParaRPr>
          </a:p>
          <a:p>
            <a:r>
              <a:rPr lang="es-ES_tradnl" sz="2800" dirty="0">
                <a:latin typeface="Lucida Sans" panose="020B0602030504020204" pitchFamily="34" charset="0"/>
              </a:rPr>
              <a:t>                    3.000 malware detectado</a:t>
            </a:r>
          </a:p>
          <a:p>
            <a:r>
              <a:rPr lang="es-ES_tradnl" sz="2800" dirty="0">
                <a:latin typeface="Lucida Sans" panose="020B0602030504020204" pitchFamily="34" charset="0"/>
              </a:rPr>
              <a:t>	         40 ejecutables bloqueados</a:t>
            </a:r>
          </a:p>
          <a:p>
            <a:endParaRPr lang="es-ES_tradnl" sz="2800" dirty="0">
              <a:latin typeface="Lucida Sans" panose="020B0602030504020204" pitchFamily="34" charset="0"/>
            </a:endParaRPr>
          </a:p>
          <a:p>
            <a:r>
              <a:rPr lang="es-ES" sz="2800" dirty="0">
                <a:latin typeface="Lucida Sans" panose="020B0602030504020204" pitchFamily="34" charset="0"/>
              </a:rPr>
              <a:t>2.000 solicitudes ARCO-POL</a:t>
            </a:r>
          </a:p>
        </p:txBody>
      </p:sp>
      <p:pic>
        <p:nvPicPr>
          <p:cNvPr id="5126" name="Picture 6" descr="firewall, off, security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972" y="3346071"/>
            <a:ext cx="1165547" cy="116554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s://cdn0.iconfinder.com/data/icons/customicondesignsocialmedia1shadow/256/emai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4818" y="713734"/>
            <a:ext cx="896374" cy="896374"/>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https://cdn3.iconfinder.com/data/icons/tango-icon-library/48/applications-internet-25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7168" y="1869426"/>
            <a:ext cx="1135444" cy="1135444"/>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https://cdn2.iconfinder.com/data/icons/3d-bluefx-desktop-icons/256/My-Computer.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71646" y="4750278"/>
            <a:ext cx="990600" cy="990600"/>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https://cdn1.iconfinder.com/data/icons/gdpr-family/401/Asset_1320-256.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4676" y="5885426"/>
            <a:ext cx="540935" cy="725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014527"/>
      </p:ext>
    </p:extLst>
  </p:cSld>
  <p:clrMapOvr>
    <a:masterClrMapping/>
  </p:clrMapOvr>
  <p:transition spd="slow">
    <p:split orient="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ángulo 3"/>
          <p:cNvSpPr/>
          <p:nvPr/>
        </p:nvSpPr>
        <p:spPr>
          <a:xfrm>
            <a:off x="0" y="0"/>
            <a:ext cx="12324256" cy="685800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pic>
        <p:nvPicPr>
          <p:cNvPr id="3" name="Imagen" descr="Imagen"/>
          <p:cNvPicPr>
            <a:picLocks noChangeAspect="1"/>
          </p:cNvPicPr>
          <p:nvPr/>
        </p:nvPicPr>
        <p:blipFill>
          <a:blip r:embed="rId2">
            <a:biLevel thresh="25000"/>
            <a:extLst/>
          </a:blip>
          <a:stretch>
            <a:fillRect/>
          </a:stretch>
        </p:blipFill>
        <p:spPr>
          <a:xfrm>
            <a:off x="10232431" y="6471634"/>
            <a:ext cx="1801104" cy="277631"/>
          </a:xfrm>
          <a:prstGeom prst="rect">
            <a:avLst/>
          </a:prstGeom>
          <a:ln w="12700">
            <a:miter lim="400000"/>
          </a:ln>
        </p:spPr>
      </p:pic>
      <p:sp>
        <p:nvSpPr>
          <p:cNvPr id="54" name="TextBox 94">
            <a:extLst>
              <a:ext uri="{FF2B5EF4-FFF2-40B4-BE49-F238E27FC236}">
                <a16:creationId xmlns:a16="http://schemas.microsoft.com/office/drawing/2014/main" xmlns="" id="{3F61B841-5CF6-492E-9C24-9AD6C26AACDF}"/>
              </a:ext>
            </a:extLst>
          </p:cNvPr>
          <p:cNvSpPr txBox="1"/>
          <p:nvPr/>
        </p:nvSpPr>
        <p:spPr>
          <a:xfrm>
            <a:off x="2413708" y="1381422"/>
            <a:ext cx="3606790" cy="492443"/>
          </a:xfrm>
          <a:prstGeom prst="rect">
            <a:avLst/>
          </a:prstGeom>
          <a:noFill/>
        </p:spPr>
        <p:txBody>
          <a:bodyPr wrap="square" lIns="0" tIns="0" rIns="0" bIns="0" rtlCol="0">
            <a:spAutoFit/>
          </a:bodyPr>
          <a:lstStyle>
            <a:defPPr>
              <a:defRPr lang="en-US"/>
            </a:defPPr>
            <a:lvl1pPr>
              <a:defRPr sz="4400" b="1" kern="0">
                <a:solidFill>
                  <a:schemeClr val="tx2">
                    <a:lumMod val="60000"/>
                    <a:lumOff val="40000"/>
                  </a:schemeClr>
                </a:solidFill>
                <a:latin typeface="Lucida Sans" panose="020B0602030504020204" pitchFamily="34" charset="0"/>
                <a:cs typeface="Arial" pitchFamily="34" charset="0"/>
              </a:defRPr>
            </a:lvl1pPr>
          </a:lstStyle>
          <a:p>
            <a:r>
              <a:rPr lang="en-US" sz="3200" b="0" dirty="0">
                <a:solidFill>
                  <a:schemeClr val="bg1">
                    <a:lumMod val="75000"/>
                  </a:schemeClr>
                </a:solidFill>
              </a:rPr>
              <a:t>CONTEXTO</a:t>
            </a:r>
          </a:p>
        </p:txBody>
      </p:sp>
      <p:sp>
        <p:nvSpPr>
          <p:cNvPr id="55" name="Rectangle 108"/>
          <p:cNvSpPr/>
          <p:nvPr/>
        </p:nvSpPr>
        <p:spPr>
          <a:xfrm>
            <a:off x="1598612" y="1371600"/>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01</a:t>
            </a:r>
          </a:p>
        </p:txBody>
      </p:sp>
      <p:sp>
        <p:nvSpPr>
          <p:cNvPr id="56" name="Rectangle 109"/>
          <p:cNvSpPr/>
          <p:nvPr/>
        </p:nvSpPr>
        <p:spPr>
          <a:xfrm>
            <a:off x="2202287" y="2209800"/>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02</a:t>
            </a:r>
          </a:p>
        </p:txBody>
      </p:sp>
      <p:sp>
        <p:nvSpPr>
          <p:cNvPr id="57" name="Rectangle 110"/>
          <p:cNvSpPr/>
          <p:nvPr/>
        </p:nvSpPr>
        <p:spPr>
          <a:xfrm>
            <a:off x="2811887" y="30393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03</a:t>
            </a:r>
          </a:p>
        </p:txBody>
      </p:sp>
      <p:sp>
        <p:nvSpPr>
          <p:cNvPr id="58" name="Rectangle 111"/>
          <p:cNvSpPr/>
          <p:nvPr/>
        </p:nvSpPr>
        <p:spPr>
          <a:xfrm>
            <a:off x="3421487" y="38775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04</a:t>
            </a:r>
          </a:p>
        </p:txBody>
      </p:sp>
      <p:sp>
        <p:nvSpPr>
          <p:cNvPr id="59" name="Rectangle 112"/>
          <p:cNvSpPr/>
          <p:nvPr/>
        </p:nvSpPr>
        <p:spPr>
          <a:xfrm>
            <a:off x="4031087" y="4715708"/>
            <a:ext cx="582092" cy="51208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cs typeface="Arial" panose="020B0604020202020204" pitchFamily="34" charset="0"/>
              </a:rPr>
              <a:t>05</a:t>
            </a:r>
          </a:p>
        </p:txBody>
      </p:sp>
      <p:sp>
        <p:nvSpPr>
          <p:cNvPr id="61" name="TextBox 41">
            <a:extLst>
              <a:ext uri="{FF2B5EF4-FFF2-40B4-BE49-F238E27FC236}">
                <a16:creationId xmlns:a16="http://schemas.microsoft.com/office/drawing/2014/main" xmlns="" id="{E7EB2779-4CBA-4B3F-9C4F-859750E75295}"/>
              </a:ext>
            </a:extLst>
          </p:cNvPr>
          <p:cNvSpPr txBox="1"/>
          <p:nvPr/>
        </p:nvSpPr>
        <p:spPr>
          <a:xfrm>
            <a:off x="3017383" y="2219622"/>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ORGANIZACIÓN</a:t>
            </a:r>
          </a:p>
        </p:txBody>
      </p:sp>
      <p:sp>
        <p:nvSpPr>
          <p:cNvPr id="63" name="TextBox 44">
            <a:extLst>
              <a:ext uri="{FF2B5EF4-FFF2-40B4-BE49-F238E27FC236}">
                <a16:creationId xmlns:a16="http://schemas.microsoft.com/office/drawing/2014/main" xmlns="" id="{C41BDD4A-764D-4C7B-AB93-304E487E0405}"/>
              </a:ext>
            </a:extLst>
          </p:cNvPr>
          <p:cNvSpPr txBox="1"/>
          <p:nvPr/>
        </p:nvSpPr>
        <p:spPr>
          <a:xfrm>
            <a:off x="3626983" y="3049130"/>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HITOS</a:t>
            </a:r>
          </a:p>
        </p:txBody>
      </p:sp>
      <p:sp>
        <p:nvSpPr>
          <p:cNvPr id="65" name="TextBox 47">
            <a:extLst>
              <a:ext uri="{FF2B5EF4-FFF2-40B4-BE49-F238E27FC236}">
                <a16:creationId xmlns:a16="http://schemas.microsoft.com/office/drawing/2014/main" xmlns="" id="{AB4EE655-4E28-4219-95E3-AADD6FE68635}"/>
              </a:ext>
            </a:extLst>
          </p:cNvPr>
          <p:cNvSpPr txBox="1"/>
          <p:nvPr/>
        </p:nvSpPr>
        <p:spPr>
          <a:xfrm>
            <a:off x="4236583" y="3887330"/>
            <a:ext cx="5896429" cy="492443"/>
          </a:xfrm>
          <a:prstGeom prst="rect">
            <a:avLst/>
          </a:prstGeom>
          <a:noFill/>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RETOS</a:t>
            </a:r>
          </a:p>
        </p:txBody>
      </p:sp>
      <p:sp>
        <p:nvSpPr>
          <p:cNvPr id="67" name="TextBox 51">
            <a:extLst>
              <a:ext uri="{FF2B5EF4-FFF2-40B4-BE49-F238E27FC236}">
                <a16:creationId xmlns:a16="http://schemas.microsoft.com/office/drawing/2014/main" xmlns="" id="{BB42C13E-46E9-421C-A454-BAA04140CC36}"/>
              </a:ext>
            </a:extLst>
          </p:cNvPr>
          <p:cNvSpPr txBox="1"/>
          <p:nvPr/>
        </p:nvSpPr>
        <p:spPr>
          <a:xfrm>
            <a:off x="4846183" y="4725530"/>
            <a:ext cx="5896429" cy="492443"/>
          </a:xfrm>
          <a:prstGeom prst="rect">
            <a:avLst/>
          </a:prstGeom>
          <a:noFill/>
        </p:spPr>
        <p:txBody>
          <a:bodyPr wrap="square" lIns="0" tIns="0" rIns="0" bIns="0" rtlCol="0">
            <a:spAutoFit/>
          </a:bodyPr>
          <a:lstStyle/>
          <a:p>
            <a:r>
              <a:rPr lang="en-US" sz="3200" kern="0" dirty="0">
                <a:solidFill>
                  <a:schemeClr val="bg1"/>
                </a:solidFill>
                <a:latin typeface="Lucida Sans" panose="020B0602030504020204" pitchFamily="34" charset="0"/>
                <a:cs typeface="Arial" pitchFamily="34" charset="0"/>
              </a:rPr>
              <a:t>CONCLUSIONES</a:t>
            </a:r>
          </a:p>
        </p:txBody>
      </p:sp>
    </p:spTree>
    <p:extLst>
      <p:ext uri="{BB962C8B-B14F-4D97-AF65-F5344CB8AC3E}">
        <p14:creationId xmlns:p14="http://schemas.microsoft.com/office/powerpoint/2010/main" val="601254386"/>
      </p:ext>
    </p:extLst>
  </p:cSld>
  <p:clrMapOvr>
    <a:masterClrMapping/>
  </p:clrMapOvr>
  <p:transition spd="slow">
    <p:split orient="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sp>
        <p:nvSpPr>
          <p:cNvPr id="5"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6" name="5 Rectángulo"/>
          <p:cNvSpPr/>
          <p:nvPr/>
        </p:nvSpPr>
        <p:spPr>
          <a:xfrm>
            <a:off x="150812" y="103257"/>
            <a:ext cx="11658494" cy="35393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CONCLUSIONES</a:t>
            </a:r>
          </a:p>
        </p:txBody>
      </p:sp>
      <p:pic>
        <p:nvPicPr>
          <p:cNvPr id="4098" name="Picture 2" descr="https://cdn0.iconfinder.com/data/icons/48_px_web_icons/48/Signal_atten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057" y="1549841"/>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801244" y="1406342"/>
            <a:ext cx="4047903" cy="656911"/>
          </a:xfrm>
          <a:prstGeom prst="rect">
            <a:avLst/>
          </a:prstGeom>
        </p:spPr>
        <p:txBody>
          <a:bodyPr wrap="none">
            <a:spAutoFit/>
          </a:bodyPr>
          <a:lstStyle/>
          <a:p>
            <a:pPr>
              <a:lnSpc>
                <a:spcPct val="150000"/>
              </a:lnSpc>
            </a:pPr>
            <a:r>
              <a:rPr lang="es-ES" sz="2800" dirty="0">
                <a:latin typeface="Lucida Sans" panose="020B0602030504020204" pitchFamily="34" charset="0"/>
              </a:rPr>
              <a:t>Conexión permanente</a:t>
            </a:r>
          </a:p>
        </p:txBody>
      </p:sp>
      <p:pic>
        <p:nvPicPr>
          <p:cNvPr id="11" name="Picture 2" descr="https://cdn0.iconfinder.com/data/icons/48_px_web_icons/48/Signal_atten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896" y="2504217"/>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12" name="11 Rectángulo"/>
          <p:cNvSpPr/>
          <p:nvPr/>
        </p:nvSpPr>
        <p:spPr>
          <a:xfrm>
            <a:off x="1354083" y="2360718"/>
            <a:ext cx="2093843" cy="738664"/>
          </a:xfrm>
          <a:prstGeom prst="rect">
            <a:avLst/>
          </a:prstGeom>
        </p:spPr>
        <p:txBody>
          <a:bodyPr wrap="none">
            <a:spAutoFit/>
          </a:bodyPr>
          <a:lstStyle/>
          <a:p>
            <a:pPr>
              <a:lnSpc>
                <a:spcPct val="150000"/>
              </a:lnSpc>
            </a:pPr>
            <a:r>
              <a:rPr lang="es-ES" sz="2800" dirty="0">
                <a:latin typeface="Lucida Sans" panose="020B0602030504020204" pitchFamily="34" charset="0"/>
              </a:rPr>
              <a:t>Tecnología</a:t>
            </a:r>
          </a:p>
        </p:txBody>
      </p:sp>
      <p:pic>
        <p:nvPicPr>
          <p:cNvPr id="14" name="Picture 2" descr="https://cdn0.iconfinder.com/data/icons/48_px_web_icons/48/Signal_atten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136" y="3580622"/>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15" name="14 Rectángulo"/>
          <p:cNvSpPr/>
          <p:nvPr/>
        </p:nvSpPr>
        <p:spPr>
          <a:xfrm>
            <a:off x="907323" y="3437123"/>
            <a:ext cx="4405373" cy="656911"/>
          </a:xfrm>
          <a:prstGeom prst="rect">
            <a:avLst/>
          </a:prstGeom>
        </p:spPr>
        <p:txBody>
          <a:bodyPr wrap="none">
            <a:spAutoFit/>
          </a:bodyPr>
          <a:lstStyle/>
          <a:p>
            <a:pPr>
              <a:lnSpc>
                <a:spcPct val="150000"/>
              </a:lnSpc>
            </a:pPr>
            <a:r>
              <a:rPr lang="es-ES" sz="2800" dirty="0">
                <a:latin typeface="Lucida Sans" panose="020B0602030504020204" pitchFamily="34" charset="0"/>
              </a:rPr>
              <a:t>Concienciación usuarios</a:t>
            </a:r>
          </a:p>
        </p:txBody>
      </p:sp>
      <p:pic>
        <p:nvPicPr>
          <p:cNvPr id="16" name="Picture 2" descr="https://cdn0.iconfinder.com/data/icons/48_px_web_icons/48/Signal_atten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244" y="5281444"/>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17" name="16 Rectángulo"/>
          <p:cNvSpPr/>
          <p:nvPr/>
        </p:nvSpPr>
        <p:spPr>
          <a:xfrm>
            <a:off x="1285431" y="5137945"/>
            <a:ext cx="4767652" cy="656911"/>
          </a:xfrm>
          <a:prstGeom prst="rect">
            <a:avLst/>
          </a:prstGeom>
        </p:spPr>
        <p:txBody>
          <a:bodyPr wrap="none">
            <a:spAutoFit/>
          </a:bodyPr>
          <a:lstStyle/>
          <a:p>
            <a:pPr>
              <a:lnSpc>
                <a:spcPct val="150000"/>
              </a:lnSpc>
            </a:pPr>
            <a:r>
              <a:rPr lang="es-ES" sz="2800" dirty="0">
                <a:latin typeface="Lucida Sans" panose="020B0602030504020204" pitchFamily="34" charset="0"/>
              </a:rPr>
              <a:t>Interacciones con terceros</a:t>
            </a:r>
          </a:p>
        </p:txBody>
      </p:sp>
      <p:pic>
        <p:nvPicPr>
          <p:cNvPr id="18" name="Picture 2" descr="https://cdn0.iconfinder.com/data/icons/48_px_web_icons/48/Signal_atten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6507" y="1587541"/>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19" name="18 Rectángulo"/>
          <p:cNvSpPr/>
          <p:nvPr/>
        </p:nvSpPr>
        <p:spPr>
          <a:xfrm>
            <a:off x="6630694" y="1444042"/>
            <a:ext cx="5288627" cy="656911"/>
          </a:xfrm>
          <a:prstGeom prst="rect">
            <a:avLst/>
          </a:prstGeom>
        </p:spPr>
        <p:txBody>
          <a:bodyPr wrap="none">
            <a:spAutoFit/>
          </a:bodyPr>
          <a:lstStyle/>
          <a:p>
            <a:pPr>
              <a:lnSpc>
                <a:spcPct val="150000"/>
              </a:lnSpc>
            </a:pPr>
            <a:r>
              <a:rPr lang="es-ES" sz="2800" dirty="0">
                <a:latin typeface="Lucida Sans" panose="020B0602030504020204" pitchFamily="34" charset="0"/>
              </a:rPr>
              <a:t>Confidencialidad / Privacidad</a:t>
            </a:r>
          </a:p>
        </p:txBody>
      </p:sp>
      <p:pic>
        <p:nvPicPr>
          <p:cNvPr id="20" name="Picture 2" descr="https://cdn0.iconfinder.com/data/icons/48_px_web_icons/48/Signal_atten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8093" y="6102787"/>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21" name="20 Rectángulo"/>
          <p:cNvSpPr/>
          <p:nvPr/>
        </p:nvSpPr>
        <p:spPr>
          <a:xfrm>
            <a:off x="3862280" y="5959288"/>
            <a:ext cx="4070345" cy="656911"/>
          </a:xfrm>
          <a:prstGeom prst="rect">
            <a:avLst/>
          </a:prstGeom>
        </p:spPr>
        <p:txBody>
          <a:bodyPr wrap="none">
            <a:spAutoFit/>
          </a:bodyPr>
          <a:lstStyle/>
          <a:p>
            <a:pPr>
              <a:lnSpc>
                <a:spcPct val="150000"/>
              </a:lnSpc>
            </a:pPr>
            <a:r>
              <a:rPr lang="es-ES" sz="2800" dirty="0">
                <a:latin typeface="Lucida Sans" panose="020B0602030504020204" pitchFamily="34" charset="0"/>
              </a:rPr>
              <a:t>Elementos conectados</a:t>
            </a:r>
          </a:p>
        </p:txBody>
      </p:sp>
      <p:pic>
        <p:nvPicPr>
          <p:cNvPr id="22" name="Picture 2" descr="https://cdn0.iconfinder.com/data/icons/48_px_web_icons/48/Signal_atten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8509" y="4563099"/>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23" name="22 Rectángulo"/>
          <p:cNvSpPr/>
          <p:nvPr/>
        </p:nvSpPr>
        <p:spPr>
          <a:xfrm>
            <a:off x="5312696" y="4419600"/>
            <a:ext cx="5933034" cy="656911"/>
          </a:xfrm>
          <a:prstGeom prst="rect">
            <a:avLst/>
          </a:prstGeom>
        </p:spPr>
        <p:txBody>
          <a:bodyPr wrap="none">
            <a:spAutoFit/>
          </a:bodyPr>
          <a:lstStyle/>
          <a:p>
            <a:pPr>
              <a:lnSpc>
                <a:spcPct val="150000"/>
              </a:lnSpc>
            </a:pPr>
            <a:r>
              <a:rPr lang="es-ES" sz="2800" dirty="0">
                <a:latin typeface="Lucida Sans" panose="020B0602030504020204" pitchFamily="34" charset="0"/>
              </a:rPr>
              <a:t>Falta de alineación con “negocio”</a:t>
            </a:r>
          </a:p>
        </p:txBody>
      </p:sp>
      <p:pic>
        <p:nvPicPr>
          <p:cNvPr id="24" name="Picture 2" descr="https://cdn0.iconfinder.com/data/icons/48_px_web_icons/48/Signal_atten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2220" y="3672035"/>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25" name="24 Rectángulo"/>
          <p:cNvSpPr/>
          <p:nvPr/>
        </p:nvSpPr>
        <p:spPr>
          <a:xfrm>
            <a:off x="7386407" y="3528536"/>
            <a:ext cx="2632452" cy="738664"/>
          </a:xfrm>
          <a:prstGeom prst="rect">
            <a:avLst/>
          </a:prstGeom>
        </p:spPr>
        <p:txBody>
          <a:bodyPr wrap="none">
            <a:spAutoFit/>
          </a:bodyPr>
          <a:lstStyle/>
          <a:p>
            <a:pPr>
              <a:lnSpc>
                <a:spcPct val="150000"/>
              </a:lnSpc>
            </a:pPr>
            <a:r>
              <a:rPr lang="es-ES" sz="2800" dirty="0">
                <a:latin typeface="Lucida Sans" panose="020B0602030504020204" pitchFamily="34" charset="0"/>
              </a:rPr>
              <a:t>Entorno hostil</a:t>
            </a:r>
          </a:p>
        </p:txBody>
      </p:sp>
      <p:pic>
        <p:nvPicPr>
          <p:cNvPr id="26" name="Picture 2" descr="https://cdn0.iconfinder.com/data/icons/48_px_web_icons/48/Signal_atten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7742" y="2697984"/>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27" name="26 Rectángulo"/>
          <p:cNvSpPr/>
          <p:nvPr/>
        </p:nvSpPr>
        <p:spPr>
          <a:xfrm>
            <a:off x="5251929" y="2554485"/>
            <a:ext cx="5641288" cy="656911"/>
          </a:xfrm>
          <a:prstGeom prst="rect">
            <a:avLst/>
          </a:prstGeom>
        </p:spPr>
        <p:txBody>
          <a:bodyPr wrap="none">
            <a:spAutoFit/>
          </a:bodyPr>
          <a:lstStyle/>
          <a:p>
            <a:pPr>
              <a:lnSpc>
                <a:spcPct val="150000"/>
              </a:lnSpc>
            </a:pPr>
            <a:r>
              <a:rPr lang="es-ES" sz="2800" dirty="0">
                <a:latin typeface="Lucida Sans" panose="020B0602030504020204" pitchFamily="34" charset="0"/>
              </a:rPr>
              <a:t>Falta de personal especializado</a:t>
            </a:r>
          </a:p>
        </p:txBody>
      </p:sp>
      <p:sp>
        <p:nvSpPr>
          <p:cNvPr id="28" name="27 Rectángulo"/>
          <p:cNvSpPr/>
          <p:nvPr/>
        </p:nvSpPr>
        <p:spPr>
          <a:xfrm>
            <a:off x="0" y="609600"/>
            <a:ext cx="12188825" cy="655051"/>
          </a:xfrm>
          <a:prstGeom prst="rect">
            <a:avLst/>
          </a:prstGeom>
        </p:spPr>
        <p:txBody>
          <a:bodyPr wrap="square">
            <a:spAutoFit/>
          </a:bodyPr>
          <a:lstStyle/>
          <a:p>
            <a:pPr algn="ctr">
              <a:lnSpc>
                <a:spcPct val="150000"/>
              </a:lnSpc>
            </a:pPr>
            <a:r>
              <a:rPr lang="es-ES" sz="2800" b="1" u="sng" dirty="0">
                <a:latin typeface="Lucida Sans" panose="020B0602030504020204" pitchFamily="34" charset="0"/>
              </a:rPr>
              <a:t>Factores de riesgo</a:t>
            </a:r>
          </a:p>
        </p:txBody>
      </p:sp>
      <p:pic>
        <p:nvPicPr>
          <p:cNvPr id="29" name="Picture 2" descr="https://cdn0.iconfinder.com/data/icons/48_px_web_icons/48/Signal_atten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3344" y="5445876"/>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30" name="29 Rectángulo"/>
          <p:cNvSpPr/>
          <p:nvPr/>
        </p:nvSpPr>
        <p:spPr>
          <a:xfrm>
            <a:off x="7347531" y="5302377"/>
            <a:ext cx="3528530" cy="656911"/>
          </a:xfrm>
          <a:prstGeom prst="rect">
            <a:avLst/>
          </a:prstGeom>
        </p:spPr>
        <p:txBody>
          <a:bodyPr wrap="none">
            <a:spAutoFit/>
          </a:bodyPr>
          <a:lstStyle/>
          <a:p>
            <a:pPr>
              <a:lnSpc>
                <a:spcPct val="150000"/>
              </a:lnSpc>
            </a:pPr>
            <a:r>
              <a:rPr lang="es-ES" sz="2800" dirty="0">
                <a:latin typeface="Lucida Sans" panose="020B0602030504020204" pitchFamily="34" charset="0"/>
              </a:rPr>
              <a:t>Metodologías Agile</a:t>
            </a:r>
          </a:p>
        </p:txBody>
      </p:sp>
      <p:pic>
        <p:nvPicPr>
          <p:cNvPr id="31" name="Picture 2" descr="https://cdn0.iconfinder.com/data/icons/48_px_web_icons/48/Signal_atten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431" y="4440836"/>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32" name="31 Rectángulo"/>
          <p:cNvSpPr/>
          <p:nvPr/>
        </p:nvSpPr>
        <p:spPr>
          <a:xfrm>
            <a:off x="1769618" y="4297337"/>
            <a:ext cx="1725152" cy="656911"/>
          </a:xfrm>
          <a:prstGeom prst="rect">
            <a:avLst/>
          </a:prstGeom>
        </p:spPr>
        <p:txBody>
          <a:bodyPr wrap="none">
            <a:spAutoFit/>
          </a:bodyPr>
          <a:lstStyle/>
          <a:p>
            <a:pPr>
              <a:lnSpc>
                <a:spcPct val="150000"/>
              </a:lnSpc>
            </a:pPr>
            <a:r>
              <a:rPr lang="es-ES" sz="2800" dirty="0">
                <a:latin typeface="Lucida Sans" panose="020B0602030504020204" pitchFamily="34" charset="0"/>
              </a:rPr>
              <a:t>Volumen</a:t>
            </a:r>
          </a:p>
        </p:txBody>
      </p:sp>
    </p:spTree>
    <p:extLst>
      <p:ext uri="{BB962C8B-B14F-4D97-AF65-F5344CB8AC3E}">
        <p14:creationId xmlns:p14="http://schemas.microsoft.com/office/powerpoint/2010/main" val="2757772539"/>
      </p:ext>
    </p:extLst>
  </p:cSld>
  <p:clrMapOvr>
    <a:masterClrMapping/>
  </p:clrMapOvr>
  <p:transition spd="slow">
    <p:split orient="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3"/>
          <p:cNvSpPr/>
          <p:nvPr/>
        </p:nvSpPr>
        <p:spPr>
          <a:xfrm>
            <a:off x="-1" y="0"/>
            <a:ext cx="12188825" cy="6857999"/>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7" name="CuadroTexto 5"/>
          <p:cNvSpPr txBox="1"/>
          <p:nvPr/>
        </p:nvSpPr>
        <p:spPr>
          <a:xfrm>
            <a:off x="-2" y="6477000"/>
            <a:ext cx="12188825" cy="253916"/>
          </a:xfrm>
          <a:prstGeom prst="rect">
            <a:avLst/>
          </a:prstGeom>
          <a:noFill/>
        </p:spPr>
        <p:txBody>
          <a:bodyPr wrap="square" rtlCol="0">
            <a:spAutoFit/>
          </a:bodyPr>
          <a:lstStyle/>
          <a:p>
            <a:pPr algn="ctr"/>
            <a:r>
              <a:rPr lang="es-ES" sz="1050" dirty="0">
                <a:solidFill>
                  <a:schemeClr val="tx1">
                    <a:lumMod val="65000"/>
                    <a:lumOff val="35000"/>
                  </a:schemeClr>
                </a:solidFill>
                <a:latin typeface="Arial"/>
                <a:cs typeface="Arial"/>
              </a:rPr>
              <a:t>Mutua Colaboradora con la Seguridad Social nº 151</a:t>
            </a:r>
          </a:p>
        </p:txBody>
      </p:sp>
      <p:pic>
        <p:nvPicPr>
          <p:cNvPr id="8" name="Imagen 1" descr="logo_blanc.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0076" y="3007584"/>
            <a:ext cx="4148670" cy="638443"/>
          </a:xfrm>
          <a:prstGeom prst="rect">
            <a:avLst/>
          </a:prstGeom>
        </p:spPr>
      </p:pic>
    </p:spTree>
    <p:extLst>
      <p:ext uri="{BB962C8B-B14F-4D97-AF65-F5344CB8AC3E}">
        <p14:creationId xmlns:p14="http://schemas.microsoft.com/office/powerpoint/2010/main" val="1786502966"/>
      </p:ext>
    </p:extLst>
  </p:cSld>
  <p:clrMapOvr>
    <a:masterClrMapping/>
  </p:clrMapOvr>
  <p:transition spd="slow">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sp>
        <p:nvSpPr>
          <p:cNvPr id="6"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7" name="6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CIBERATAQUES</a:t>
            </a:r>
          </a:p>
        </p:txBody>
      </p:sp>
      <p:pic>
        <p:nvPicPr>
          <p:cNvPr id="2" name="1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1412" y="695325"/>
            <a:ext cx="9448800" cy="5643279"/>
          </a:xfrm>
          <a:prstGeom prst="rect">
            <a:avLst/>
          </a:prstGeom>
        </p:spPr>
      </p:pic>
      <p:sp>
        <p:nvSpPr>
          <p:cNvPr id="5" name="4 Elipse"/>
          <p:cNvSpPr/>
          <p:nvPr/>
        </p:nvSpPr>
        <p:spPr>
          <a:xfrm>
            <a:off x="912812" y="1295400"/>
            <a:ext cx="1828800" cy="533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Rectángulo"/>
          <p:cNvSpPr/>
          <p:nvPr/>
        </p:nvSpPr>
        <p:spPr>
          <a:xfrm>
            <a:off x="858670" y="6629400"/>
            <a:ext cx="2463157" cy="184656"/>
          </a:xfrm>
          <a:prstGeom prst="rect">
            <a:avLst/>
          </a:prstGeom>
        </p:spPr>
        <p:txBody>
          <a:bodyPr wrap="none" lIns="45711" tIns="22855" rIns="45711" bIns="22855">
            <a:spAutoFit/>
          </a:bodyPr>
          <a:lstStyle/>
          <a:p>
            <a:r>
              <a:rPr lang="es-ES" sz="900" dirty="0">
                <a:latin typeface="Lucida Sans" panose="020B0602030504020204" pitchFamily="34" charset="0"/>
              </a:rPr>
              <a:t>Fuente: </a:t>
            </a:r>
            <a:r>
              <a:rPr lang="es-ES" sz="900" dirty="0">
                <a:latin typeface="Lucida Sans" panose="020B0602030504020204" pitchFamily="34" charset="0"/>
                <a:hlinkClick r:id="rId4"/>
              </a:rPr>
              <a:t>https://cybermap.kaspersky.com/</a:t>
            </a:r>
            <a:endParaRPr lang="es-ES" sz="900" dirty="0">
              <a:latin typeface="Lucida Sans" panose="020B0602030504020204" pitchFamily="34" charset="0"/>
            </a:endParaRPr>
          </a:p>
        </p:txBody>
      </p:sp>
    </p:spTree>
    <p:extLst>
      <p:ext uri="{BB962C8B-B14F-4D97-AF65-F5344CB8AC3E}">
        <p14:creationId xmlns:p14="http://schemas.microsoft.com/office/powerpoint/2010/main" val="1269196858"/>
      </p:ext>
    </p:extLst>
  </p:cSld>
  <p:clrMapOvr>
    <a:masterClrMapping/>
  </p:clrMapOvr>
  <p:transition spd="slow">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293" y="609835"/>
            <a:ext cx="9964364" cy="5963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Imagen" descr="Imagen"/>
          <p:cNvPicPr>
            <a:picLocks noChangeAspect="1"/>
          </p:cNvPicPr>
          <p:nvPr/>
        </p:nvPicPr>
        <p:blipFill>
          <a:blip r:embed="rId3">
            <a:extLst/>
          </a:blip>
          <a:stretch>
            <a:fillRect/>
          </a:stretch>
        </p:blipFill>
        <p:spPr>
          <a:xfrm>
            <a:off x="10232431" y="6471634"/>
            <a:ext cx="1801104" cy="277631"/>
          </a:xfrm>
          <a:prstGeom prst="rect">
            <a:avLst/>
          </a:prstGeom>
          <a:ln w="12700">
            <a:miter lim="400000"/>
          </a:ln>
        </p:spPr>
      </p:pic>
      <p:sp>
        <p:nvSpPr>
          <p:cNvPr id="4" name="3 Rectángulo"/>
          <p:cNvSpPr/>
          <p:nvPr/>
        </p:nvSpPr>
        <p:spPr>
          <a:xfrm>
            <a:off x="858670" y="6629400"/>
            <a:ext cx="5247572" cy="184656"/>
          </a:xfrm>
          <a:prstGeom prst="rect">
            <a:avLst/>
          </a:prstGeom>
        </p:spPr>
        <p:txBody>
          <a:bodyPr wrap="none" lIns="45711" tIns="22855" rIns="45711" bIns="22855">
            <a:spAutoFit/>
          </a:bodyPr>
          <a:lstStyle/>
          <a:p>
            <a:r>
              <a:rPr lang="es-ES" sz="900" dirty="0">
                <a:latin typeface="Lucida Sans" panose="020B0602030504020204" pitchFamily="34" charset="0"/>
              </a:rPr>
              <a:t>Fuente: </a:t>
            </a:r>
            <a:r>
              <a:rPr lang="es-ES" sz="900" dirty="0">
                <a:latin typeface="Lucida Sans" panose="020B0602030504020204" pitchFamily="34" charset="0"/>
                <a:hlinkClick r:id="rId4"/>
              </a:rPr>
              <a:t>www.informationisbeautiful.net/visualizations/worlds-biggest-data-breaches-hacks/</a:t>
            </a:r>
            <a:endParaRPr lang="es-ES" sz="900" dirty="0">
              <a:latin typeface="Lucida Sans" panose="020B0602030504020204" pitchFamily="34" charset="0"/>
            </a:endParaRPr>
          </a:p>
        </p:txBody>
      </p:sp>
      <p:sp>
        <p:nvSpPr>
          <p:cNvPr id="6"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7" name="6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PRINCIPALES FUGAS DE DATOS</a:t>
            </a:r>
          </a:p>
        </p:txBody>
      </p:sp>
    </p:spTree>
    <p:extLst>
      <p:ext uri="{BB962C8B-B14F-4D97-AF65-F5344CB8AC3E}">
        <p14:creationId xmlns:p14="http://schemas.microsoft.com/office/powerpoint/2010/main" val="774199244"/>
      </p:ext>
    </p:extLst>
  </p:cSld>
  <p:clrMapOvr>
    <a:masterClrMapping/>
  </p:clrMapOvr>
  <p:transition spd="slow">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sp>
        <p:nvSpPr>
          <p:cNvPr id="4" name="3 Rectángulo"/>
          <p:cNvSpPr/>
          <p:nvPr/>
        </p:nvSpPr>
        <p:spPr>
          <a:xfrm>
            <a:off x="858670" y="6629400"/>
            <a:ext cx="4192796" cy="323155"/>
          </a:xfrm>
          <a:prstGeom prst="rect">
            <a:avLst/>
          </a:prstGeom>
        </p:spPr>
        <p:txBody>
          <a:bodyPr wrap="none" lIns="45711" tIns="22855" rIns="45711" bIns="22855">
            <a:spAutoFit/>
          </a:bodyPr>
          <a:lstStyle/>
          <a:p>
            <a:r>
              <a:rPr lang="es-ES" sz="900" dirty="0">
                <a:latin typeface="Lucida Sans" panose="020B0602030504020204" pitchFamily="34" charset="0"/>
              </a:rPr>
              <a:t>Fuente: </a:t>
            </a:r>
            <a:r>
              <a:rPr lang="es-ES" sz="900" dirty="0">
                <a:latin typeface="Lucida Sans" panose="020B0602030504020204" pitchFamily="34" charset="0"/>
                <a:hlinkClick r:id="rId3"/>
              </a:rPr>
              <a:t>https://www.hipaajournal.com/healthcare-data-breach-statistics/</a:t>
            </a:r>
            <a:endParaRPr lang="es-ES" sz="900" dirty="0">
              <a:latin typeface="Lucida Sans" panose="020B0602030504020204" pitchFamily="34" charset="0"/>
            </a:endParaRPr>
          </a:p>
          <a:p>
            <a:endParaRPr lang="es-ES" sz="900" dirty="0">
              <a:latin typeface="Lucida Sans" panose="020B0602030504020204" pitchFamily="34" charset="0"/>
            </a:endParaRPr>
          </a:p>
        </p:txBody>
      </p:sp>
      <p:sp>
        <p:nvSpPr>
          <p:cNvPr id="6"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7" name="6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BRECHAS DE DATOS DE SALUD</a:t>
            </a:r>
          </a:p>
        </p:txBody>
      </p:sp>
      <p:pic>
        <p:nvPicPr>
          <p:cNvPr id="3074" name="Picture 2" descr="https://www.hipaajournal.com/wp-content/uploads/2019/02/number-reported-healthcare-data-breach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956" y="1219200"/>
            <a:ext cx="5068019" cy="35814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hipaajournal.com/wp-content/uploads/2019/02/records-exposed-healthcare-data-breach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2012" y="2667000"/>
            <a:ext cx="5715000" cy="343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179277"/>
      </p:ext>
    </p:extLst>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9" name="Picture 15" descr="https://cdn2.iconfinder.com/data/icons/oxygen/128x128/apps/kex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4848" y="3904823"/>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2" name="1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AMENAZAS</a:t>
            </a:r>
          </a:p>
        </p:txBody>
      </p:sp>
      <p:pic>
        <p:nvPicPr>
          <p:cNvPr id="3" name="Imagen" descr="Imagen"/>
          <p:cNvPicPr>
            <a:picLocks noChangeAspect="1"/>
          </p:cNvPicPr>
          <p:nvPr/>
        </p:nvPicPr>
        <p:blipFill>
          <a:blip r:embed="rId3">
            <a:extLst/>
          </a:blip>
          <a:stretch>
            <a:fillRect/>
          </a:stretch>
        </p:blipFill>
        <p:spPr>
          <a:xfrm>
            <a:off x="10232431" y="6471634"/>
            <a:ext cx="1801104" cy="277631"/>
          </a:xfrm>
          <a:prstGeom prst="rect">
            <a:avLst/>
          </a:prstGeom>
          <a:ln w="12700">
            <a:miter lim="400000"/>
          </a:ln>
        </p:spPr>
      </p:pic>
      <p:sp>
        <p:nvSpPr>
          <p:cNvPr id="5" name="4 Rectángulo"/>
          <p:cNvSpPr/>
          <p:nvPr/>
        </p:nvSpPr>
        <p:spPr>
          <a:xfrm>
            <a:off x="1320201" y="2388192"/>
            <a:ext cx="2233222" cy="461655"/>
          </a:xfrm>
          <a:prstGeom prst="rect">
            <a:avLst/>
          </a:prstGeom>
        </p:spPr>
        <p:txBody>
          <a:bodyPr wrap="none" lIns="45711" tIns="22855" rIns="45711" bIns="22855">
            <a:spAutoFit/>
          </a:bodyPr>
          <a:lstStyle/>
          <a:p>
            <a:r>
              <a:rPr lang="es-ES" sz="2700" dirty="0">
                <a:solidFill>
                  <a:srgbClr val="FF0000"/>
                </a:solidFill>
                <a:latin typeface="Snap ITC" panose="04040A07060A02020202" pitchFamily="82" charset="0"/>
                <a:cs typeface="Kartika" panose="02020503030404060203" pitchFamily="18" charset="0"/>
              </a:rPr>
              <a:t>MALWARE</a:t>
            </a:r>
            <a:endParaRPr lang="es-ES" dirty="0">
              <a:solidFill>
                <a:srgbClr val="FF0000"/>
              </a:solidFill>
              <a:latin typeface="Snap ITC" panose="04040A07060A02020202" pitchFamily="82" charset="0"/>
              <a:cs typeface="Kartika" panose="02020503030404060203" pitchFamily="18" charset="0"/>
            </a:endParaRPr>
          </a:p>
        </p:txBody>
      </p:sp>
      <p:sp>
        <p:nvSpPr>
          <p:cNvPr id="23" name="22 Rectángulo"/>
          <p:cNvSpPr/>
          <p:nvPr/>
        </p:nvSpPr>
        <p:spPr>
          <a:xfrm>
            <a:off x="3908218" y="3466247"/>
            <a:ext cx="4143680" cy="877153"/>
          </a:xfrm>
          <a:prstGeom prst="rect">
            <a:avLst/>
          </a:prstGeom>
        </p:spPr>
        <p:txBody>
          <a:bodyPr wrap="none" lIns="45711" tIns="22855" rIns="45711" bIns="22855">
            <a:spAutoFit/>
          </a:bodyPr>
          <a:lstStyle/>
          <a:p>
            <a:pPr algn="ctr"/>
            <a:r>
              <a:rPr lang="es-ES" sz="2700" dirty="0">
                <a:solidFill>
                  <a:srgbClr val="FF0000"/>
                </a:solidFill>
                <a:latin typeface="Snap ITC" panose="04040A07060A02020202" pitchFamily="82" charset="0"/>
                <a:cs typeface="Kartika" panose="02020503030404060203" pitchFamily="18" charset="0"/>
              </a:rPr>
              <a:t>INDISPONIBILIDAD</a:t>
            </a:r>
          </a:p>
          <a:p>
            <a:pPr algn="ctr"/>
            <a:r>
              <a:rPr lang="es-ES" sz="2700" dirty="0">
                <a:solidFill>
                  <a:srgbClr val="FF0000"/>
                </a:solidFill>
                <a:latin typeface="Snap ITC" panose="04040A07060A02020202" pitchFamily="82" charset="0"/>
                <a:cs typeface="Kartika" panose="02020503030404060203" pitchFamily="18" charset="0"/>
              </a:rPr>
              <a:t>SISTEMAS</a:t>
            </a:r>
          </a:p>
        </p:txBody>
      </p:sp>
      <p:sp>
        <p:nvSpPr>
          <p:cNvPr id="32" name="31 Rectángulo"/>
          <p:cNvSpPr/>
          <p:nvPr/>
        </p:nvSpPr>
        <p:spPr>
          <a:xfrm>
            <a:off x="7515326" y="5157593"/>
            <a:ext cx="3778244" cy="877153"/>
          </a:xfrm>
          <a:prstGeom prst="rect">
            <a:avLst/>
          </a:prstGeom>
        </p:spPr>
        <p:txBody>
          <a:bodyPr wrap="square" lIns="45711" tIns="22855" rIns="45711" bIns="22855">
            <a:spAutoFit/>
          </a:bodyPr>
          <a:lstStyle/>
          <a:p>
            <a:pPr algn="ctr"/>
            <a:r>
              <a:rPr lang="es-ES" sz="2700" dirty="0">
                <a:solidFill>
                  <a:srgbClr val="FF0000"/>
                </a:solidFill>
                <a:latin typeface="Snap ITC" panose="04040A07060A02020202" pitchFamily="82" charset="0"/>
                <a:cs typeface="Kartika" panose="02020503030404060203" pitchFamily="18" charset="0"/>
              </a:rPr>
              <a:t>ROBO/FUGA INFORMACIÓN</a:t>
            </a:r>
            <a:endParaRPr lang="es-ES" dirty="0">
              <a:solidFill>
                <a:srgbClr val="FF0000"/>
              </a:solidFill>
              <a:latin typeface="Snap ITC" panose="04040A07060A02020202" pitchFamily="82" charset="0"/>
              <a:cs typeface="Kartika" panose="02020503030404060203" pitchFamily="18" charset="0"/>
            </a:endParaRPr>
          </a:p>
        </p:txBody>
      </p:sp>
      <p:sp>
        <p:nvSpPr>
          <p:cNvPr id="34" name="33 Rectángulo"/>
          <p:cNvSpPr/>
          <p:nvPr/>
        </p:nvSpPr>
        <p:spPr>
          <a:xfrm>
            <a:off x="7638950" y="2447482"/>
            <a:ext cx="3367314" cy="461655"/>
          </a:xfrm>
          <a:prstGeom prst="rect">
            <a:avLst/>
          </a:prstGeom>
        </p:spPr>
        <p:txBody>
          <a:bodyPr wrap="none" lIns="45711" tIns="22855" rIns="45711" bIns="22855">
            <a:spAutoFit/>
          </a:bodyPr>
          <a:lstStyle/>
          <a:p>
            <a:pPr algn="ctr"/>
            <a:r>
              <a:rPr lang="es-ES" sz="2700" dirty="0">
                <a:solidFill>
                  <a:srgbClr val="FF0000"/>
                </a:solidFill>
                <a:latin typeface="Snap ITC" panose="04040A07060A02020202" pitchFamily="82" charset="0"/>
                <a:cs typeface="Kartika" panose="02020503030404060203" pitchFamily="18" charset="0"/>
              </a:rPr>
              <a:t>CIBERATAQUES</a:t>
            </a:r>
          </a:p>
        </p:txBody>
      </p:sp>
      <p:sp>
        <p:nvSpPr>
          <p:cNvPr id="36" name="35 Rectángulo"/>
          <p:cNvSpPr/>
          <p:nvPr/>
        </p:nvSpPr>
        <p:spPr>
          <a:xfrm>
            <a:off x="873432" y="5619273"/>
            <a:ext cx="3464585" cy="420105"/>
          </a:xfrm>
          <a:prstGeom prst="rect">
            <a:avLst/>
          </a:prstGeom>
        </p:spPr>
        <p:txBody>
          <a:bodyPr wrap="none" lIns="45711" tIns="22855" rIns="45711" bIns="22855">
            <a:spAutoFit/>
          </a:bodyPr>
          <a:lstStyle/>
          <a:p>
            <a:pPr defTabSz="733278">
              <a:lnSpc>
                <a:spcPct val="90000"/>
              </a:lnSpc>
              <a:spcBef>
                <a:spcPct val="0"/>
              </a:spcBef>
              <a:spcAft>
                <a:spcPct val="35000"/>
              </a:spcAft>
            </a:pPr>
            <a:r>
              <a:rPr lang="es-ES" sz="2700" dirty="0">
                <a:solidFill>
                  <a:srgbClr val="FF0000"/>
                </a:solidFill>
                <a:latin typeface="Snap ITC" panose="04040A07060A02020202" pitchFamily="82" charset="0"/>
                <a:cs typeface="Kartika" panose="02020503030404060203" pitchFamily="18" charset="0"/>
              </a:rPr>
              <a:t>CUMPLIMIENTO</a:t>
            </a:r>
          </a:p>
        </p:txBody>
      </p:sp>
      <p:pic>
        <p:nvPicPr>
          <p:cNvPr id="1026" name="Picture 2" descr="adware, biohazard, danger, malicious, malware, virus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7212" y="1106280"/>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rver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2371" y="2109092"/>
            <a:ext cx="1095375"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cdn3.iconfinder.com/data/icons/free-3d-glossy-interface-icon-set/64/Problem.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5258" y="2325480"/>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s://cdn0.iconfinder.com/data/icons/customicondesign-office6-shadow/256/checklist.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1012" y="3829097"/>
            <a:ext cx="1709424" cy="1709424"/>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https://cdn4.iconfinder.com/data/icons/icocentre-free-icons/85/f-shield_256-256.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46854" y="987941"/>
            <a:ext cx="1151506" cy="136474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cdn4.iconfinder.com/data/icons/free-game-icons/64/Unlock.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15818" y="3672546"/>
            <a:ext cx="60960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318442"/>
      </p:ext>
    </p:extLst>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ángulo 3"/>
          <p:cNvSpPr/>
          <p:nvPr/>
        </p:nvSpPr>
        <p:spPr>
          <a:xfrm>
            <a:off x="0" y="0"/>
            <a:ext cx="12324256" cy="6858000"/>
          </a:xfrm>
          <a:prstGeom prst="rect">
            <a:avLst/>
          </a:prstGeom>
          <a:solidFill>
            <a:srgbClr val="41B5FF"/>
          </a:soli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pic>
        <p:nvPicPr>
          <p:cNvPr id="3" name="Imagen" descr="Imagen"/>
          <p:cNvPicPr>
            <a:picLocks noChangeAspect="1"/>
          </p:cNvPicPr>
          <p:nvPr/>
        </p:nvPicPr>
        <p:blipFill>
          <a:blip r:embed="rId2">
            <a:biLevel thresh="25000"/>
            <a:extLst/>
          </a:blip>
          <a:stretch>
            <a:fillRect/>
          </a:stretch>
        </p:blipFill>
        <p:spPr>
          <a:xfrm>
            <a:off x="10232431" y="6471634"/>
            <a:ext cx="1801104" cy="277631"/>
          </a:xfrm>
          <a:prstGeom prst="rect">
            <a:avLst/>
          </a:prstGeom>
          <a:ln w="12700">
            <a:miter lim="400000"/>
          </a:ln>
        </p:spPr>
      </p:pic>
      <p:sp>
        <p:nvSpPr>
          <p:cNvPr id="54" name="TextBox 94">
            <a:extLst>
              <a:ext uri="{FF2B5EF4-FFF2-40B4-BE49-F238E27FC236}">
                <a16:creationId xmlns:a16="http://schemas.microsoft.com/office/drawing/2014/main" xmlns="" id="{3F61B841-5CF6-492E-9C24-9AD6C26AACDF}"/>
              </a:ext>
            </a:extLst>
          </p:cNvPr>
          <p:cNvSpPr txBox="1"/>
          <p:nvPr/>
        </p:nvSpPr>
        <p:spPr>
          <a:xfrm>
            <a:off x="2413708" y="1381422"/>
            <a:ext cx="3606790" cy="492443"/>
          </a:xfrm>
          <a:prstGeom prst="rect">
            <a:avLst/>
          </a:prstGeom>
          <a:noFill/>
          <a:ln>
            <a:noFill/>
          </a:ln>
        </p:spPr>
        <p:txBody>
          <a:bodyPr wrap="square" lIns="0" tIns="0" rIns="0" bIns="0" rtlCol="0">
            <a:spAutoFit/>
          </a:bodyPr>
          <a:lstStyle>
            <a:defPPr>
              <a:defRPr lang="en-US"/>
            </a:defPPr>
            <a:lvl1pPr>
              <a:defRPr sz="4400" b="1" kern="0">
                <a:solidFill>
                  <a:schemeClr val="tx2">
                    <a:lumMod val="60000"/>
                    <a:lumOff val="40000"/>
                  </a:schemeClr>
                </a:solidFill>
                <a:latin typeface="Lucida Sans" panose="020B0602030504020204" pitchFamily="34" charset="0"/>
                <a:cs typeface="Arial" pitchFamily="34" charset="0"/>
              </a:defRPr>
            </a:lvl1pPr>
          </a:lstStyle>
          <a:p>
            <a:r>
              <a:rPr lang="en-US" sz="3200" b="0" dirty="0">
                <a:solidFill>
                  <a:schemeClr val="bg1">
                    <a:lumMod val="75000"/>
                  </a:schemeClr>
                </a:solidFill>
              </a:rPr>
              <a:t>CONTEXTO</a:t>
            </a:r>
          </a:p>
        </p:txBody>
      </p:sp>
      <p:sp>
        <p:nvSpPr>
          <p:cNvPr id="55" name="Rectangle 108"/>
          <p:cNvSpPr/>
          <p:nvPr/>
        </p:nvSpPr>
        <p:spPr>
          <a:xfrm>
            <a:off x="1598612" y="1371600"/>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01</a:t>
            </a:r>
          </a:p>
        </p:txBody>
      </p:sp>
      <p:sp>
        <p:nvSpPr>
          <p:cNvPr id="56" name="Rectangle 109"/>
          <p:cNvSpPr/>
          <p:nvPr/>
        </p:nvSpPr>
        <p:spPr>
          <a:xfrm>
            <a:off x="2202287" y="2209800"/>
            <a:ext cx="582092" cy="51208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cs typeface="Arial" panose="020B0604020202020204" pitchFamily="34" charset="0"/>
              </a:rPr>
              <a:t>02</a:t>
            </a:r>
          </a:p>
        </p:txBody>
      </p:sp>
      <p:sp>
        <p:nvSpPr>
          <p:cNvPr id="57" name="Rectangle 110"/>
          <p:cNvSpPr/>
          <p:nvPr/>
        </p:nvSpPr>
        <p:spPr>
          <a:xfrm>
            <a:off x="2811887" y="30393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03</a:t>
            </a:r>
          </a:p>
        </p:txBody>
      </p:sp>
      <p:sp>
        <p:nvSpPr>
          <p:cNvPr id="58" name="Rectangle 111"/>
          <p:cNvSpPr/>
          <p:nvPr/>
        </p:nvSpPr>
        <p:spPr>
          <a:xfrm>
            <a:off x="3421487" y="38775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04</a:t>
            </a:r>
          </a:p>
        </p:txBody>
      </p:sp>
      <p:sp>
        <p:nvSpPr>
          <p:cNvPr id="59" name="Rectangle 112"/>
          <p:cNvSpPr/>
          <p:nvPr/>
        </p:nvSpPr>
        <p:spPr>
          <a:xfrm>
            <a:off x="4031087" y="4715708"/>
            <a:ext cx="582092" cy="5120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lumMod val="75000"/>
                  </a:schemeClr>
                </a:solidFill>
                <a:cs typeface="Arial" panose="020B0604020202020204" pitchFamily="34" charset="0"/>
              </a:rPr>
              <a:t>05</a:t>
            </a:r>
          </a:p>
        </p:txBody>
      </p:sp>
      <p:sp>
        <p:nvSpPr>
          <p:cNvPr id="61" name="TextBox 41">
            <a:extLst>
              <a:ext uri="{FF2B5EF4-FFF2-40B4-BE49-F238E27FC236}">
                <a16:creationId xmlns:a16="http://schemas.microsoft.com/office/drawing/2014/main" xmlns="" id="{E7EB2779-4CBA-4B3F-9C4F-859750E75295}"/>
              </a:ext>
            </a:extLst>
          </p:cNvPr>
          <p:cNvSpPr txBox="1"/>
          <p:nvPr/>
        </p:nvSpPr>
        <p:spPr>
          <a:xfrm>
            <a:off x="3017383" y="2219622"/>
            <a:ext cx="5896429" cy="492443"/>
          </a:xfrm>
          <a:prstGeom prst="rect">
            <a:avLst/>
          </a:prstGeom>
          <a:noFill/>
        </p:spPr>
        <p:txBody>
          <a:bodyPr wrap="square" lIns="0" tIns="0" rIns="0" bIns="0" rtlCol="0">
            <a:spAutoFit/>
          </a:bodyPr>
          <a:lstStyle/>
          <a:p>
            <a:r>
              <a:rPr lang="en-US" sz="3200" kern="0" dirty="0">
                <a:solidFill>
                  <a:schemeClr val="bg1"/>
                </a:solidFill>
                <a:latin typeface="Lucida Sans" panose="020B0602030504020204" pitchFamily="34" charset="0"/>
                <a:cs typeface="Arial" pitchFamily="34" charset="0"/>
              </a:rPr>
              <a:t>ORGANIZACIÓN</a:t>
            </a:r>
          </a:p>
        </p:txBody>
      </p:sp>
      <p:sp>
        <p:nvSpPr>
          <p:cNvPr id="63" name="TextBox 44">
            <a:extLst>
              <a:ext uri="{FF2B5EF4-FFF2-40B4-BE49-F238E27FC236}">
                <a16:creationId xmlns:a16="http://schemas.microsoft.com/office/drawing/2014/main" xmlns="" id="{C41BDD4A-764D-4C7B-AB93-304E487E0405}"/>
              </a:ext>
            </a:extLst>
          </p:cNvPr>
          <p:cNvSpPr txBox="1"/>
          <p:nvPr/>
        </p:nvSpPr>
        <p:spPr>
          <a:xfrm>
            <a:off x="3626983" y="3049130"/>
            <a:ext cx="5896429" cy="492443"/>
          </a:xfrm>
          <a:prstGeom prst="rect">
            <a:avLst/>
          </a:prstGeom>
          <a:noFill/>
          <a:ln>
            <a:noFill/>
          </a:ln>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HITOS</a:t>
            </a:r>
          </a:p>
        </p:txBody>
      </p:sp>
      <p:sp>
        <p:nvSpPr>
          <p:cNvPr id="65" name="TextBox 47">
            <a:extLst>
              <a:ext uri="{FF2B5EF4-FFF2-40B4-BE49-F238E27FC236}">
                <a16:creationId xmlns:a16="http://schemas.microsoft.com/office/drawing/2014/main" xmlns="" id="{AB4EE655-4E28-4219-95E3-AADD6FE68635}"/>
              </a:ext>
            </a:extLst>
          </p:cNvPr>
          <p:cNvSpPr txBox="1"/>
          <p:nvPr/>
        </p:nvSpPr>
        <p:spPr>
          <a:xfrm>
            <a:off x="4236583" y="3887330"/>
            <a:ext cx="5896429" cy="492443"/>
          </a:xfrm>
          <a:prstGeom prst="rect">
            <a:avLst/>
          </a:prstGeom>
          <a:noFill/>
          <a:ln>
            <a:noFill/>
          </a:ln>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RETOS</a:t>
            </a:r>
          </a:p>
        </p:txBody>
      </p:sp>
      <p:sp>
        <p:nvSpPr>
          <p:cNvPr id="67" name="TextBox 51">
            <a:extLst>
              <a:ext uri="{FF2B5EF4-FFF2-40B4-BE49-F238E27FC236}">
                <a16:creationId xmlns:a16="http://schemas.microsoft.com/office/drawing/2014/main" xmlns="" id="{BB42C13E-46E9-421C-A454-BAA04140CC36}"/>
              </a:ext>
            </a:extLst>
          </p:cNvPr>
          <p:cNvSpPr txBox="1"/>
          <p:nvPr/>
        </p:nvSpPr>
        <p:spPr>
          <a:xfrm>
            <a:off x="4846183" y="4725530"/>
            <a:ext cx="5896429" cy="492443"/>
          </a:xfrm>
          <a:prstGeom prst="rect">
            <a:avLst/>
          </a:prstGeom>
          <a:noFill/>
          <a:ln>
            <a:noFill/>
          </a:ln>
        </p:spPr>
        <p:txBody>
          <a:bodyPr wrap="square" lIns="0" tIns="0" rIns="0" bIns="0" rtlCol="0">
            <a:spAutoFit/>
          </a:bodyPr>
          <a:lstStyle/>
          <a:p>
            <a:r>
              <a:rPr lang="en-US" sz="3200" kern="0" dirty="0">
                <a:solidFill>
                  <a:schemeClr val="bg1">
                    <a:lumMod val="75000"/>
                  </a:schemeClr>
                </a:solidFill>
                <a:latin typeface="Lucida Sans" panose="020B0602030504020204" pitchFamily="34" charset="0"/>
                <a:cs typeface="Arial" pitchFamily="34" charset="0"/>
              </a:rPr>
              <a:t>CONCLUSIONES</a:t>
            </a:r>
          </a:p>
        </p:txBody>
      </p:sp>
    </p:spTree>
    <p:extLst>
      <p:ext uri="{BB962C8B-B14F-4D97-AF65-F5344CB8AC3E}">
        <p14:creationId xmlns:p14="http://schemas.microsoft.com/office/powerpoint/2010/main" val="1771333637"/>
      </p:ext>
    </p:extLst>
  </p:cSld>
  <p:clrMapOvr>
    <a:masterClrMapping/>
  </p:clrMapOvr>
  <p:transition spd="slow">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descr="Imagen"/>
          <p:cNvPicPr>
            <a:picLocks noChangeAspect="1"/>
          </p:cNvPicPr>
          <p:nvPr/>
        </p:nvPicPr>
        <p:blipFill>
          <a:blip r:embed="rId2">
            <a:extLst/>
          </a:blip>
          <a:stretch>
            <a:fillRect/>
          </a:stretch>
        </p:blipFill>
        <p:spPr>
          <a:xfrm>
            <a:off x="10232431" y="6471634"/>
            <a:ext cx="1801104" cy="277631"/>
          </a:xfrm>
          <a:prstGeom prst="rect">
            <a:avLst/>
          </a:prstGeom>
          <a:ln w="12700">
            <a:miter lim="400000"/>
          </a:ln>
        </p:spPr>
      </p:pic>
      <p:sp>
        <p:nvSpPr>
          <p:cNvPr id="11" name="Rectángulo 3"/>
          <p:cNvSpPr/>
          <p:nvPr/>
        </p:nvSpPr>
        <p:spPr>
          <a:xfrm>
            <a:off x="0" y="0"/>
            <a:ext cx="12188825" cy="609835"/>
          </a:xfrm>
          <a:prstGeom prst="rect">
            <a:avLst/>
          </a:prstGeom>
          <a:gradFill flip="none" rotWithShape="1">
            <a:gsLst>
              <a:gs pos="0">
                <a:srgbClr val="00B0F0"/>
              </a:gs>
              <a:gs pos="100000">
                <a:schemeClr val="bg1"/>
              </a:gs>
              <a:gs pos="9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r>
              <a:rPr lang="es-ES" dirty="0"/>
              <a:t>  </a:t>
            </a:r>
          </a:p>
        </p:txBody>
      </p:sp>
      <p:sp>
        <p:nvSpPr>
          <p:cNvPr id="12" name="11 Rectángulo"/>
          <p:cNvSpPr/>
          <p:nvPr/>
        </p:nvSpPr>
        <p:spPr>
          <a:xfrm>
            <a:off x="150812" y="103257"/>
            <a:ext cx="11658494" cy="353943"/>
          </a:xfrm>
          <a:prstGeom prst="rect">
            <a:avLst/>
          </a:prstGeom>
        </p:spPr>
        <p:txBody>
          <a:bodyPr wrap="square" lIns="45711" tIns="22855" rIns="45711" bIns="22855">
            <a:spAutoFit/>
          </a:bodyPr>
          <a:lstStyle/>
          <a:p>
            <a:pPr algn="l"/>
            <a:r>
              <a:rPr lang="es-ES" sz="2000" b="1" dirty="0">
                <a:solidFill>
                  <a:schemeClr val="bg1"/>
                </a:solidFill>
                <a:latin typeface="Lucida Sans" panose="020B0602030504020204" pitchFamily="34" charset="0"/>
              </a:rPr>
              <a:t>ORGANIZACIÓN</a:t>
            </a:r>
          </a:p>
        </p:txBody>
      </p:sp>
      <p:sp>
        <p:nvSpPr>
          <p:cNvPr id="24" name="23 Rectángulo redondeado"/>
          <p:cNvSpPr/>
          <p:nvPr/>
        </p:nvSpPr>
        <p:spPr>
          <a:xfrm rot="60000">
            <a:off x="979011" y="-493492"/>
            <a:ext cx="5369467" cy="4818768"/>
          </a:xfrm>
          <a:prstGeom prst="roundRect">
            <a:avLst>
              <a:gd name="adj" fmla="val 16286"/>
            </a:avLst>
          </a:prstGeom>
          <a:gradFill flip="none" rotWithShape="1">
            <a:gsLst>
              <a:gs pos="0">
                <a:srgbClr val="FFC000"/>
              </a:gs>
              <a:gs pos="100000">
                <a:srgbClr val="FFDB69"/>
              </a:gs>
              <a:gs pos="100000">
                <a:srgbClr val="FFD54F"/>
              </a:gs>
            </a:gsLst>
            <a:path path="shape">
              <a:fillToRect l="50000" t="50000" r="50000" b="50000"/>
            </a:path>
            <a:tileRect/>
          </a:gradFill>
          <a:ln>
            <a:noFill/>
          </a:ln>
          <a:scene3d>
            <a:camera prst="isometricOffAxis1Top"/>
            <a:lightRig rig="contrasting" dir="t"/>
          </a:scene3d>
          <a:sp3d contourW="12700" prstMaterial="plastic">
            <a:bevelB w="19050" h="44450" prst="divot"/>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Rectángulo"/>
          <p:cNvSpPr/>
          <p:nvPr/>
        </p:nvSpPr>
        <p:spPr>
          <a:xfrm>
            <a:off x="3001892" y="1524000"/>
            <a:ext cx="2304811" cy="646331"/>
          </a:xfrm>
          <a:prstGeom prst="rect">
            <a:avLst/>
          </a:prstGeom>
        </p:spPr>
        <p:txBody>
          <a:bodyPr wrap="square">
            <a:spAutoFit/>
          </a:bodyPr>
          <a:lstStyle/>
          <a:p>
            <a:pPr algn="ctr"/>
            <a:r>
              <a:rPr lang="es-ES" sz="1200" b="1" dirty="0">
                <a:latin typeface="Lucida Sans" panose="020B0602030504020204" pitchFamily="34" charset="0"/>
              </a:rPr>
              <a:t>COMITÉ DE PROTECCIÓN DE DATOS Y SEGURIDAD DE LA INFORMACIÓN</a:t>
            </a:r>
          </a:p>
        </p:txBody>
      </p:sp>
      <p:sp>
        <p:nvSpPr>
          <p:cNvPr id="26" name="25 Rectángulo"/>
          <p:cNvSpPr/>
          <p:nvPr/>
        </p:nvSpPr>
        <p:spPr>
          <a:xfrm rot="2040000">
            <a:off x="4780201" y="1535139"/>
            <a:ext cx="2304811" cy="276999"/>
          </a:xfrm>
          <a:prstGeom prst="rect">
            <a:avLst/>
          </a:prstGeom>
        </p:spPr>
        <p:txBody>
          <a:bodyPr wrap="square">
            <a:spAutoFit/>
          </a:bodyPr>
          <a:lstStyle/>
          <a:p>
            <a:pPr algn="ctr"/>
            <a:r>
              <a:rPr lang="es-ES" sz="1200" b="1" dirty="0">
                <a:solidFill>
                  <a:schemeClr val="bg1"/>
                </a:solidFill>
                <a:latin typeface="Lucida Sans" panose="020B0602030504020204" pitchFamily="34" charset="0"/>
              </a:rPr>
              <a:t>NIVEL ESTRATEGICO</a:t>
            </a:r>
            <a:endParaRPr lang="es-ES" sz="1200" dirty="0">
              <a:solidFill>
                <a:schemeClr val="bg1"/>
              </a:solidFill>
            </a:endParaRPr>
          </a:p>
        </p:txBody>
      </p:sp>
      <p:sp>
        <p:nvSpPr>
          <p:cNvPr id="23" name="22 Rectángulo redondeado"/>
          <p:cNvSpPr/>
          <p:nvPr/>
        </p:nvSpPr>
        <p:spPr>
          <a:xfrm rot="60000">
            <a:off x="3267827" y="991446"/>
            <a:ext cx="5369467" cy="4818768"/>
          </a:xfrm>
          <a:prstGeom prst="roundRect">
            <a:avLst>
              <a:gd name="adj" fmla="val 16286"/>
            </a:avLst>
          </a:prstGeom>
          <a:gradFill flip="none" rotWithShape="1">
            <a:gsLst>
              <a:gs pos="0">
                <a:srgbClr val="92D050"/>
              </a:gs>
              <a:gs pos="100000">
                <a:srgbClr val="ADDB7B"/>
              </a:gs>
              <a:gs pos="100000">
                <a:srgbClr val="ABDB77"/>
              </a:gs>
            </a:gsLst>
            <a:path path="shape">
              <a:fillToRect l="50000" t="50000" r="50000" b="50000"/>
            </a:path>
            <a:tileRect/>
          </a:gradFill>
          <a:ln>
            <a:noFill/>
          </a:ln>
          <a:scene3d>
            <a:camera prst="isometricOffAxis1Top"/>
            <a:lightRig rig="contrasting" dir="t"/>
          </a:scene3d>
          <a:sp3d contourW="12700" prstMaterial="plastic">
            <a:bevelB w="19050" h="44450" prst="divot"/>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Rectángulo"/>
          <p:cNvSpPr/>
          <p:nvPr/>
        </p:nvSpPr>
        <p:spPr>
          <a:xfrm>
            <a:off x="5372534" y="3087469"/>
            <a:ext cx="1889437" cy="646331"/>
          </a:xfrm>
          <a:prstGeom prst="rect">
            <a:avLst/>
          </a:prstGeom>
        </p:spPr>
        <p:txBody>
          <a:bodyPr wrap="square">
            <a:spAutoFit/>
          </a:bodyPr>
          <a:lstStyle/>
          <a:p>
            <a:pPr algn="ctr"/>
            <a:r>
              <a:rPr lang="es-ES" sz="1200" b="1" dirty="0">
                <a:latin typeface="Lucida Sans" panose="020B0602030504020204" pitchFamily="34" charset="0"/>
              </a:rPr>
              <a:t>COMITÉ DE SEGURIDAD</a:t>
            </a:r>
          </a:p>
          <a:p>
            <a:pPr algn="ctr"/>
            <a:r>
              <a:rPr lang="es-ES" sz="1200" b="1" dirty="0">
                <a:latin typeface="Lucida Sans" panose="020B0602030504020204" pitchFamily="34" charset="0"/>
              </a:rPr>
              <a:t>(PROVEEDORES TIC) </a:t>
            </a:r>
          </a:p>
        </p:txBody>
      </p:sp>
      <p:sp>
        <p:nvSpPr>
          <p:cNvPr id="27" name="26 Rectángulo"/>
          <p:cNvSpPr/>
          <p:nvPr/>
        </p:nvSpPr>
        <p:spPr>
          <a:xfrm rot="2040000">
            <a:off x="6990001" y="2982939"/>
            <a:ext cx="2304811" cy="276999"/>
          </a:xfrm>
          <a:prstGeom prst="rect">
            <a:avLst/>
          </a:prstGeom>
        </p:spPr>
        <p:txBody>
          <a:bodyPr wrap="square">
            <a:spAutoFit/>
          </a:bodyPr>
          <a:lstStyle/>
          <a:p>
            <a:pPr algn="ctr"/>
            <a:r>
              <a:rPr lang="es-ES" sz="1200" b="1" dirty="0">
                <a:solidFill>
                  <a:schemeClr val="bg1"/>
                </a:solidFill>
                <a:latin typeface="Lucida Sans" panose="020B0602030504020204" pitchFamily="34" charset="0"/>
              </a:rPr>
              <a:t>NIVEL TÁCTICO</a:t>
            </a:r>
            <a:endParaRPr lang="es-ES" sz="1200" dirty="0">
              <a:solidFill>
                <a:schemeClr val="bg1"/>
              </a:solidFill>
            </a:endParaRPr>
          </a:p>
        </p:txBody>
      </p:sp>
      <p:sp>
        <p:nvSpPr>
          <p:cNvPr id="16" name="15 Rectángulo redondeado"/>
          <p:cNvSpPr/>
          <p:nvPr/>
        </p:nvSpPr>
        <p:spPr>
          <a:xfrm rot="60000">
            <a:off x="5474810" y="2491347"/>
            <a:ext cx="5369467" cy="4818768"/>
          </a:xfrm>
          <a:prstGeom prst="roundRect">
            <a:avLst>
              <a:gd name="adj" fmla="val 16286"/>
            </a:avLst>
          </a:prstGeom>
          <a:gradFill flip="none" rotWithShape="1">
            <a:gsLst>
              <a:gs pos="0">
                <a:srgbClr val="00B0F0"/>
              </a:gs>
              <a:gs pos="100000">
                <a:srgbClr val="4FD1FF"/>
              </a:gs>
              <a:gs pos="100000">
                <a:srgbClr val="00B0F0"/>
              </a:gs>
            </a:gsLst>
            <a:path path="shape">
              <a:fillToRect l="50000" t="50000" r="50000" b="50000"/>
            </a:path>
            <a:tileRect/>
          </a:gradFill>
          <a:ln>
            <a:noFill/>
          </a:ln>
          <a:scene3d>
            <a:camera prst="isometricOffAxis1Top"/>
            <a:lightRig rig="contrasting" dir="t"/>
          </a:scene3d>
          <a:sp3d contourW="12700" prstMaterial="plastic">
            <a:bevelB w="19050" h="44450" prst="divot"/>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8183492" y="4976133"/>
            <a:ext cx="1547219" cy="424732"/>
          </a:xfrm>
          <a:prstGeom prst="rect">
            <a:avLst/>
          </a:prstGeom>
        </p:spPr>
        <p:txBody>
          <a:bodyPr wrap="square">
            <a:spAutoFit/>
          </a:bodyPr>
          <a:lstStyle/>
          <a:p>
            <a:pPr algn="ctr" defTabSz="799940">
              <a:lnSpc>
                <a:spcPct val="90000"/>
              </a:lnSpc>
              <a:spcBef>
                <a:spcPct val="0"/>
              </a:spcBef>
              <a:spcAft>
                <a:spcPct val="35000"/>
              </a:spcAft>
            </a:pPr>
            <a:r>
              <a:rPr lang="es-ES" sz="1200" b="1" dirty="0">
                <a:latin typeface="Lucida Sans" panose="020B0602030504020204" pitchFamily="34" charset="0"/>
              </a:rPr>
              <a:t>COMITÉ DE CONTINUIDAD</a:t>
            </a:r>
          </a:p>
        </p:txBody>
      </p:sp>
      <p:sp>
        <p:nvSpPr>
          <p:cNvPr id="20" name="19 Rectángulo"/>
          <p:cNvSpPr/>
          <p:nvPr/>
        </p:nvSpPr>
        <p:spPr>
          <a:xfrm>
            <a:off x="6121697" y="5105400"/>
            <a:ext cx="2293211" cy="590931"/>
          </a:xfrm>
          <a:prstGeom prst="rect">
            <a:avLst/>
          </a:prstGeom>
        </p:spPr>
        <p:txBody>
          <a:bodyPr wrap="square">
            <a:spAutoFit/>
          </a:bodyPr>
          <a:lstStyle/>
          <a:p>
            <a:pPr algn="ctr" defTabSz="799940">
              <a:lnSpc>
                <a:spcPct val="90000"/>
              </a:lnSpc>
              <a:spcBef>
                <a:spcPct val="0"/>
              </a:spcBef>
              <a:spcAft>
                <a:spcPct val="35000"/>
              </a:spcAft>
            </a:pPr>
            <a:r>
              <a:rPr lang="es-ES" sz="1200" b="1" dirty="0">
                <a:latin typeface="Lucida Sans" panose="020B0602030504020204" pitchFamily="34" charset="0"/>
              </a:rPr>
              <a:t>ÁREA FUNCIONAL CIBERSEGURIDAD Y RIESGOS TIC</a:t>
            </a:r>
          </a:p>
        </p:txBody>
      </p:sp>
      <p:sp>
        <p:nvSpPr>
          <p:cNvPr id="28" name="27 Rectángulo"/>
          <p:cNvSpPr/>
          <p:nvPr/>
        </p:nvSpPr>
        <p:spPr>
          <a:xfrm rot="2040000">
            <a:off x="9199801" y="4506939"/>
            <a:ext cx="2304811" cy="276999"/>
          </a:xfrm>
          <a:prstGeom prst="rect">
            <a:avLst/>
          </a:prstGeom>
        </p:spPr>
        <p:txBody>
          <a:bodyPr wrap="square">
            <a:spAutoFit/>
          </a:bodyPr>
          <a:lstStyle/>
          <a:p>
            <a:pPr algn="ctr"/>
            <a:r>
              <a:rPr lang="es-ES" sz="1200" b="1" dirty="0">
                <a:solidFill>
                  <a:schemeClr val="bg1"/>
                </a:solidFill>
                <a:latin typeface="Lucida Sans" panose="020B0602030504020204" pitchFamily="34" charset="0"/>
              </a:rPr>
              <a:t>NIVEL OPERATIVO</a:t>
            </a:r>
            <a:endParaRPr lang="es-ES" sz="1200" dirty="0">
              <a:solidFill>
                <a:schemeClr val="bg1"/>
              </a:solidFill>
            </a:endParaRPr>
          </a:p>
        </p:txBody>
      </p:sp>
      <p:pic>
        <p:nvPicPr>
          <p:cNvPr id="1026" name="Picture 2" descr="https://cdn0.iconfinder.com/data/icons/users-android-l-lollipop-icon-pack/24/user-256.png"/>
          <p:cNvPicPr>
            <a:picLocks noChangeAspect="1" noChangeArrowheads="1"/>
          </p:cNvPicPr>
          <p:nvPr/>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3455987" y="2133600"/>
            <a:ext cx="533400" cy="533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cdn4.iconfinder.com/data/icons/business-660/512/17_team_group_meeting_business-25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8096" y="1371600"/>
            <a:ext cx="1247927" cy="124792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https://cdn4.iconfinder.com/data/icons/business-660/512/17_team_group_meeting_business-25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5807" y="2850639"/>
            <a:ext cx="1247927" cy="124792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https://cdn4.iconfinder.com/data/icons/business-660/512/17_team_group_meeting_business-25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5774" y="4267200"/>
            <a:ext cx="8382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https://cdn4.iconfinder.com/data/icons/business-660/512/17_team_group_meeting_business-25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8001" y="4137933"/>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36" name="35 Rectángulo"/>
          <p:cNvSpPr/>
          <p:nvPr/>
        </p:nvSpPr>
        <p:spPr>
          <a:xfrm>
            <a:off x="3884612" y="2296361"/>
            <a:ext cx="628411" cy="276999"/>
          </a:xfrm>
          <a:prstGeom prst="rect">
            <a:avLst/>
          </a:prstGeom>
        </p:spPr>
        <p:txBody>
          <a:bodyPr wrap="square">
            <a:spAutoFit/>
          </a:bodyPr>
          <a:lstStyle/>
          <a:p>
            <a:r>
              <a:rPr lang="es-ES" sz="1200" b="1" dirty="0">
                <a:solidFill>
                  <a:schemeClr val="bg1"/>
                </a:solidFill>
                <a:latin typeface="Lucida Sans" panose="020B0602030504020204" pitchFamily="34" charset="0"/>
              </a:rPr>
              <a:t>DPD</a:t>
            </a:r>
          </a:p>
        </p:txBody>
      </p:sp>
      <p:sp>
        <p:nvSpPr>
          <p:cNvPr id="21" name="20 Rectángulo"/>
          <p:cNvSpPr/>
          <p:nvPr/>
        </p:nvSpPr>
        <p:spPr>
          <a:xfrm>
            <a:off x="2747344" y="5607599"/>
            <a:ext cx="1940964" cy="424732"/>
          </a:xfrm>
          <a:prstGeom prst="rect">
            <a:avLst/>
          </a:prstGeom>
        </p:spPr>
        <p:txBody>
          <a:bodyPr wrap="square">
            <a:spAutoFit/>
          </a:bodyPr>
          <a:lstStyle/>
          <a:p>
            <a:pPr algn="ctr" defTabSz="799940">
              <a:lnSpc>
                <a:spcPct val="90000"/>
              </a:lnSpc>
              <a:spcBef>
                <a:spcPct val="0"/>
              </a:spcBef>
              <a:spcAft>
                <a:spcPct val="35000"/>
              </a:spcAft>
            </a:pPr>
            <a:r>
              <a:rPr lang="es-ES" sz="1200" b="1" dirty="0">
                <a:latin typeface="Lucida Sans" panose="020B0602030504020204" pitchFamily="34" charset="0"/>
              </a:rPr>
              <a:t>COMITÉ DE CUMPLIMIENTO</a:t>
            </a:r>
          </a:p>
        </p:txBody>
      </p:sp>
      <p:pic>
        <p:nvPicPr>
          <p:cNvPr id="22" name="Picture 4" descr="https://cdn4.iconfinder.com/data/icons/business-660/512/17_team_group_meeting_business-25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26472" y="4769399"/>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8" name="7 Flecha izquierda"/>
          <p:cNvSpPr/>
          <p:nvPr/>
        </p:nvSpPr>
        <p:spPr>
          <a:xfrm rot="21193396">
            <a:off x="4113212" y="4786823"/>
            <a:ext cx="2722562" cy="387899"/>
          </a:xfrm>
          <a:prstGeom prst="leftArrow">
            <a:avLst>
              <a:gd name="adj1" fmla="val 50000"/>
              <a:gd name="adj2" fmla="val 65721"/>
            </a:avLst>
          </a:prstGeom>
          <a:gradFill flip="none" rotWithShape="1">
            <a:gsLst>
              <a:gs pos="0">
                <a:srgbClr val="00A4DE"/>
              </a:gs>
              <a:gs pos="100000">
                <a:srgbClr val="D1F3FF"/>
              </a:gs>
            </a:gsLst>
            <a:lin ang="2700000" scaled="1"/>
            <a:tileRect/>
          </a:gradFill>
          <a:ln>
            <a:noFill/>
            <a:prstDash val="sysDash"/>
          </a:ln>
          <a:scene3d>
            <a:camera prst="isometricRightUp">
              <a:rot lat="1800000" lon="21594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160406165"/>
      </p:ext>
    </p:extLst>
  </p:cSld>
  <p:clrMapOvr>
    <a:masterClrMapping/>
  </p:clrMapOvr>
  <p:transition spd="slow">
    <p:split orient="vert"/>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7033</TotalTime>
  <Words>425</Words>
  <Application>Microsoft Office PowerPoint</Application>
  <PresentationFormat>Personalizado</PresentationFormat>
  <Paragraphs>202</Paragraphs>
  <Slides>34</Slides>
  <Notes>2</Notes>
  <HiddenSlides>0</HiddenSlides>
  <MMClips>0</MMClips>
  <ScaleCrop>false</ScaleCrop>
  <HeadingPairs>
    <vt:vector size="4" baseType="variant">
      <vt:variant>
        <vt:lpstr>Tema</vt:lpstr>
      </vt:variant>
      <vt:variant>
        <vt:i4>1</vt:i4>
      </vt:variant>
      <vt:variant>
        <vt:lpstr>Títulos de diapositiva</vt:lpstr>
      </vt:variant>
      <vt:variant>
        <vt:i4>34</vt:i4>
      </vt:variant>
    </vt:vector>
  </HeadingPairs>
  <TitlesOfParts>
    <vt:vector size="35"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SlideModel PowerPoint Wide</dc:title>
  <dc:creator>Julian</dc:creator>
  <cp:lastModifiedBy>JUAN LUIS PAGES LARA</cp:lastModifiedBy>
  <cp:revision>317</cp:revision>
  <dcterms:created xsi:type="dcterms:W3CDTF">2013-09-12T13:05:01Z</dcterms:created>
  <dcterms:modified xsi:type="dcterms:W3CDTF">2019-05-09T16:32:10Z</dcterms:modified>
</cp:coreProperties>
</file>