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1"/>
  </p:notesMasterIdLst>
  <p:handoutMasterIdLst>
    <p:handoutMasterId r:id="rId12"/>
  </p:handoutMasterIdLst>
  <p:sldIdLst>
    <p:sldId id="257" r:id="rId5"/>
    <p:sldId id="448" r:id="rId6"/>
    <p:sldId id="468" r:id="rId7"/>
    <p:sldId id="467" r:id="rId8"/>
    <p:sldId id="444" r:id="rId9"/>
    <p:sldId id="343" r:id="rId10"/>
  </p:sldIdLst>
  <p:sldSz cx="9144000" cy="5143500" type="screen16x9"/>
  <p:notesSz cx="9872663" cy="67421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9981"/>
    <a:srgbClr val="FF5D37"/>
    <a:srgbClr val="6441D8"/>
    <a:srgbClr val="FF25A3"/>
    <a:srgbClr val="EEF100"/>
    <a:srgbClr val="FA9D00"/>
    <a:srgbClr val="41B5FF"/>
    <a:srgbClr val="003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510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725" cy="337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592763" y="1"/>
            <a:ext cx="4278312" cy="3370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2A3E452-E98D-4BF1-95D5-A91B80876226}" type="datetimeFigureOut">
              <a:rPr lang="es-ES" altLang="es-ES"/>
              <a:pPr/>
              <a:t>08/07/2019</a:t>
            </a:fld>
            <a:endParaRPr lang="es-ES" alt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403483"/>
            <a:ext cx="4276725" cy="337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592763" y="6403483"/>
            <a:ext cx="4278312" cy="3370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F8BC36-55E8-428F-BCE0-AD136958052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3147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725" cy="337025"/>
          </a:xfrm>
          <a:prstGeom prst="rect">
            <a:avLst/>
          </a:prstGeom>
        </p:spPr>
        <p:txBody>
          <a:bodyPr vert="horz" lIns="91336" tIns="45668" rIns="91336" bIns="4566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763" y="1"/>
            <a:ext cx="4278312" cy="337025"/>
          </a:xfrm>
          <a:prstGeom prst="rect">
            <a:avLst/>
          </a:prstGeom>
        </p:spPr>
        <p:txBody>
          <a:bodyPr vert="horz" wrap="square" lIns="91336" tIns="45668" rIns="91336" bIns="4566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9AF8037-DC48-4FE5-94D7-8E9BFDC7E7EF}" type="datetimeFigureOut">
              <a:rPr lang="es-ES" altLang="es-ES"/>
              <a:pPr/>
              <a:t>08/07/2019</a:t>
            </a:fld>
            <a:endParaRPr lang="es-ES" alt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7387" cy="2530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6" tIns="45668" rIns="91336" bIns="45668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426" y="3201742"/>
            <a:ext cx="7897813" cy="3034833"/>
          </a:xfrm>
          <a:prstGeom prst="rect">
            <a:avLst/>
          </a:prstGeom>
        </p:spPr>
        <p:txBody>
          <a:bodyPr vert="horz" wrap="square" lIns="91336" tIns="45668" rIns="91336" bIns="456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Haga clic para modificar el estilo de texto del patrón</a:t>
            </a:r>
          </a:p>
          <a:p>
            <a:pPr lvl="1"/>
            <a:r>
              <a:rPr lang="es-ES_tradnl" altLang="es-ES" smtClean="0"/>
              <a:t>Segundo nivel</a:t>
            </a:r>
          </a:p>
          <a:p>
            <a:pPr lvl="2"/>
            <a:r>
              <a:rPr lang="es-ES_tradnl" altLang="es-ES" smtClean="0"/>
              <a:t>Tercer nivel</a:t>
            </a:r>
          </a:p>
          <a:p>
            <a:pPr lvl="3"/>
            <a:r>
              <a:rPr lang="es-ES_tradnl" altLang="es-ES" smtClean="0"/>
              <a:t>Cuarto nivel</a:t>
            </a:r>
          </a:p>
          <a:p>
            <a:pPr lvl="4"/>
            <a:r>
              <a:rPr lang="es-ES_tradnl" altLang="es-ES" smtClean="0"/>
              <a:t>Quinto nivel</a:t>
            </a:r>
            <a:endParaRPr lang="es-ES" altLang="es-ES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6403483"/>
            <a:ext cx="4276725" cy="337025"/>
          </a:xfrm>
          <a:prstGeom prst="rect">
            <a:avLst/>
          </a:prstGeom>
        </p:spPr>
        <p:txBody>
          <a:bodyPr vert="horz" lIns="91336" tIns="45668" rIns="91336" bIns="4566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763" y="6403483"/>
            <a:ext cx="4278312" cy="337025"/>
          </a:xfrm>
          <a:prstGeom prst="rect">
            <a:avLst/>
          </a:prstGeom>
        </p:spPr>
        <p:txBody>
          <a:bodyPr vert="horz" wrap="square" lIns="91336" tIns="45668" rIns="91336" bIns="4566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4232E1C-FFD4-48D9-BBDF-DA3D9C34377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51585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7411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6EC833DC-5424-41D2-8BD5-0AC8FDFBC7E1}" type="slidenum">
              <a:rPr lang="es-ES" altLang="es-ES" sz="1200"/>
              <a:pPr eaLnBrk="1" hangingPunct="1"/>
              <a:t>1</a:t>
            </a:fld>
            <a:endParaRPr lang="es-ES" altLang="es-E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ES" smtClean="0"/>
              <a:t>Final corporativo de presentación</a:t>
            </a:r>
          </a:p>
        </p:txBody>
      </p:sp>
      <p:sp>
        <p:nvSpPr>
          <p:cNvPr id="286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E1C74CF4-34A8-44F2-A8F7-F11F97627CF8}" type="slidenum">
              <a:rPr lang="es-ES" altLang="es-ES" sz="1200"/>
              <a:pPr eaLnBrk="1" hangingPunct="1"/>
              <a:t>6</a:t>
            </a:fld>
            <a:endParaRPr lang="es-ES" altLang="es-E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C13F09-94A5-416C-901B-9288EE77DD43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48FE4-32E2-41C1-9C9F-1210792AC537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22656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B60A4D-681E-42D1-AFC2-AB619022A9E2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B5984-DE17-4A53-890C-4088A870EE63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92456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55E056-2915-403D-8970-1CF42A1A131C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F65DC-793A-4B57-B2E5-3AB0B800A9CD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39277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7E336A-DA0F-492E-9EE0-D056640BDCB1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09045-9705-4B63-AA77-B9E7D135972A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66527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BCFFE8-B0B1-4FBD-AC9F-FCAA5A2FC50E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A8ABF-B218-4531-BC6C-C0FF0A78537A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38453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8EF7BB-3115-47F9-B332-0231085B6002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074A3-F246-426F-8453-40D4D5BDDBB8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17124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E86433-FD01-4C20-9FCD-BD90C7FAB638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18033-5BF4-4FA6-96B5-85D0C28B9138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28127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16150F-BBEA-43BA-9662-A0526BD49D02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6DA7E-A1CB-44A3-8B50-B2A66AAECB77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07740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971796-2F91-4CDB-A6B8-C7FD5AA489DD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671D1-A0AF-4E44-878F-93D1191362D3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10265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7BDA6F-61F0-44C9-8331-D2685B2B1A87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FCA64-D69C-480B-8034-1A45595B0A03}" type="slidenum">
              <a:rPr lang="en-US" altLang="es-ES"/>
              <a:pPr/>
              <a:t>‹Nº›</a:t>
            </a:fld>
            <a:endParaRPr lang="en-US" altLang="es-ES">
              <a:solidFill>
                <a:srgbClr val="88A4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6F6A75-3449-40E4-9D20-46CF2EB18C9F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BB753-FBFC-4415-BD2D-3D03BC76615D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36414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06ACD1F8-D26B-46CE-A978-208C2F794171}" type="datetimeFigureOut">
              <a:rPr lang="en-US" altLang="es-ES"/>
              <a:pPr/>
              <a:t>7/8/2019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616CF69-AFA0-42A4-BD9A-F9F24B090305}" type="slidenum">
              <a:rPr lang="en-US" altLang="es-ES"/>
              <a:pPr/>
              <a:t>‹Nº›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96" r:id="rId1"/>
    <p:sldLayoutId id="2147494097" r:id="rId2"/>
    <p:sldLayoutId id="2147494098" r:id="rId3"/>
    <p:sldLayoutId id="2147494099" r:id="rId4"/>
    <p:sldLayoutId id="2147494100" r:id="rId5"/>
    <p:sldLayoutId id="2147494101" r:id="rId6"/>
    <p:sldLayoutId id="2147494102" r:id="rId7"/>
    <p:sldLayoutId id="2147494106" r:id="rId8"/>
    <p:sldLayoutId id="2147494103" r:id="rId9"/>
    <p:sldLayoutId id="2147494104" r:id="rId10"/>
    <p:sldLayoutId id="214749410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_29A5775b.jpg" descr="_29A5775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" b="14636"/>
          <a:stretch>
            <a:fillRect/>
          </a:stretch>
        </p:blipFill>
        <p:spPr bwMode="auto">
          <a:xfrm>
            <a:off x="292100" y="233363"/>
            <a:ext cx="8591550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6386" name="CuadroTexto 5"/>
          <p:cNvSpPr txBox="1">
            <a:spLocks noChangeArrowheads="1"/>
          </p:cNvSpPr>
          <p:nvPr/>
        </p:nvSpPr>
        <p:spPr bwMode="auto">
          <a:xfrm>
            <a:off x="4570413" y="-433388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s-ES" altLang="es-ES" sz="1800"/>
          </a:p>
        </p:txBody>
      </p:sp>
      <p:sp>
        <p:nvSpPr>
          <p:cNvPr id="11" name="Rectángulo 10"/>
          <p:cNvSpPr/>
          <p:nvPr/>
        </p:nvSpPr>
        <p:spPr>
          <a:xfrm>
            <a:off x="2228850" y="1789113"/>
            <a:ext cx="4686300" cy="1565275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6388" name="Rectángulo 11"/>
          <p:cNvSpPr>
            <a:spLocks noChangeArrowheads="1"/>
          </p:cNvSpPr>
          <p:nvPr/>
        </p:nvSpPr>
        <p:spPr bwMode="auto">
          <a:xfrm>
            <a:off x="2286000" y="2109788"/>
            <a:ext cx="4572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dirty="0" smtClean="0">
                <a:latin typeface="Arial" pitchFamily="34" charset="0"/>
                <a:cs typeface="Arial" pitchFamily="34" charset="0"/>
              </a:rPr>
              <a:t>Comité Estratégico TIC</a:t>
            </a:r>
            <a:endParaRPr lang="es-ES" altLang="es-ES" b="1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endParaRPr lang="es-ES" altLang="es-ES" sz="14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s-ES" altLang="es-ES" sz="1400" dirty="0" smtClean="0">
                <a:latin typeface="Arial" pitchFamily="34" charset="0"/>
                <a:cs typeface="Arial" pitchFamily="34" charset="0"/>
              </a:rPr>
              <a:t>8 Julio 2019</a:t>
            </a:r>
            <a:endParaRPr lang="es-ES" altLang="es-E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389" name="3 Conector recto"/>
          <p:cNvCxnSpPr>
            <a:cxnSpLocks noChangeShapeType="1"/>
          </p:cNvCxnSpPr>
          <p:nvPr/>
        </p:nvCxnSpPr>
        <p:spPr bwMode="auto">
          <a:xfrm>
            <a:off x="2424113" y="2543175"/>
            <a:ext cx="4295775" cy="19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ectángulo 11"/>
          <p:cNvSpPr/>
          <p:nvPr/>
        </p:nvSpPr>
        <p:spPr>
          <a:xfrm>
            <a:off x="0" y="4000500"/>
            <a:ext cx="3111500" cy="11684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pic>
        <p:nvPicPr>
          <p:cNvPr id="16391" name="Imagen 1" descr="logo_blan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4457700"/>
            <a:ext cx="1982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9"/>
          <p:cNvSpPr/>
          <p:nvPr/>
        </p:nvSpPr>
        <p:spPr bwMode="gray">
          <a:xfrm>
            <a:off x="1861368" y="2073828"/>
            <a:ext cx="5858388" cy="410676"/>
          </a:xfrm>
          <a:prstGeom prst="rect">
            <a:avLst/>
          </a:prstGeom>
          <a:noFill/>
          <a:ln w="28575" cmpd="sng" algn="ctr">
            <a:noFill/>
            <a:miter lim="800000"/>
            <a:headEnd/>
            <a:tailEnd/>
          </a:ln>
        </p:spPr>
        <p:txBody>
          <a:bodyPr wrap="square" lIns="144000" tIns="88900" rIns="144000" bIns="88900" rtlCol="0" anchor="ctr"/>
          <a:lstStyle/>
          <a:p>
            <a:pPr>
              <a:lnSpc>
                <a:spcPct val="106000"/>
              </a:lnSpc>
              <a:buFont typeface="Wingdings 2" pitchFamily="18" charset="2"/>
              <a:buNone/>
            </a:pPr>
            <a:r>
              <a:rPr lang="es-ES" sz="1600" dirty="0" smtClean="0"/>
              <a:t>Principales Proyectos a Jul 2019</a:t>
            </a:r>
            <a:endParaRPr lang="es-ES" sz="1600" dirty="0"/>
          </a:p>
        </p:txBody>
      </p:sp>
      <p:grpSp>
        <p:nvGrpSpPr>
          <p:cNvPr id="2" name="1 Grupo"/>
          <p:cNvGrpSpPr/>
          <p:nvPr/>
        </p:nvGrpSpPr>
        <p:grpSpPr>
          <a:xfrm>
            <a:off x="1081298" y="1935698"/>
            <a:ext cx="666725" cy="666725"/>
            <a:chOff x="1081298" y="1935698"/>
            <a:chExt cx="666725" cy="666725"/>
          </a:xfrm>
        </p:grpSpPr>
        <p:sp>
          <p:nvSpPr>
            <p:cNvPr id="8" name="Oval 100"/>
            <p:cNvSpPr/>
            <p:nvPr/>
          </p:nvSpPr>
          <p:spPr bwMode="gray">
            <a:xfrm>
              <a:off x="1081298" y="1935698"/>
              <a:ext cx="666725" cy="666725"/>
            </a:xfrm>
            <a:prstGeom prst="ellipse">
              <a:avLst/>
            </a:prstGeom>
            <a:solidFill>
              <a:schemeClr val="accent2"/>
            </a:solidFill>
            <a:ln w="107950" cmpd="thickThin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lIns="88881" tIns="88881" rIns="88881" bIns="503894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s-ES_tradn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" name="TextBox 104"/>
            <p:cNvSpPr txBox="1"/>
            <p:nvPr/>
          </p:nvSpPr>
          <p:spPr>
            <a:xfrm>
              <a:off x="1309663" y="2053617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s-ES" sz="2800" b="1" dirty="0" smtClean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1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23 Grupo"/>
          <p:cNvGrpSpPr/>
          <p:nvPr/>
        </p:nvGrpSpPr>
        <p:grpSpPr>
          <a:xfrm>
            <a:off x="8263148" y="297398"/>
            <a:ext cx="666725" cy="666725"/>
            <a:chOff x="1081298" y="1935698"/>
            <a:chExt cx="666725" cy="666725"/>
          </a:xfrm>
        </p:grpSpPr>
        <p:sp>
          <p:nvSpPr>
            <p:cNvPr id="25" name="Oval 100"/>
            <p:cNvSpPr/>
            <p:nvPr/>
          </p:nvSpPr>
          <p:spPr bwMode="gray">
            <a:xfrm>
              <a:off x="1081298" y="1935698"/>
              <a:ext cx="666725" cy="666725"/>
            </a:xfrm>
            <a:prstGeom prst="ellipse">
              <a:avLst/>
            </a:prstGeom>
            <a:solidFill>
              <a:schemeClr val="accent2"/>
            </a:solidFill>
            <a:ln w="107950" cmpd="thickThin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lIns="88881" tIns="88881" rIns="88881" bIns="503894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s-ES_tradn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" name="TextBox 104"/>
            <p:cNvSpPr txBox="1"/>
            <p:nvPr/>
          </p:nvSpPr>
          <p:spPr>
            <a:xfrm>
              <a:off x="1309663" y="2053617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s-ES" sz="2800" b="1" dirty="0" smtClean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1</a:t>
              </a:r>
            </a:p>
          </p:txBody>
        </p:sp>
      </p:grp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189903"/>
              </p:ext>
            </p:extLst>
          </p:nvPr>
        </p:nvGraphicFramePr>
        <p:xfrm>
          <a:off x="446229" y="1239966"/>
          <a:ext cx="8150281" cy="229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021"/>
                <a:gridCol w="2508250"/>
                <a:gridCol w="2225173"/>
                <a:gridCol w="922888"/>
                <a:gridCol w="812949"/>
              </a:tblGrid>
              <a:tr h="84463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Outsourcing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IT</a:t>
                      </a:r>
                      <a:endParaRPr lang="es-E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fase de aprobación por Consejo Ministros. (Consulta GISS).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Dic 19 finaliza prórroga.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Demora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plazos.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Limita evolución.</a:t>
                      </a: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2330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WAN/LAN/ </a:t>
                      </a:r>
                      <a:r>
                        <a:rPr lang="es-ES" sz="1800" b="1" dirty="0" err="1" smtClean="0"/>
                        <a:t>Wifi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Iniciada elaboración pliego por S&amp;C.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Contrato servicio Fin Mar 2021.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Estrategia SD-WAN , </a:t>
                      </a:r>
                      <a:r>
                        <a:rPr lang="es-ES" sz="11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Wan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híbrida y ampliación </a:t>
                      </a:r>
                      <a:r>
                        <a:rPr lang="es-ES" sz="11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Wifi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1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Plazos</a:t>
                      </a:r>
                      <a:r>
                        <a:rPr lang="es-ES" sz="1100" baseline="0" dirty="0" smtClean="0"/>
                        <a:t> de licitación.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Sedes sin fibra (30).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83977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Telefonía</a:t>
                      </a:r>
                      <a:r>
                        <a:rPr lang="es-ES" sz="1800" b="1" baseline="0" dirty="0" smtClean="0"/>
                        <a:t> Móvil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Nuevo</a:t>
                      </a:r>
                      <a:r>
                        <a:rPr lang="es-ES" sz="1100" baseline="0" dirty="0" smtClean="0"/>
                        <a:t> pliego ya elaborado.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En revisión por DC.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Estrategia de continuidad.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Cambio</a:t>
                      </a:r>
                      <a:r>
                        <a:rPr lang="es-ES" sz="1100" baseline="0" dirty="0" smtClean="0"/>
                        <a:t> de operador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Fin contrato feb 2020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2273980" y="929498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Situación  actual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5235040" y="92949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6875777" y="929498"/>
            <a:ext cx="812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Estado</a:t>
            </a:r>
            <a:endParaRPr lang="es-ES" dirty="0"/>
          </a:p>
        </p:txBody>
      </p:sp>
      <p:sp>
        <p:nvSpPr>
          <p:cNvPr id="13" name="12 Elipse"/>
          <p:cNvSpPr/>
          <p:nvPr/>
        </p:nvSpPr>
        <p:spPr>
          <a:xfrm>
            <a:off x="7157434" y="2345207"/>
            <a:ext cx="274549" cy="248717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7840644" y="929498"/>
            <a:ext cx="67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Plazo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7854458" y="1378859"/>
            <a:ext cx="776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2020- </a:t>
            </a:r>
          </a:p>
          <a:p>
            <a:r>
              <a:rPr lang="es-ES" dirty="0" smtClean="0"/>
              <a:t>2021</a:t>
            </a:r>
            <a:endParaRPr lang="es-ES" dirty="0"/>
          </a:p>
        </p:txBody>
      </p:sp>
      <p:sp>
        <p:nvSpPr>
          <p:cNvPr id="19" name="18 Rectángulo"/>
          <p:cNvSpPr/>
          <p:nvPr/>
        </p:nvSpPr>
        <p:spPr>
          <a:xfrm>
            <a:off x="7872318" y="294174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2020</a:t>
            </a:r>
            <a:endParaRPr lang="es-ES" dirty="0"/>
          </a:p>
        </p:txBody>
      </p:sp>
      <p:sp>
        <p:nvSpPr>
          <p:cNvPr id="20" name="19 Rectángulo"/>
          <p:cNvSpPr/>
          <p:nvPr/>
        </p:nvSpPr>
        <p:spPr>
          <a:xfrm>
            <a:off x="7829058" y="227906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2021</a:t>
            </a:r>
            <a:endParaRPr lang="es-ES" dirty="0"/>
          </a:p>
        </p:txBody>
      </p:sp>
      <p:sp>
        <p:nvSpPr>
          <p:cNvPr id="21" name="Rectangle 99"/>
          <p:cNvSpPr/>
          <p:nvPr/>
        </p:nvSpPr>
        <p:spPr bwMode="gray">
          <a:xfrm>
            <a:off x="395024" y="468415"/>
            <a:ext cx="5858388" cy="410676"/>
          </a:xfrm>
          <a:prstGeom prst="rect">
            <a:avLst/>
          </a:prstGeom>
          <a:noFill/>
          <a:ln w="28575" cmpd="sng" algn="ctr">
            <a:noFill/>
            <a:miter lim="800000"/>
            <a:headEnd/>
            <a:tailEnd/>
          </a:ln>
        </p:spPr>
        <p:txBody>
          <a:bodyPr wrap="square" lIns="144000" tIns="88900" rIns="144000" bIns="88900" rtlCol="0" anchor="ctr"/>
          <a:lstStyle/>
          <a:p>
            <a:pPr>
              <a:lnSpc>
                <a:spcPct val="106000"/>
              </a:lnSpc>
              <a:buFont typeface="Wingdings 2" pitchFamily="18" charset="2"/>
              <a:buNone/>
            </a:pPr>
            <a:r>
              <a:rPr lang="es-ES" sz="1600" b="1" dirty="0" smtClean="0"/>
              <a:t>Licitación Infraestructura Sistemas y Comunicaciones</a:t>
            </a:r>
            <a:endParaRPr lang="es-ES" sz="1600" b="1" dirty="0"/>
          </a:p>
        </p:txBody>
      </p:sp>
      <p:sp>
        <p:nvSpPr>
          <p:cNvPr id="22" name="21 Elipse"/>
          <p:cNvSpPr/>
          <p:nvPr/>
        </p:nvSpPr>
        <p:spPr>
          <a:xfrm>
            <a:off x="7168693" y="1553123"/>
            <a:ext cx="274549" cy="248717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162342" y="3031007"/>
            <a:ext cx="274549" cy="248717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17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23 Grupo"/>
          <p:cNvGrpSpPr/>
          <p:nvPr/>
        </p:nvGrpSpPr>
        <p:grpSpPr>
          <a:xfrm>
            <a:off x="8263148" y="297398"/>
            <a:ext cx="666725" cy="666725"/>
            <a:chOff x="1081298" y="1935698"/>
            <a:chExt cx="666725" cy="666725"/>
          </a:xfrm>
        </p:grpSpPr>
        <p:sp>
          <p:nvSpPr>
            <p:cNvPr id="25" name="Oval 100"/>
            <p:cNvSpPr/>
            <p:nvPr/>
          </p:nvSpPr>
          <p:spPr bwMode="gray">
            <a:xfrm>
              <a:off x="1081298" y="1935698"/>
              <a:ext cx="666725" cy="666725"/>
            </a:xfrm>
            <a:prstGeom prst="ellipse">
              <a:avLst/>
            </a:prstGeom>
            <a:solidFill>
              <a:schemeClr val="accent2"/>
            </a:solidFill>
            <a:ln w="107950" cmpd="thickThin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lIns="88881" tIns="88881" rIns="88881" bIns="503894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s-ES_tradn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" name="TextBox 104"/>
            <p:cNvSpPr txBox="1"/>
            <p:nvPr/>
          </p:nvSpPr>
          <p:spPr>
            <a:xfrm>
              <a:off x="1309663" y="2053617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s-ES" sz="2800" b="1" dirty="0" smtClean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1</a:t>
              </a:r>
            </a:p>
          </p:txBody>
        </p:sp>
      </p:grp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797358"/>
              </p:ext>
            </p:extLst>
          </p:nvPr>
        </p:nvGraphicFramePr>
        <p:xfrm>
          <a:off x="446229" y="1239966"/>
          <a:ext cx="8150281" cy="3124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518"/>
                <a:gridCol w="2560320"/>
                <a:gridCol w="2449606"/>
                <a:gridCol w="922888"/>
                <a:gridCol w="812949"/>
              </a:tblGrid>
              <a:tr h="84463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Prestaciones</a:t>
                      </a:r>
                      <a:endParaRPr lang="es-E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Desarrollo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Prestaciones CC en BPM.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Prestaciones CP  elaborando  mapa procesos. Análisis 1er nivel finalizado para todos módulos.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Preparando adjudicación directa para todo el análisis a </a:t>
                      </a:r>
                      <a:r>
                        <a:rPr lang="es-ES" sz="11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Costaisa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Plazo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adjudicación directa.</a:t>
                      </a: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Estrategia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licitación del desarrollo.</a:t>
                      </a: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2330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Chamán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Realizada migración tecnológica de lenguaje y base de datos  (Natural/</a:t>
                      </a:r>
                      <a:r>
                        <a:rPr lang="es-ES" sz="11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Adabas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a Java/DB2) sin afectación funcional.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Propuesta de evolución a DAS 9 jul.</a:t>
                      </a:r>
                      <a:endParaRPr lang="es-ES" sz="11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Disponibilidad de recursos para</a:t>
                      </a:r>
                      <a:r>
                        <a:rPr lang="es-ES" sz="1100" baseline="0" dirty="0" smtClean="0"/>
                        <a:t> evolucionar la aplicación.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Cambio muy gradual.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96948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Prevención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Nuevo </a:t>
                      </a:r>
                      <a:r>
                        <a:rPr lang="es-ES" sz="1100" baseline="0" dirty="0" err="1" smtClean="0"/>
                        <a:t>Bonus</a:t>
                      </a:r>
                      <a:r>
                        <a:rPr lang="es-ES" sz="1100" baseline="0" dirty="0" smtClean="0"/>
                        <a:t> 2018-2019 sobre </a:t>
                      </a:r>
                      <a:r>
                        <a:rPr lang="es-ES" sz="1100" baseline="0" dirty="0" err="1" smtClean="0"/>
                        <a:t>legacy</a:t>
                      </a:r>
                      <a:r>
                        <a:rPr lang="es-ES" sz="1100" baseline="0" dirty="0" smtClean="0"/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PGAP actualizado en </a:t>
                      </a:r>
                      <a:r>
                        <a:rPr lang="es-ES" sz="1100" baseline="0" dirty="0" err="1" smtClean="0"/>
                        <a:t>legacy</a:t>
                      </a:r>
                      <a:r>
                        <a:rPr lang="es-ES" sz="1100" baseline="0" dirty="0" smtClean="0"/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Inicio del plan de digitalización que no se incorporó al proyecto Afiliación (PGAP, AOV Prevención).</a:t>
                      </a:r>
                    </a:p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Plazos de desarrollo.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Inversiones </a:t>
                      </a:r>
                      <a:r>
                        <a:rPr lang="es-ES" sz="1100" baseline="0" dirty="0" smtClean="0"/>
                        <a:t> temporales en </a:t>
                      </a:r>
                      <a:r>
                        <a:rPr lang="es-ES" sz="1100" baseline="0" dirty="0" err="1" smtClean="0"/>
                        <a:t>legacy</a:t>
                      </a:r>
                      <a:r>
                        <a:rPr lang="es-ES" sz="1100" baseline="0" dirty="0" smtClean="0"/>
                        <a:t>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2273980" y="929498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Situación  actual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5235040" y="92949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6875777" y="929498"/>
            <a:ext cx="812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Estado</a:t>
            </a:r>
            <a:endParaRPr lang="es-ES" dirty="0"/>
          </a:p>
        </p:txBody>
      </p:sp>
      <p:sp>
        <p:nvSpPr>
          <p:cNvPr id="4" name="3 Elipse"/>
          <p:cNvSpPr/>
          <p:nvPr/>
        </p:nvSpPr>
        <p:spPr>
          <a:xfrm>
            <a:off x="7373713" y="1447183"/>
            <a:ext cx="274549" cy="248717"/>
          </a:xfrm>
          <a:prstGeom prst="ellipse">
            <a:avLst/>
          </a:prstGeom>
          <a:solidFill>
            <a:srgbClr val="FF998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6967480" y="1447184"/>
            <a:ext cx="274549" cy="248717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7144735" y="2625124"/>
            <a:ext cx="274549" cy="248717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22361" y="1673955"/>
            <a:ext cx="3481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/>
              <a:t>CC</a:t>
            </a:r>
            <a:endParaRPr lang="es-ES" sz="1200" dirty="0"/>
          </a:p>
        </p:txBody>
      </p:sp>
      <p:sp>
        <p:nvSpPr>
          <p:cNvPr id="15" name="14 Rectángulo"/>
          <p:cNvSpPr/>
          <p:nvPr/>
        </p:nvSpPr>
        <p:spPr>
          <a:xfrm>
            <a:off x="7328186" y="1673955"/>
            <a:ext cx="3465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/>
              <a:t>CP</a:t>
            </a:r>
            <a:endParaRPr lang="es-ES" sz="1200" dirty="0"/>
          </a:p>
        </p:txBody>
      </p:sp>
      <p:sp>
        <p:nvSpPr>
          <p:cNvPr id="16" name="15 Elipse"/>
          <p:cNvSpPr/>
          <p:nvPr/>
        </p:nvSpPr>
        <p:spPr>
          <a:xfrm>
            <a:off x="7144735" y="3376153"/>
            <a:ext cx="274549" cy="24871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7840644" y="929498"/>
            <a:ext cx="67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Plazo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7829058" y="141060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2022</a:t>
            </a:r>
            <a:endParaRPr lang="es-ES" dirty="0"/>
          </a:p>
        </p:txBody>
      </p:sp>
      <p:sp>
        <p:nvSpPr>
          <p:cNvPr id="19" name="18 Rectángulo"/>
          <p:cNvSpPr/>
          <p:nvPr/>
        </p:nvSpPr>
        <p:spPr>
          <a:xfrm>
            <a:off x="7872318" y="332274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2023</a:t>
            </a:r>
            <a:endParaRPr lang="es-ES" dirty="0"/>
          </a:p>
        </p:txBody>
      </p:sp>
      <p:sp>
        <p:nvSpPr>
          <p:cNvPr id="20" name="19 Rectángulo"/>
          <p:cNvSpPr/>
          <p:nvPr/>
        </p:nvSpPr>
        <p:spPr>
          <a:xfrm>
            <a:off x="7829058" y="2564816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20XX</a:t>
            </a:r>
            <a:endParaRPr lang="es-ES" dirty="0"/>
          </a:p>
        </p:txBody>
      </p:sp>
      <p:sp>
        <p:nvSpPr>
          <p:cNvPr id="21" name="Rectangle 99"/>
          <p:cNvSpPr/>
          <p:nvPr/>
        </p:nvSpPr>
        <p:spPr bwMode="gray">
          <a:xfrm>
            <a:off x="395024" y="468415"/>
            <a:ext cx="5858388" cy="410676"/>
          </a:xfrm>
          <a:prstGeom prst="rect">
            <a:avLst/>
          </a:prstGeom>
          <a:noFill/>
          <a:ln w="28575" cmpd="sng" algn="ctr">
            <a:noFill/>
            <a:miter lim="800000"/>
            <a:headEnd/>
            <a:tailEnd/>
          </a:ln>
        </p:spPr>
        <p:txBody>
          <a:bodyPr wrap="square" lIns="144000" tIns="88900" rIns="144000" bIns="88900" rtlCol="0" anchor="ctr"/>
          <a:lstStyle/>
          <a:p>
            <a:pPr>
              <a:lnSpc>
                <a:spcPct val="106000"/>
              </a:lnSpc>
              <a:buFont typeface="Wingdings 2" pitchFamily="18" charset="2"/>
              <a:buNone/>
            </a:pPr>
            <a:r>
              <a:rPr lang="es-ES" sz="1600" b="1" dirty="0" smtClean="0"/>
              <a:t>Aplicaciones </a:t>
            </a:r>
            <a:r>
              <a:rPr lang="es-ES" sz="1600" b="1" dirty="0" err="1" smtClean="0"/>
              <a:t>core</a:t>
            </a:r>
            <a:r>
              <a:rPr lang="es-ES" sz="1600" b="1" dirty="0" smtClean="0"/>
              <a:t> de negocio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48520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23 Grupo"/>
          <p:cNvGrpSpPr/>
          <p:nvPr/>
        </p:nvGrpSpPr>
        <p:grpSpPr>
          <a:xfrm>
            <a:off x="8263148" y="297398"/>
            <a:ext cx="666725" cy="666725"/>
            <a:chOff x="1081298" y="1935698"/>
            <a:chExt cx="666725" cy="666725"/>
          </a:xfrm>
        </p:grpSpPr>
        <p:sp>
          <p:nvSpPr>
            <p:cNvPr id="25" name="Oval 100"/>
            <p:cNvSpPr/>
            <p:nvPr/>
          </p:nvSpPr>
          <p:spPr bwMode="gray">
            <a:xfrm>
              <a:off x="1081298" y="1935698"/>
              <a:ext cx="666725" cy="666725"/>
            </a:xfrm>
            <a:prstGeom prst="ellipse">
              <a:avLst/>
            </a:prstGeom>
            <a:solidFill>
              <a:schemeClr val="accent2"/>
            </a:solidFill>
            <a:ln w="107950" cmpd="thickThin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lIns="88881" tIns="88881" rIns="88881" bIns="503894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s-ES_tradn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" name="TextBox 104"/>
            <p:cNvSpPr txBox="1"/>
            <p:nvPr/>
          </p:nvSpPr>
          <p:spPr>
            <a:xfrm>
              <a:off x="1309663" y="2053617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s-ES" sz="2800" b="1" dirty="0" smtClean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1</a:t>
              </a:r>
            </a:p>
          </p:txBody>
        </p:sp>
      </p:grpSp>
      <p:sp>
        <p:nvSpPr>
          <p:cNvPr id="11" name="Rectangle 99"/>
          <p:cNvSpPr/>
          <p:nvPr/>
        </p:nvSpPr>
        <p:spPr bwMode="gray">
          <a:xfrm>
            <a:off x="395024" y="468415"/>
            <a:ext cx="5858388" cy="410676"/>
          </a:xfrm>
          <a:prstGeom prst="rect">
            <a:avLst/>
          </a:prstGeom>
          <a:noFill/>
          <a:ln w="28575" cmpd="sng" algn="ctr">
            <a:noFill/>
            <a:miter lim="800000"/>
            <a:headEnd/>
            <a:tailEnd/>
          </a:ln>
        </p:spPr>
        <p:txBody>
          <a:bodyPr wrap="square" lIns="144000" tIns="88900" rIns="144000" bIns="88900" rtlCol="0" anchor="ctr"/>
          <a:lstStyle/>
          <a:p>
            <a:pPr>
              <a:lnSpc>
                <a:spcPct val="106000"/>
              </a:lnSpc>
              <a:buFont typeface="Wingdings 2" pitchFamily="18" charset="2"/>
              <a:buNone/>
            </a:pPr>
            <a:r>
              <a:rPr lang="es-ES" sz="1600" b="1" dirty="0" smtClean="0"/>
              <a:t>Aplicaciones </a:t>
            </a:r>
            <a:r>
              <a:rPr lang="es-ES" sz="1600" b="1" dirty="0" err="1" smtClean="0"/>
              <a:t>core</a:t>
            </a:r>
            <a:r>
              <a:rPr lang="es-ES" sz="1600" b="1" dirty="0" smtClean="0"/>
              <a:t> de soporte</a:t>
            </a:r>
            <a:endParaRPr lang="es-ES" sz="1600" b="1" dirty="0"/>
          </a:p>
        </p:txBody>
      </p: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715962"/>
              </p:ext>
            </p:extLst>
          </p:nvPr>
        </p:nvGraphicFramePr>
        <p:xfrm>
          <a:off x="446229" y="1021988"/>
          <a:ext cx="8150281" cy="381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518"/>
                <a:gridCol w="2560320"/>
                <a:gridCol w="2449606"/>
                <a:gridCol w="922888"/>
                <a:gridCol w="812949"/>
              </a:tblGrid>
              <a:tr h="84463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Afiliación</a:t>
                      </a:r>
                      <a:endParaRPr lang="es-E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Realizado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análisis completo y pliego de licitación del desarrollo.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Planificadas 20.00h en 2 años de repercusiones sobre resto de aplicaciones.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Aprobación del Ministerio.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Mantenimiento de la gestión del cambio.</a:t>
                      </a: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2330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Finanzas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Inicio del mapeo de la solución e inicio de los procesos. Previsto para 2019.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Inicio 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CECA, Conciliación </a:t>
                      </a:r>
                      <a:r>
                        <a:rPr lang="es-ES" sz="11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Sicomat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marco general con recursos  internos.</a:t>
                      </a:r>
                      <a:endParaRPr lang="es-ES" sz="11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Disponibilidad de recursos para</a:t>
                      </a:r>
                      <a:r>
                        <a:rPr lang="es-ES" sz="1100" baseline="0" dirty="0" smtClean="0"/>
                        <a:t> elaborar los procesos.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Proceso de licitación.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Alto coste económico.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0408">
                <a:tc>
                  <a:txBody>
                    <a:bodyPr/>
                    <a:lstStyle/>
                    <a:p>
                      <a:r>
                        <a:rPr lang="es-ES" sz="1800" b="1" dirty="0" smtClean="0"/>
                        <a:t>RRHH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Meta4 en </a:t>
                      </a:r>
                      <a:r>
                        <a:rPr lang="es-ES" sz="1100" baseline="0" dirty="0" err="1" smtClean="0"/>
                        <a:t>on</a:t>
                      </a:r>
                      <a:r>
                        <a:rPr lang="es-ES" sz="1100" baseline="0" dirty="0" smtClean="0"/>
                        <a:t> </a:t>
                      </a:r>
                      <a:r>
                        <a:rPr lang="es-ES" sz="1100" baseline="0" dirty="0" err="1" smtClean="0"/>
                        <a:t>premise</a:t>
                      </a:r>
                      <a:r>
                        <a:rPr lang="es-ES" sz="1100" baseline="0" dirty="0" smtClean="0"/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Preparando licitación para migración al Meta4 Cloud.</a:t>
                      </a:r>
                    </a:p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Coste económico.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Proceso</a:t>
                      </a:r>
                      <a:r>
                        <a:rPr lang="es-ES" sz="1100" baseline="0" dirty="0" smtClean="0"/>
                        <a:t> de licitación.</a:t>
                      </a:r>
                      <a:endParaRPr lang="es-ES" sz="11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Implantación y adaptación </a:t>
                      </a:r>
                      <a:r>
                        <a:rPr lang="es-ES" sz="1100" baseline="0" dirty="0" smtClean="0"/>
                        <a:t>de procesos.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49760">
                <a:tc>
                  <a:txBody>
                    <a:bodyPr/>
                    <a:lstStyle/>
                    <a:p>
                      <a:r>
                        <a:rPr lang="es-ES" sz="1800" b="1" dirty="0" err="1" smtClean="0"/>
                        <a:t>GSuite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En licitación (fin 29 jul)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Pendiente aprobación DGOSS.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MS Office/</a:t>
                      </a:r>
                      <a:r>
                        <a:rPr lang="es-ES" sz="1100" baseline="0" dirty="0" err="1" smtClean="0"/>
                        <a:t>LibreOffice</a:t>
                      </a:r>
                      <a:r>
                        <a:rPr lang="es-ES" sz="1100" baseline="0" dirty="0" smtClean="0"/>
                        <a:t>/Notes</a:t>
                      </a: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Gestión</a:t>
                      </a:r>
                      <a:r>
                        <a:rPr lang="es-ES" sz="1100" baseline="0" dirty="0" smtClean="0"/>
                        <a:t> del cambio.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Adaptación aplicaciones con Office.</a:t>
                      </a:r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04868">
                <a:tc>
                  <a:txBody>
                    <a:bodyPr/>
                    <a:lstStyle/>
                    <a:p>
                      <a:r>
                        <a:rPr lang="es-ES" sz="1800" b="1" dirty="0" err="1" smtClean="0"/>
                        <a:t>Analitycs</a:t>
                      </a:r>
                      <a:endParaRPr lang="es-ES" sz="1800" b="1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En preparación todos indicadores.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Primeros informes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Licitación </a:t>
                      </a:r>
                      <a:r>
                        <a:rPr lang="es-ES" sz="1100" baseline="0" dirty="0" err="1" smtClean="0"/>
                        <a:t>Qliksense</a:t>
                      </a:r>
                      <a:endParaRPr lang="es-ES" sz="1100" baseline="0" dirty="0" smtClean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Proceso licitación.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dirty="0" smtClean="0"/>
                        <a:t>Adaptación</a:t>
                      </a:r>
                      <a:r>
                        <a:rPr lang="es-ES" sz="1100" baseline="0" dirty="0" smtClean="0"/>
                        <a:t> a indicadores dinámicos.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aseline="0" dirty="0" smtClean="0"/>
                        <a:t>Recursos para elaboración informes.</a:t>
                      </a:r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100" dirty="0"/>
                    </a:p>
                  </a:txBody>
                  <a:tcPr marL="91436" marR="91436" marT="45729" marB="4572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2273980" y="745348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Situación  actual</a:t>
            </a:r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235040" y="74534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875777" y="745348"/>
            <a:ext cx="812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Estado</a:t>
            </a:r>
            <a:endParaRPr lang="es-ES" dirty="0"/>
          </a:p>
        </p:txBody>
      </p:sp>
      <p:sp>
        <p:nvSpPr>
          <p:cNvPr id="16" name="15 Elipse"/>
          <p:cNvSpPr/>
          <p:nvPr/>
        </p:nvSpPr>
        <p:spPr>
          <a:xfrm>
            <a:off x="7144735" y="1470916"/>
            <a:ext cx="274549" cy="248717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7144735" y="2988803"/>
            <a:ext cx="274549" cy="24871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CuadroTexto"/>
          <p:cNvSpPr txBox="1"/>
          <p:nvPr/>
        </p:nvSpPr>
        <p:spPr>
          <a:xfrm>
            <a:off x="7840644" y="745348"/>
            <a:ext cx="67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Plazo</a:t>
            </a:r>
            <a:endParaRPr lang="es-ES" dirty="0"/>
          </a:p>
        </p:txBody>
      </p:sp>
      <p:sp>
        <p:nvSpPr>
          <p:cNvPr id="27" name="26 Rectángulo"/>
          <p:cNvSpPr/>
          <p:nvPr/>
        </p:nvSpPr>
        <p:spPr>
          <a:xfrm>
            <a:off x="7829058" y="141060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2021</a:t>
            </a:r>
            <a:endParaRPr lang="es-ES" dirty="0"/>
          </a:p>
        </p:txBody>
      </p:sp>
      <p:sp>
        <p:nvSpPr>
          <p:cNvPr id="28" name="27 Rectángulo"/>
          <p:cNvSpPr/>
          <p:nvPr/>
        </p:nvSpPr>
        <p:spPr>
          <a:xfrm>
            <a:off x="7872318" y="293539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2022</a:t>
            </a:r>
            <a:endParaRPr lang="es-ES" dirty="0"/>
          </a:p>
        </p:txBody>
      </p:sp>
      <p:sp>
        <p:nvSpPr>
          <p:cNvPr id="29" name="28 Rectángulo"/>
          <p:cNvSpPr/>
          <p:nvPr/>
        </p:nvSpPr>
        <p:spPr>
          <a:xfrm>
            <a:off x="7829058" y="217746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2022</a:t>
            </a:r>
            <a:endParaRPr lang="es-ES" dirty="0"/>
          </a:p>
        </p:txBody>
      </p:sp>
      <p:sp>
        <p:nvSpPr>
          <p:cNvPr id="30" name="29 Elipse"/>
          <p:cNvSpPr/>
          <p:nvPr/>
        </p:nvSpPr>
        <p:spPr>
          <a:xfrm>
            <a:off x="7144734" y="2222585"/>
            <a:ext cx="274549" cy="248717"/>
          </a:xfrm>
          <a:prstGeom prst="ellipse">
            <a:avLst/>
          </a:prstGeom>
          <a:solidFill>
            <a:srgbClr val="FF998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7144735" y="3694290"/>
            <a:ext cx="274549" cy="248717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7829056" y="363310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2020</a:t>
            </a:r>
            <a:endParaRPr lang="es-ES" dirty="0"/>
          </a:p>
        </p:txBody>
      </p:sp>
      <p:sp>
        <p:nvSpPr>
          <p:cNvPr id="19" name="18 Elipse"/>
          <p:cNvSpPr/>
          <p:nvPr/>
        </p:nvSpPr>
        <p:spPr>
          <a:xfrm>
            <a:off x="7144735" y="4392790"/>
            <a:ext cx="274549" cy="248717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7829056" y="433160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2020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498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4800" y="254000"/>
            <a:ext cx="8534400" cy="46355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27650" name="CuadroTexto 5"/>
          <p:cNvSpPr txBox="1">
            <a:spLocks noChangeArrowheads="1"/>
          </p:cNvSpPr>
          <p:nvPr/>
        </p:nvSpPr>
        <p:spPr bwMode="auto">
          <a:xfrm>
            <a:off x="2979738" y="4546600"/>
            <a:ext cx="31845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sz="900">
                <a:solidFill>
                  <a:srgbClr val="595959"/>
                </a:solidFill>
                <a:latin typeface="Verdana" pitchFamily="34" charset="0"/>
              </a:rPr>
              <a:t>Mutua Colaboradora con la Seguridad Social nº 151</a:t>
            </a:r>
          </a:p>
        </p:txBody>
      </p:sp>
      <p:pic>
        <p:nvPicPr>
          <p:cNvPr id="27651" name="Imagen 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354263"/>
            <a:ext cx="28257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uia Sanitaria Prevencion 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DF0276-60D1-41CF-A0B3-BFEB28132FA2}">
  <ds:schemaRefs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sharepoint/v3/field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Guia Sanitaria Prevencion PPT.potx</Template>
  <TotalTime>7603</TotalTime>
  <Words>427</Words>
  <Application>Microsoft Office PowerPoint</Application>
  <PresentationFormat>Presentación en pantalla (16:9)</PresentationFormat>
  <Paragraphs>107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Guia Sanitaria Prevencion PPT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JUAN LUIS PAGES LARA</cp:lastModifiedBy>
  <cp:revision>805</cp:revision>
  <cp:lastPrinted>2018-12-20T09:21:47Z</cp:lastPrinted>
  <dcterms:created xsi:type="dcterms:W3CDTF">2010-04-12T23:12:02Z</dcterms:created>
  <dcterms:modified xsi:type="dcterms:W3CDTF">2019-07-08T08:08:41Z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