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gif" ContentType="image/gif"/>
  <Default Extension="tif" ContentType="image/t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840" y="-9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120843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93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o del título"/>
          <p:cNvSpPr txBox="1">
            <a:spLocks noGrp="1"/>
          </p:cNvSpPr>
          <p:nvPr>
            <p:ph type="title"/>
          </p:nvPr>
        </p:nvSpPr>
        <p:spPr>
          <a:xfrm>
            <a:off x="16306800" y="549276"/>
            <a:ext cx="4114800" cy="1170305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02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62400" y="549276"/>
            <a:ext cx="12039600" cy="11703051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o del título"/>
          <p:cNvSpPr txBox="1">
            <a:spLocks noGrp="1"/>
          </p:cNvSpPr>
          <p:nvPr>
            <p:ph type="title"/>
          </p:nvPr>
        </p:nvSpPr>
        <p:spPr>
          <a:xfrm>
            <a:off x="4381500" y="3438525"/>
            <a:ext cx="15621000" cy="3486150"/>
          </a:xfrm>
          <a:prstGeom prst="rect">
            <a:avLst/>
          </a:prstGeom>
        </p:spPr>
        <p:txBody>
          <a:bodyPr lIns="38100" tIns="38100" rIns="38100" bIns="38100" anchor="b"/>
          <a:lstStyle/>
          <a:p>
            <a:r>
              <a:t>Texto del título</a:t>
            </a:r>
          </a:p>
        </p:txBody>
      </p:sp>
      <p:sp>
        <p:nvSpPr>
          <p:cNvPr id="111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4381500" y="7019925"/>
            <a:ext cx="15621000" cy="1190625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1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73318" y="11525250"/>
            <a:ext cx="427839" cy="435659"/>
          </a:xfrm>
          <a:prstGeom prst="rect">
            <a:avLst/>
          </a:prstGeom>
        </p:spPr>
        <p:txBody>
          <a:bodyPr lIns="38100" tIns="38100" rIns="38100" bIns="38100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o del título"/>
          <p:cNvSpPr txBox="1">
            <a:spLocks noGrp="1"/>
          </p:cNvSpPr>
          <p:nvPr>
            <p:ph type="title"/>
          </p:nvPr>
        </p:nvSpPr>
        <p:spPr>
          <a:xfrm>
            <a:off x="4314825" y="2428875"/>
            <a:ext cx="15754350" cy="171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4314825" y="4143375"/>
            <a:ext cx="15754350" cy="6905625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73318" y="11525250"/>
            <a:ext cx="427839" cy="44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o del título"/>
          <p:cNvSpPr txBox="1">
            <a:spLocks noGrp="1"/>
          </p:cNvSpPr>
          <p:nvPr>
            <p:ph type="title"/>
          </p:nvPr>
        </p:nvSpPr>
        <p:spPr>
          <a:xfrm>
            <a:off x="4314825" y="2428875"/>
            <a:ext cx="15754350" cy="171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4314825" y="4143375"/>
            <a:ext cx="15754350" cy="6905625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>
              <a:buSzPct val="75000"/>
              <a:buChar char="-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73318" y="11525250"/>
            <a:ext cx="427839" cy="44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o del título"/>
          <p:cNvSpPr txBox="1">
            <a:spLocks noGrp="1"/>
          </p:cNvSpPr>
          <p:nvPr>
            <p:ph type="title"/>
          </p:nvPr>
        </p:nvSpPr>
        <p:spPr>
          <a:xfrm>
            <a:off x="4314825" y="2428875"/>
            <a:ext cx="15754350" cy="171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38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4314825" y="4143375"/>
            <a:ext cx="15754350" cy="6905625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73318" y="11525250"/>
            <a:ext cx="427839" cy="444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4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4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o del título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/>
          </a:lstStyle>
          <a:p>
            <a:r>
              <a:t>Texto del título</a:t>
            </a:r>
          </a:p>
        </p:txBody>
      </p:sp>
      <p:sp>
        <p:nvSpPr>
          <p:cNvPr id="156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  <a:defRPr sz="5200"/>
            </a:lvl1pPr>
            <a:lvl2pPr marL="0" indent="0" algn="ctr" defTabSz="821531">
              <a:spcBef>
                <a:spcPts val="0"/>
              </a:spcBef>
              <a:buSzTx/>
              <a:buNone/>
              <a:defRPr sz="5200"/>
            </a:lvl2pPr>
            <a:lvl3pPr marL="0" indent="0" algn="ctr" defTabSz="821531">
              <a:spcBef>
                <a:spcPts val="0"/>
              </a:spcBef>
              <a:buSzTx/>
              <a:buNone/>
              <a:defRPr sz="5200"/>
            </a:lvl3pPr>
            <a:lvl4pPr marL="0" indent="0" algn="ctr" defTabSz="821531">
              <a:spcBef>
                <a:spcPts val="0"/>
              </a:spcBef>
              <a:buSzTx/>
              <a:buNone/>
              <a:defRPr sz="5200"/>
            </a:lvl4pPr>
            <a:lvl5pPr marL="0" indent="0" algn="ctr" defTabSz="821531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57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65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6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7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7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xfrm>
            <a:off x="4492625" y="8813800"/>
            <a:ext cx="15544801" cy="2724150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defRPr sz="8000" b="1" cap="all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4492625" y="5813426"/>
            <a:ext cx="15544801" cy="3000375"/>
          </a:xfrm>
          <a:prstGeom prst="rect">
            <a:avLst/>
          </a:prstGeom>
        </p:spPr>
        <p:txBody>
          <a:bodyPr lIns="91439" tIns="91439" rIns="91439" bIns="91439" anchor="b"/>
          <a:lstStyle>
            <a:lvl1pPr marL="0" indent="0" defTabSz="1828800">
              <a:spcBef>
                <a:spcPts val="900"/>
              </a:spcBef>
              <a:buSzTx/>
              <a:buNone/>
              <a:defRPr sz="40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0" indent="457200" defTabSz="1828800">
              <a:spcBef>
                <a:spcPts val="900"/>
              </a:spcBef>
              <a:buSzTx/>
              <a:buNone/>
              <a:defRPr sz="40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2pPr>
            <a:lvl3pPr marL="0" indent="914400" defTabSz="1828800">
              <a:spcBef>
                <a:spcPts val="900"/>
              </a:spcBef>
              <a:buSzTx/>
              <a:buNone/>
              <a:defRPr sz="40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3pPr>
            <a:lvl4pPr marL="0" indent="1371600" defTabSz="1828800">
              <a:spcBef>
                <a:spcPts val="900"/>
              </a:spcBef>
              <a:buSzTx/>
              <a:buNone/>
              <a:defRPr sz="40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4pPr>
            <a:lvl5pPr marL="0" indent="1828800" defTabSz="1828800">
              <a:spcBef>
                <a:spcPts val="900"/>
              </a:spcBef>
              <a:buSzTx/>
              <a:buNone/>
              <a:defRPr sz="40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3962400" y="3200400"/>
            <a:ext cx="8077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300"/>
              </a:spcBef>
              <a:buSzPct val="100000"/>
              <a:buFont typeface="Arial"/>
              <a:defRPr sz="5600">
                <a:latin typeface="+mn-lt"/>
                <a:ea typeface="+mn-ea"/>
                <a:cs typeface="+mn-cs"/>
                <a:sym typeface="Calibri"/>
              </a:defRPr>
            </a:lvl1pPr>
            <a:lvl2pPr marL="1123950" indent="-666750" defTabSz="1828800">
              <a:spcBef>
                <a:spcPts val="1300"/>
              </a:spcBef>
              <a:buSzPct val="100000"/>
              <a:buFont typeface="Arial"/>
              <a:buChar char="–"/>
              <a:defRPr sz="5600">
                <a:latin typeface="+mn-lt"/>
                <a:ea typeface="+mn-ea"/>
                <a:cs typeface="+mn-cs"/>
                <a:sym typeface="Calibri"/>
              </a:defRPr>
            </a:lvl2pPr>
            <a:lvl3pPr marL="1554479" indent="-640079" defTabSz="1828800">
              <a:spcBef>
                <a:spcPts val="1300"/>
              </a:spcBef>
              <a:buSzPct val="100000"/>
              <a:buFont typeface="Arial"/>
              <a:defRPr sz="5600">
                <a:latin typeface="+mn-lt"/>
                <a:ea typeface="+mn-ea"/>
                <a:cs typeface="+mn-cs"/>
                <a:sym typeface="Calibri"/>
              </a:defRPr>
            </a:lvl3pPr>
            <a:lvl4pPr marL="2082800" indent="-711200" defTabSz="1828800">
              <a:spcBef>
                <a:spcPts val="1300"/>
              </a:spcBef>
              <a:buSzPct val="100000"/>
              <a:buFont typeface="Arial"/>
              <a:buChar char="–"/>
              <a:defRPr sz="5600">
                <a:latin typeface="+mn-lt"/>
                <a:ea typeface="+mn-ea"/>
                <a:cs typeface="+mn-cs"/>
                <a:sym typeface="Calibri"/>
              </a:defRPr>
            </a:lvl4pPr>
            <a:lvl5pPr marL="2540000" indent="-711200" defTabSz="1828800">
              <a:spcBef>
                <a:spcPts val="1300"/>
              </a:spcBef>
              <a:buSzPct val="100000"/>
              <a:buFont typeface="Arial"/>
              <a:buChar char="»"/>
              <a:defRPr sz="56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48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3962400" y="3070225"/>
            <a:ext cx="8080376" cy="1279525"/>
          </a:xfrm>
          <a:prstGeom prst="rect">
            <a:avLst/>
          </a:prstGeom>
        </p:spPr>
        <p:txBody>
          <a:bodyPr lIns="91439" tIns="91439" rIns="91439" bIns="91439" anchor="b"/>
          <a:lstStyle>
            <a:lvl1pPr marL="0" indent="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lvl1pPr>
            <a:lvl2pPr marL="0" indent="45720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lvl2pPr>
            <a:lvl3pPr marL="0" indent="91440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lvl3pPr>
            <a:lvl4pPr marL="0" indent="137160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lvl4pPr>
            <a:lvl5pPr marL="0" indent="182880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9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2338050" y="3070225"/>
            <a:ext cx="8083550" cy="1279525"/>
          </a:xfrm>
          <a:prstGeom prst="rect">
            <a:avLst/>
          </a:prstGeom>
          <a:ln w="12700"/>
        </p:spPr>
        <p:txBody>
          <a:bodyPr lIns="91439" tIns="91439" rIns="91439" bIns="91439" anchor="b"/>
          <a:lstStyle/>
          <a:p>
            <a:pPr marL="0" indent="0" defTabSz="1828800">
              <a:spcBef>
                <a:spcPts val="1100"/>
              </a:spcBef>
              <a:buSzTx/>
              <a:buNone/>
              <a:defRPr b="1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6100"/>
            <a:ext cx="6016627" cy="2324100"/>
          </a:xfrm>
          <a:prstGeom prst="rect">
            <a:avLst/>
          </a:prstGeom>
        </p:spPr>
        <p:txBody>
          <a:bodyPr lIns="91439" tIns="91439" rIns="91439" bIns="91439" anchor="b"/>
          <a:lstStyle>
            <a:lvl1pPr algn="l" defTabSz="1828800">
              <a:defRPr sz="4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73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0198100" y="546100"/>
            <a:ext cx="10223500" cy="117062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latin typeface="+mn-lt"/>
                <a:ea typeface="+mn-ea"/>
                <a:cs typeface="+mn-cs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+mn-lt"/>
                <a:ea typeface="+mn-ea"/>
                <a:cs typeface="+mn-cs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4" name="3 Marcador de texto"/>
          <p:cNvSpPr>
            <a:spLocks noGrp="1"/>
          </p:cNvSpPr>
          <p:nvPr>
            <p:ph type="body" sz="quarter" idx="13"/>
          </p:nvPr>
        </p:nvSpPr>
        <p:spPr>
          <a:xfrm>
            <a:off x="3962400" y="2870200"/>
            <a:ext cx="6016627" cy="9382126"/>
          </a:xfrm>
          <a:prstGeom prst="rect">
            <a:avLst/>
          </a:prstGeom>
          <a:ln w="12700"/>
        </p:spPr>
        <p:txBody>
          <a:bodyPr lIns="91439" tIns="91439" rIns="91439" bIns="91439" anchor="t"/>
          <a:lstStyle/>
          <a:p>
            <a:pPr marL="0" indent="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7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el título"/>
          <p:cNvSpPr txBox="1">
            <a:spLocks noGrp="1"/>
          </p:cNvSpPr>
          <p:nvPr>
            <p:ph type="title"/>
          </p:nvPr>
        </p:nvSpPr>
        <p:spPr>
          <a:xfrm>
            <a:off x="6632576" y="9601200"/>
            <a:ext cx="10972801" cy="1133476"/>
          </a:xfrm>
          <a:prstGeom prst="rect">
            <a:avLst/>
          </a:prstGeom>
        </p:spPr>
        <p:txBody>
          <a:bodyPr lIns="91439" tIns="91439" rIns="91439" bIns="91439" anchor="b"/>
          <a:lstStyle>
            <a:lvl1pPr algn="l" defTabSz="1828800">
              <a:defRPr sz="4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83" name="2 Marcador de posición de imagen"/>
          <p:cNvSpPr>
            <a:spLocks noGrp="1"/>
          </p:cNvSpPr>
          <p:nvPr>
            <p:ph type="pic" sz="half" idx="13"/>
          </p:nvPr>
        </p:nvSpPr>
        <p:spPr>
          <a:xfrm>
            <a:off x="6632576" y="1225550"/>
            <a:ext cx="10972801" cy="82296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632576" y="10734675"/>
            <a:ext cx="10972801" cy="16097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lvl1pPr>
            <a:lvl2pPr marL="0" indent="45720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lvl2pPr>
            <a:lvl3pPr marL="0" indent="91440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lvl3pPr>
            <a:lvl4pPr marL="0" indent="137160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lvl4pPr>
            <a:lvl5pPr marL="0" indent="1828800" defTabSz="1828800">
              <a:spcBef>
                <a:spcPts val="600"/>
              </a:spcBef>
              <a:buSzTx/>
              <a:buNone/>
              <a:defRPr sz="28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06337" y="12808585"/>
            <a:ext cx="515264" cy="5384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254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0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3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58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5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4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tif"/><Relationship Id="rId7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4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t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18" Type="http://schemas.openxmlformats.org/officeDocument/2006/relationships/image" Target="../media/image4.pn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17" Type="http://schemas.openxmlformats.org/officeDocument/2006/relationships/image" Target="../media/image83.jpeg"/><Relationship Id="rId2" Type="http://schemas.openxmlformats.org/officeDocument/2006/relationships/image" Target="../media/image86.jpeg"/><Relationship Id="rId16" Type="http://schemas.openxmlformats.org/officeDocument/2006/relationships/image" Target="../media/image10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5" Type="http://schemas.openxmlformats.org/officeDocument/2006/relationships/image" Target="../media/image9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Relationship Id="rId14" Type="http://schemas.openxmlformats.org/officeDocument/2006/relationships/image" Target="../media/image9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0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2.png"/><Relationship Id="rId5" Type="http://schemas.openxmlformats.org/officeDocument/2006/relationships/image" Target="../media/image3.png"/><Relationship Id="rId4" Type="http://schemas.openxmlformats.org/officeDocument/2006/relationships/image" Target="../media/image1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oogle.com/maps/d/viewer?mid=1QO94176Mty4CWloHZ3PI-WOIx8qufz8J&amp;ll=39.576371155123624,-3.706096856048589&amp;z=7" TargetMode="Externa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Stock-941762290.jpg" descr="iStock-941762290.jpg"/>
          <p:cNvPicPr>
            <a:picLocks/>
          </p:cNvPicPr>
          <p:nvPr/>
        </p:nvPicPr>
        <p:blipFill>
          <a:blip r:embed="rId2">
            <a:extLst/>
          </a:blip>
          <a:srcRect l="120" t="18141" r="16202" b="11384"/>
          <a:stretch>
            <a:fillRect/>
          </a:stretch>
        </p:blipFill>
        <p:spPr>
          <a:xfrm>
            <a:off x="486357" y="465969"/>
            <a:ext cx="23411180" cy="127839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7" name="Grupo"/>
          <p:cNvGrpSpPr/>
          <p:nvPr/>
        </p:nvGrpSpPr>
        <p:grpSpPr>
          <a:xfrm>
            <a:off x="-1" y="10994466"/>
            <a:ext cx="7725199" cy="2742566"/>
            <a:chOff x="0" y="0"/>
            <a:chExt cx="7725198" cy="2742564"/>
          </a:xfrm>
        </p:grpSpPr>
        <p:sp>
          <p:nvSpPr>
            <p:cNvPr id="185" name="Rectángulo 3"/>
            <p:cNvSpPr/>
            <p:nvPr/>
          </p:nvSpPr>
          <p:spPr>
            <a:xfrm>
              <a:off x="0" y="0"/>
              <a:ext cx="7725199" cy="2742565"/>
            </a:xfrm>
            <a:prstGeom prst="rect">
              <a:avLst/>
            </a:prstGeom>
            <a:solidFill>
              <a:srgbClr val="41B5FF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ctr" defTabSz="1219200">
                <a:defRPr sz="4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186" name="Imagen 14" descr="Imagen 1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51093" y="1015541"/>
              <a:ext cx="4623013" cy="7114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8" name="Rectángulo"/>
          <p:cNvSpPr/>
          <p:nvPr/>
        </p:nvSpPr>
        <p:spPr>
          <a:xfrm>
            <a:off x="8552979" y="33643"/>
            <a:ext cx="7278042" cy="28466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219200">
              <a:defRPr sz="48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9" name="Asepeyo e-Health"/>
          <p:cNvSpPr txBox="1"/>
          <p:nvPr/>
        </p:nvSpPr>
        <p:spPr>
          <a:xfrm>
            <a:off x="9404529" y="637116"/>
            <a:ext cx="5549542" cy="876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defRPr sz="5100" b="1">
                <a:solidFill>
                  <a:srgbClr val="00A2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Asepeyo e-Health</a:t>
            </a:r>
          </a:p>
        </p:txBody>
      </p:sp>
      <p:sp>
        <p:nvSpPr>
          <p:cNvPr id="190" name="Una apuesta corporativa por…"/>
          <p:cNvSpPr txBox="1"/>
          <p:nvPr/>
        </p:nvSpPr>
        <p:spPr>
          <a:xfrm>
            <a:off x="8540279" y="1654704"/>
            <a:ext cx="7278042" cy="1473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defRPr sz="3000">
                <a:latin typeface="+mj-lt"/>
                <a:ea typeface="+mj-ea"/>
                <a:cs typeface="+mj-cs"/>
                <a:sym typeface="Helvetica"/>
              </a:defRPr>
            </a:pPr>
            <a:r>
              <a:t>Una apuesta corporativa por </a:t>
            </a:r>
          </a:p>
          <a:p>
            <a:pPr algn="ctr" defTabSz="457200">
              <a:defRPr sz="3000">
                <a:latin typeface="+mj-lt"/>
                <a:ea typeface="+mj-ea"/>
                <a:cs typeface="+mj-cs"/>
                <a:sym typeface="Helvetica"/>
              </a:defRPr>
            </a:pPr>
            <a:r>
              <a:t>la mejora asistencial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Captura de Pantalla 2019-10-11 a les 8.31.03.png" descr="Captura de Pantalla 2019-10-11 a les 8.31.03.png"/>
          <p:cNvPicPr>
            <a:picLocks noChangeAspect="1"/>
          </p:cNvPicPr>
          <p:nvPr/>
        </p:nvPicPr>
        <p:blipFill>
          <a:blip r:embed="rId2">
            <a:extLst/>
          </a:blip>
          <a:srcRect t="8221" r="22069" b="8221"/>
          <a:stretch>
            <a:fillRect/>
          </a:stretch>
        </p:blipFill>
        <p:spPr>
          <a:xfrm>
            <a:off x="3305510" y="2310524"/>
            <a:ext cx="17498071" cy="989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slas Canarias.jpg" descr="Islas Canaria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4267" y="10113008"/>
            <a:ext cx="3854043" cy="1846471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Red de Psiquiatría convencional"/>
          <p:cNvSpPr txBox="1"/>
          <p:nvPr/>
        </p:nvSpPr>
        <p:spPr>
          <a:xfrm>
            <a:off x="3120644" y="12742478"/>
            <a:ext cx="6100763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Red de </a:t>
            </a:r>
            <a:r>
              <a:rPr b="1">
                <a:solidFill>
                  <a:srgbClr val="F06000"/>
                </a:solidFill>
              </a:rPr>
              <a:t>Psiquiatría</a:t>
            </a:r>
            <a:r>
              <a:rPr b="1">
                <a:solidFill>
                  <a:srgbClr val="0287F0"/>
                </a:solidFill>
              </a:rPr>
              <a:t> </a:t>
            </a:r>
            <a:r>
              <a:t>convencional</a:t>
            </a:r>
          </a:p>
        </p:txBody>
      </p:sp>
      <p:sp>
        <p:nvSpPr>
          <p:cNvPr id="390" name="Rectángulo"/>
          <p:cNvSpPr/>
          <p:nvPr/>
        </p:nvSpPr>
        <p:spPr>
          <a:xfrm>
            <a:off x="3576967" y="10137644"/>
            <a:ext cx="3828643" cy="179719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1" name="H"/>
          <p:cNvSpPr/>
          <p:nvPr/>
        </p:nvSpPr>
        <p:spPr>
          <a:xfrm>
            <a:off x="12366121" y="6513975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H</a:t>
            </a:r>
          </a:p>
        </p:txBody>
      </p:sp>
      <p:sp>
        <p:nvSpPr>
          <p:cNvPr id="392" name="H"/>
          <p:cNvSpPr/>
          <p:nvPr/>
        </p:nvSpPr>
        <p:spPr>
          <a:xfrm>
            <a:off x="10317188" y="99980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H</a:t>
            </a:r>
          </a:p>
        </p:txBody>
      </p:sp>
      <p:sp>
        <p:nvSpPr>
          <p:cNvPr id="393" name="H"/>
          <p:cNvSpPr/>
          <p:nvPr/>
        </p:nvSpPr>
        <p:spPr>
          <a:xfrm>
            <a:off x="17700122" y="4707445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H</a:t>
            </a:r>
          </a:p>
        </p:txBody>
      </p:sp>
      <p:sp>
        <p:nvSpPr>
          <p:cNvPr id="394" name="2.1. TD en E-heath: ¿Qué propósitos perseguimos?"/>
          <p:cNvSpPr txBox="1"/>
          <p:nvPr/>
        </p:nvSpPr>
        <p:spPr>
          <a:xfrm>
            <a:off x="3236217" y="1261665"/>
            <a:ext cx="1312504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2.1. TD en E-heath: ¿Qué propósitos perseguimos?</a:t>
            </a:r>
          </a:p>
        </p:txBody>
      </p:sp>
      <p:pic>
        <p:nvPicPr>
          <p:cNvPr id="395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Rectángulo"/>
          <p:cNvSpPr/>
          <p:nvPr/>
        </p:nvSpPr>
        <p:spPr>
          <a:xfrm>
            <a:off x="3327400" y="2328333"/>
            <a:ext cx="17593279" cy="9855302"/>
          </a:xfrm>
          <a:prstGeom prst="rect">
            <a:avLst/>
          </a:prstGeom>
          <a:solidFill>
            <a:srgbClr val="AADAFF"/>
          </a:soli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endParaRPr/>
          </a:p>
        </p:txBody>
      </p:sp>
      <p:pic>
        <p:nvPicPr>
          <p:cNvPr id="398" name="Captura de Pantalla 2019-10-11 a les 8.31.03.png" descr="Captura de Pantalla 2019-10-11 a les 8.31.03.png"/>
          <p:cNvPicPr>
            <a:picLocks noChangeAspect="1"/>
          </p:cNvPicPr>
          <p:nvPr/>
        </p:nvPicPr>
        <p:blipFill>
          <a:blip r:embed="rId2">
            <a:extLst/>
          </a:blip>
          <a:srcRect l="17356" t="8221" r="22069" b="8221"/>
          <a:stretch>
            <a:fillRect/>
          </a:stretch>
        </p:blipFill>
        <p:spPr>
          <a:xfrm>
            <a:off x="8745923" y="3034512"/>
            <a:ext cx="12156680" cy="8840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Canarias.jpg" descr="Canaria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0564" y="10132455"/>
            <a:ext cx="3861450" cy="1797199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Rectángulo"/>
          <p:cNvSpPr/>
          <p:nvPr/>
        </p:nvSpPr>
        <p:spPr>
          <a:xfrm>
            <a:off x="3576967" y="10137644"/>
            <a:ext cx="3828643" cy="179719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1" name="Círculo"/>
          <p:cNvSpPr/>
          <p:nvPr/>
        </p:nvSpPr>
        <p:spPr>
          <a:xfrm>
            <a:off x="10102200" y="325318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2" name="Círculo"/>
          <p:cNvSpPr/>
          <p:nvPr/>
        </p:nvSpPr>
        <p:spPr>
          <a:xfrm>
            <a:off x="9899000" y="3416440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3" name="Círculo"/>
          <p:cNvSpPr/>
          <p:nvPr/>
        </p:nvSpPr>
        <p:spPr>
          <a:xfrm>
            <a:off x="10343500" y="447967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4" name="Círculo"/>
          <p:cNvSpPr/>
          <p:nvPr/>
        </p:nvSpPr>
        <p:spPr>
          <a:xfrm>
            <a:off x="11308700" y="42285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5" name="Círculo"/>
          <p:cNvSpPr/>
          <p:nvPr/>
        </p:nvSpPr>
        <p:spPr>
          <a:xfrm>
            <a:off x="12070700" y="42158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6" name="Círculo"/>
          <p:cNvSpPr/>
          <p:nvPr/>
        </p:nvSpPr>
        <p:spPr>
          <a:xfrm>
            <a:off x="12070700" y="59049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7" name="Círculo"/>
          <p:cNvSpPr/>
          <p:nvPr/>
        </p:nvSpPr>
        <p:spPr>
          <a:xfrm>
            <a:off x="11486500" y="73654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8" name="Círculo"/>
          <p:cNvSpPr/>
          <p:nvPr/>
        </p:nvSpPr>
        <p:spPr>
          <a:xfrm>
            <a:off x="11942788" y="78644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9" name="Círculo"/>
          <p:cNvSpPr/>
          <p:nvPr/>
        </p:nvSpPr>
        <p:spPr>
          <a:xfrm>
            <a:off x="11028388" y="79914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0" name="Círculo"/>
          <p:cNvSpPr/>
          <p:nvPr/>
        </p:nvSpPr>
        <p:spPr>
          <a:xfrm>
            <a:off x="13200088" y="59049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1" name="Círculo"/>
          <p:cNvSpPr/>
          <p:nvPr/>
        </p:nvSpPr>
        <p:spPr>
          <a:xfrm>
            <a:off x="12742888" y="51937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2" name="Círculo"/>
          <p:cNvSpPr/>
          <p:nvPr/>
        </p:nvSpPr>
        <p:spPr>
          <a:xfrm>
            <a:off x="12907988" y="484058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3" name="Círculo"/>
          <p:cNvSpPr/>
          <p:nvPr/>
        </p:nvSpPr>
        <p:spPr>
          <a:xfrm>
            <a:off x="13492188" y="447967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4" name="Círculo"/>
          <p:cNvSpPr/>
          <p:nvPr/>
        </p:nvSpPr>
        <p:spPr>
          <a:xfrm>
            <a:off x="13428688" y="329128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5" name="Círculo"/>
          <p:cNvSpPr/>
          <p:nvPr/>
        </p:nvSpPr>
        <p:spPr>
          <a:xfrm>
            <a:off x="11942788" y="3416440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6" name="Círculo"/>
          <p:cNvSpPr/>
          <p:nvPr/>
        </p:nvSpPr>
        <p:spPr>
          <a:xfrm>
            <a:off x="12070700" y="3152654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7" name="Círculo"/>
          <p:cNvSpPr/>
          <p:nvPr/>
        </p:nvSpPr>
        <p:spPr>
          <a:xfrm>
            <a:off x="9606900" y="41904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8" name="Círculo"/>
          <p:cNvSpPr/>
          <p:nvPr/>
        </p:nvSpPr>
        <p:spPr>
          <a:xfrm>
            <a:off x="9844074" y="442765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9" name="Círculo"/>
          <p:cNvSpPr/>
          <p:nvPr/>
        </p:nvSpPr>
        <p:spPr>
          <a:xfrm>
            <a:off x="9607157" y="4664575"/>
            <a:ext cx="498422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0" name="Círculo"/>
          <p:cNvSpPr/>
          <p:nvPr/>
        </p:nvSpPr>
        <p:spPr>
          <a:xfrm>
            <a:off x="13250888" y="696438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1" name="3"/>
          <p:cNvSpPr/>
          <p:nvPr/>
        </p:nvSpPr>
        <p:spPr>
          <a:xfrm>
            <a:off x="13492188" y="643935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3</a:t>
            </a:r>
          </a:p>
        </p:txBody>
      </p:sp>
      <p:sp>
        <p:nvSpPr>
          <p:cNvPr id="422" name="Círculo"/>
          <p:cNvSpPr/>
          <p:nvPr/>
        </p:nvSpPr>
        <p:spPr>
          <a:xfrm>
            <a:off x="13969203" y="622437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3" name="Círculo"/>
          <p:cNvSpPr/>
          <p:nvPr/>
        </p:nvSpPr>
        <p:spPr>
          <a:xfrm>
            <a:off x="14458300" y="435747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4" name="Círculo"/>
          <p:cNvSpPr/>
          <p:nvPr/>
        </p:nvSpPr>
        <p:spPr>
          <a:xfrm>
            <a:off x="15512400" y="6485487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5" name="Círculo"/>
          <p:cNvSpPr/>
          <p:nvPr/>
        </p:nvSpPr>
        <p:spPr>
          <a:xfrm>
            <a:off x="16261700" y="58033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6" name="Círculo"/>
          <p:cNvSpPr/>
          <p:nvPr/>
        </p:nvSpPr>
        <p:spPr>
          <a:xfrm>
            <a:off x="14940900" y="78644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7" name="Círculo"/>
          <p:cNvSpPr/>
          <p:nvPr/>
        </p:nvSpPr>
        <p:spPr>
          <a:xfrm>
            <a:off x="13200088" y="8139019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8" name="Círculo"/>
          <p:cNvSpPr/>
          <p:nvPr/>
        </p:nvSpPr>
        <p:spPr>
          <a:xfrm>
            <a:off x="13339788" y="78644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9" name="Círculo"/>
          <p:cNvSpPr/>
          <p:nvPr/>
        </p:nvSpPr>
        <p:spPr>
          <a:xfrm>
            <a:off x="13759800" y="8050119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0" name="Círculo"/>
          <p:cNvSpPr/>
          <p:nvPr/>
        </p:nvSpPr>
        <p:spPr>
          <a:xfrm>
            <a:off x="14115400" y="113950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1" name="Círculo"/>
          <p:cNvSpPr/>
          <p:nvPr/>
        </p:nvSpPr>
        <p:spPr>
          <a:xfrm>
            <a:off x="17417400" y="794060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2" name="Círculo"/>
          <p:cNvSpPr/>
          <p:nvPr/>
        </p:nvSpPr>
        <p:spPr>
          <a:xfrm>
            <a:off x="15112203" y="477708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3" name="Círculo"/>
          <p:cNvSpPr/>
          <p:nvPr/>
        </p:nvSpPr>
        <p:spPr>
          <a:xfrm>
            <a:off x="4757129" y="10644106"/>
            <a:ext cx="283769" cy="283769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4" name="Círculo"/>
          <p:cNvSpPr/>
          <p:nvPr/>
        </p:nvSpPr>
        <p:spPr>
          <a:xfrm>
            <a:off x="5051489" y="10381169"/>
            <a:ext cx="283770" cy="283770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5" name="Círculo"/>
          <p:cNvSpPr/>
          <p:nvPr/>
        </p:nvSpPr>
        <p:spPr>
          <a:xfrm>
            <a:off x="5559489" y="10879009"/>
            <a:ext cx="283770" cy="283770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6" name="Círculo"/>
          <p:cNvSpPr/>
          <p:nvPr/>
        </p:nvSpPr>
        <p:spPr>
          <a:xfrm>
            <a:off x="5656009" y="10543730"/>
            <a:ext cx="283770" cy="283769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7" name="Círculo"/>
          <p:cNvSpPr/>
          <p:nvPr/>
        </p:nvSpPr>
        <p:spPr>
          <a:xfrm>
            <a:off x="11566869" y="10273843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8" name="Círculo"/>
          <p:cNvSpPr/>
          <p:nvPr/>
        </p:nvSpPr>
        <p:spPr>
          <a:xfrm>
            <a:off x="11765444" y="9411677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9" name="Círculo"/>
          <p:cNvSpPr/>
          <p:nvPr/>
        </p:nvSpPr>
        <p:spPr>
          <a:xfrm>
            <a:off x="12478729" y="9289757"/>
            <a:ext cx="498422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0" name="Círculo"/>
          <p:cNvSpPr/>
          <p:nvPr/>
        </p:nvSpPr>
        <p:spPr>
          <a:xfrm>
            <a:off x="12661609" y="8923997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1" name="Círculo"/>
          <p:cNvSpPr/>
          <p:nvPr/>
        </p:nvSpPr>
        <p:spPr>
          <a:xfrm>
            <a:off x="13428688" y="909319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2" name="Círculo"/>
          <p:cNvSpPr/>
          <p:nvPr/>
        </p:nvSpPr>
        <p:spPr>
          <a:xfrm>
            <a:off x="13581088" y="9660887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3" name="Círculo"/>
          <p:cNvSpPr/>
          <p:nvPr/>
        </p:nvSpPr>
        <p:spPr>
          <a:xfrm>
            <a:off x="12829248" y="10273843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4" name="Círculo"/>
          <p:cNvSpPr/>
          <p:nvPr/>
        </p:nvSpPr>
        <p:spPr>
          <a:xfrm>
            <a:off x="14458300" y="9906860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5" name="Círculo"/>
          <p:cNvSpPr/>
          <p:nvPr/>
        </p:nvSpPr>
        <p:spPr>
          <a:xfrm>
            <a:off x="16261700" y="6852629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6" name="Círculo"/>
          <p:cNvSpPr/>
          <p:nvPr/>
        </p:nvSpPr>
        <p:spPr>
          <a:xfrm>
            <a:off x="16842052" y="51937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7" name="Círculo"/>
          <p:cNvSpPr/>
          <p:nvPr/>
        </p:nvSpPr>
        <p:spPr>
          <a:xfrm>
            <a:off x="19272511" y="6852629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8" name="Círculo"/>
          <p:cNvSpPr/>
          <p:nvPr/>
        </p:nvSpPr>
        <p:spPr>
          <a:xfrm>
            <a:off x="16056246" y="4664575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9" name="Círculo"/>
          <p:cNvSpPr/>
          <p:nvPr/>
        </p:nvSpPr>
        <p:spPr>
          <a:xfrm>
            <a:off x="15603839" y="511236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0" name="Círculo"/>
          <p:cNvSpPr/>
          <p:nvPr/>
        </p:nvSpPr>
        <p:spPr>
          <a:xfrm>
            <a:off x="15112203" y="400024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1" name="Círculo"/>
          <p:cNvSpPr/>
          <p:nvPr/>
        </p:nvSpPr>
        <p:spPr>
          <a:xfrm>
            <a:off x="14912819" y="3339305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2" name="Círculo"/>
          <p:cNvSpPr/>
          <p:nvPr/>
        </p:nvSpPr>
        <p:spPr>
          <a:xfrm>
            <a:off x="14466743" y="3518040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3" name="Círculo"/>
          <p:cNvSpPr/>
          <p:nvPr/>
        </p:nvSpPr>
        <p:spPr>
          <a:xfrm>
            <a:off x="14319705" y="3887946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4" name="Círculo"/>
          <p:cNvSpPr/>
          <p:nvPr/>
        </p:nvSpPr>
        <p:spPr>
          <a:xfrm>
            <a:off x="14010095" y="338074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5" name="Círculo"/>
          <p:cNvSpPr/>
          <p:nvPr/>
        </p:nvSpPr>
        <p:spPr>
          <a:xfrm>
            <a:off x="17185095" y="569214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6" name="Círculo"/>
          <p:cNvSpPr/>
          <p:nvPr/>
        </p:nvSpPr>
        <p:spPr>
          <a:xfrm>
            <a:off x="16056246" y="726918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7" name="Círculo"/>
          <p:cNvSpPr/>
          <p:nvPr/>
        </p:nvSpPr>
        <p:spPr>
          <a:xfrm>
            <a:off x="16043589" y="7737716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8" name="Círculo"/>
          <p:cNvSpPr/>
          <p:nvPr/>
        </p:nvSpPr>
        <p:spPr>
          <a:xfrm>
            <a:off x="16170589" y="7864716"/>
            <a:ext cx="498423" cy="498422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59" name="Círculo"/>
          <p:cNvSpPr/>
          <p:nvPr/>
        </p:nvSpPr>
        <p:spPr>
          <a:xfrm>
            <a:off x="16261700" y="8306675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0" name="Círculo"/>
          <p:cNvSpPr/>
          <p:nvPr/>
        </p:nvSpPr>
        <p:spPr>
          <a:xfrm>
            <a:off x="16056246" y="8460243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1" name="Círculo"/>
          <p:cNvSpPr/>
          <p:nvPr/>
        </p:nvSpPr>
        <p:spPr>
          <a:xfrm>
            <a:off x="15512400" y="8791253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2" name="Círculo"/>
          <p:cNvSpPr/>
          <p:nvPr/>
        </p:nvSpPr>
        <p:spPr>
          <a:xfrm>
            <a:off x="15603839" y="9225029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3" name="Círculo"/>
          <p:cNvSpPr/>
          <p:nvPr/>
        </p:nvSpPr>
        <p:spPr>
          <a:xfrm>
            <a:off x="15066533" y="9143994"/>
            <a:ext cx="498422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4" name="Círculo"/>
          <p:cNvSpPr/>
          <p:nvPr/>
        </p:nvSpPr>
        <p:spPr>
          <a:xfrm>
            <a:off x="14608877" y="941849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5" name="Círculo"/>
          <p:cNvSpPr/>
          <p:nvPr/>
        </p:nvSpPr>
        <p:spPr>
          <a:xfrm>
            <a:off x="18772703" y="726918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6" name="Círculo"/>
          <p:cNvSpPr/>
          <p:nvPr/>
        </p:nvSpPr>
        <p:spPr>
          <a:xfrm>
            <a:off x="17733734" y="4738981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7" name="2"/>
          <p:cNvSpPr/>
          <p:nvPr/>
        </p:nvSpPr>
        <p:spPr>
          <a:xfrm>
            <a:off x="18071741" y="5509862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</a:t>
            </a:r>
          </a:p>
        </p:txBody>
      </p:sp>
      <p:sp>
        <p:nvSpPr>
          <p:cNvPr id="468" name="Círculo"/>
          <p:cNvSpPr/>
          <p:nvPr/>
        </p:nvSpPr>
        <p:spPr>
          <a:xfrm>
            <a:off x="18367621" y="5193784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9" name="Círculo"/>
          <p:cNvSpPr/>
          <p:nvPr/>
        </p:nvSpPr>
        <p:spPr>
          <a:xfrm>
            <a:off x="18234257" y="4657896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0" name="Círculo"/>
          <p:cNvSpPr/>
          <p:nvPr/>
        </p:nvSpPr>
        <p:spPr>
          <a:xfrm>
            <a:off x="18367621" y="7269188"/>
            <a:ext cx="498423" cy="498423"/>
          </a:xfrm>
          <a:prstGeom prst="ellipse">
            <a:avLst/>
          </a:prstGeom>
          <a:solidFill>
            <a:srgbClr val="F06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1" name="Red de Psiquiatría KURES"/>
          <p:cNvSpPr txBox="1"/>
          <p:nvPr/>
        </p:nvSpPr>
        <p:spPr>
          <a:xfrm>
            <a:off x="3095600" y="12520377"/>
            <a:ext cx="5151042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Red de </a:t>
            </a:r>
            <a:r>
              <a:rPr b="1">
                <a:solidFill>
                  <a:srgbClr val="F06000"/>
                </a:solidFill>
              </a:rPr>
              <a:t>Psiquiatría</a:t>
            </a:r>
            <a:r>
              <a:rPr b="1">
                <a:solidFill>
                  <a:srgbClr val="0287F0"/>
                </a:solidFill>
              </a:rPr>
              <a:t> </a:t>
            </a:r>
            <a:r>
              <a:rPr b="1">
                <a:solidFill>
                  <a:srgbClr val="03539C"/>
                </a:solidFill>
              </a:rPr>
              <a:t>KURES</a:t>
            </a:r>
          </a:p>
        </p:txBody>
      </p:sp>
      <p:pic>
        <p:nvPicPr>
          <p:cNvPr id="472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37742" y="12421528"/>
            <a:ext cx="778329" cy="781899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2.1. TD en E-heath: ¿Qué propósitos perseguimos?"/>
          <p:cNvSpPr txBox="1"/>
          <p:nvPr/>
        </p:nvSpPr>
        <p:spPr>
          <a:xfrm>
            <a:off x="3236217" y="1261665"/>
            <a:ext cx="1312504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2.1. TD en E-heath: ¿Qué propósitos perseguimos?</a:t>
            </a:r>
          </a:p>
        </p:txBody>
      </p:sp>
      <p:pic>
        <p:nvPicPr>
          <p:cNvPr id="474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477" name="3. Algunos ejemplos de proyectos de e-health que estamos aplicando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3. </a:t>
            </a:r>
            <a:r>
              <a:rPr b="0"/>
              <a:t>Algunos ejemplos de proyectos de e-health que estamos aplicando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478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A. Mi Asepeyo…"/>
          <p:cNvSpPr txBox="1"/>
          <p:nvPr/>
        </p:nvSpPr>
        <p:spPr>
          <a:xfrm>
            <a:off x="2557154" y="3439921"/>
            <a:ext cx="20106501" cy="81950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A.</a:t>
            </a:r>
            <a:r>
              <a:rPr sz="5000" b="0"/>
              <a:t> </a:t>
            </a:r>
            <a:r>
              <a:rPr b="0"/>
              <a:t>Mi Asepeyo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B. </a:t>
            </a:r>
            <a:r>
              <a:rPr b="0"/>
              <a:t>Telemedicina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C. </a:t>
            </a:r>
            <a:r>
              <a:rPr b="0"/>
              <a:t>Historia clínica electrónica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D. </a:t>
            </a:r>
            <a:r>
              <a:rPr b="0"/>
              <a:t>IA aplicada a diagnóstico y la gestión sanitaria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E. </a:t>
            </a:r>
            <a:r>
              <a:rPr b="0"/>
              <a:t>Impresión 3D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F. </a:t>
            </a:r>
            <a:r>
              <a:rPr b="0"/>
              <a:t>Modernización de la rehabilitación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5000">
                <a:solidFill>
                  <a:srgbClr val="41B5FF"/>
                </a:solidFill>
              </a:rPr>
              <a:t>G. </a:t>
            </a:r>
            <a:r>
              <a:rPr b="0"/>
              <a:t>Digitalización de la asistencia quirúrgica</a:t>
            </a:r>
          </a:p>
          <a:p>
            <a:pPr lvl="8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482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A. Mi Asepeyo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A.</a:t>
            </a:r>
            <a:r>
              <a:rPr b="0"/>
              <a:t> Mi Asepeyo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486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APP Mi Asepeyo (también en versión web)…"/>
          <p:cNvSpPr txBox="1"/>
          <p:nvPr/>
        </p:nvSpPr>
        <p:spPr>
          <a:xfrm>
            <a:off x="6986123" y="2572596"/>
            <a:ext cx="11393887" cy="41681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APP Mi Asepeyo (también en versión web)</a:t>
            </a:r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App (también versión web) dirigida a usuarios y pacientes, que cuenta con funcionalidades destacadas como el genius sanitario (vídeo llamada/chat con personal sanitario), consulta de expedientes de los últimos 5 años, tutoriales para tele-rehabilitación, agenda de citas médicas y alertas, etc…</a:t>
            </a:r>
          </a:p>
        </p:txBody>
      </p:sp>
      <p:pic>
        <p:nvPicPr>
          <p:cNvPr id="48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5250" y="8280267"/>
            <a:ext cx="5547557" cy="69722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3618" y="2242023"/>
            <a:ext cx="2617288" cy="5388088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App ‘Cuidar y cuidarse’ y aplicación Asepeyo MED…"/>
          <p:cNvSpPr txBox="1"/>
          <p:nvPr/>
        </p:nvSpPr>
        <p:spPr>
          <a:xfrm>
            <a:off x="10869513" y="10236135"/>
            <a:ext cx="11095634" cy="11842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2900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App ‘Cuidar y cuidarse’ </a:t>
            </a:r>
            <a:r>
              <a:t>y aplicación </a:t>
            </a:r>
            <a:r>
              <a:rPr b="1"/>
              <a:t>Asepeyo MED</a:t>
            </a:r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2900">
                <a:latin typeface="+mj-lt"/>
                <a:ea typeface="+mj-ea"/>
                <a:cs typeface="+mj-cs"/>
                <a:sym typeface="Helvetica"/>
              </a:defRPr>
            </a:pPr>
            <a:r>
              <a:t>Dirigidas a pacientes dependientes y a sus cuidadores</a:t>
            </a:r>
          </a:p>
        </p:txBody>
      </p:sp>
      <p:pic>
        <p:nvPicPr>
          <p:cNvPr id="492" name="Cuidar y cuidarse.jpg" descr="Cuidar y cuidarse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82433" y="9854183"/>
            <a:ext cx="2217488" cy="1948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rupo"/>
          <p:cNvGrpSpPr/>
          <p:nvPr/>
        </p:nvGrpSpPr>
        <p:grpSpPr>
          <a:xfrm>
            <a:off x="-7975600" y="10994466"/>
            <a:ext cx="7725199" cy="2742566"/>
            <a:chOff x="0" y="0"/>
            <a:chExt cx="7725198" cy="2742564"/>
          </a:xfrm>
        </p:grpSpPr>
        <p:sp>
          <p:nvSpPr>
            <p:cNvPr id="495" name="Rectángulo 3"/>
            <p:cNvSpPr/>
            <p:nvPr/>
          </p:nvSpPr>
          <p:spPr>
            <a:xfrm>
              <a:off x="0" y="0"/>
              <a:ext cx="7725199" cy="2742565"/>
            </a:xfrm>
            <a:prstGeom prst="rect">
              <a:avLst/>
            </a:prstGeom>
            <a:solidFill>
              <a:srgbClr val="41B5FF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ctr" defTabSz="1219200">
                <a:defRPr sz="4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496" name="Imagen 14" descr="Imagen 1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551093" y="1015541"/>
              <a:ext cx="4623013" cy="7114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98" name="mi ASEPEYO_VF4.mp4" descr="mi ASEPEYO_VF4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64000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96058" fill="hold"/>
                                        <p:tgtEl>
                                          <p:spTgt spid="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9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Firma Biométrica…"/>
          <p:cNvSpPr txBox="1"/>
          <p:nvPr/>
        </p:nvSpPr>
        <p:spPr>
          <a:xfrm>
            <a:off x="8796602" y="3802472"/>
            <a:ext cx="13571373" cy="30581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Firma Biométrica </a:t>
            </a:r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Permite la captura digitalizada de la firma manuscrita de los usuarios en los documentos de prestaciones sanitarias y económicas en toda nuestra red de centros y hospitales.</a:t>
            </a:r>
          </a:p>
        </p:txBody>
      </p:sp>
      <p:sp>
        <p:nvSpPr>
          <p:cNvPr id="501" name="Mi Asepeyo se complementa en los centros asistenciales con:"/>
          <p:cNvSpPr txBox="1"/>
          <p:nvPr/>
        </p:nvSpPr>
        <p:spPr>
          <a:xfrm>
            <a:off x="3236217" y="1261665"/>
            <a:ext cx="15895180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Mi Asepeyo se complementa en los centros asistenciales con:</a:t>
            </a:r>
          </a:p>
        </p:txBody>
      </p:sp>
      <p:sp>
        <p:nvSpPr>
          <p:cNvPr id="502" name="WIFI…"/>
          <p:cNvSpPr txBox="1"/>
          <p:nvPr/>
        </p:nvSpPr>
        <p:spPr>
          <a:xfrm>
            <a:off x="8675754" y="8844235"/>
            <a:ext cx="13813069" cy="30581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WIFI</a:t>
            </a:r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spcBef>
                <a:spcPts val="1000"/>
              </a:spcBef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Permite la captura digitalizada de la firma manuscrita de los usuarios en los documentos de prestaciones sanitarias y económicas en toda nuestra red de centros y hospitales.</a:t>
            </a:r>
          </a:p>
        </p:txBody>
      </p:sp>
      <p:pic>
        <p:nvPicPr>
          <p:cNvPr id="503" name="Captura de Pantalla 2019-10-09 a les 9.35.25.png" descr="Captura de Pantalla 2019-10-09 a les 9.35.25.png"/>
          <p:cNvPicPr>
            <a:picLocks noChangeAspect="1"/>
          </p:cNvPicPr>
          <p:nvPr/>
        </p:nvPicPr>
        <p:blipFill>
          <a:blip r:embed="rId2">
            <a:extLst/>
          </a:blip>
          <a:srcRect t="8262" b="13286"/>
          <a:stretch>
            <a:fillRect/>
          </a:stretch>
        </p:blipFill>
        <p:spPr>
          <a:xfrm>
            <a:off x="1891055" y="8403823"/>
            <a:ext cx="5935507" cy="3938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iStock-949219156.jpg" descr="iStock-94921915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91055" y="3220175"/>
            <a:ext cx="5935507" cy="3961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16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" grpId="3" animBg="1" advAuto="0"/>
      <p:bldP spid="501" grpId="1" animBg="1" advAuto="0"/>
      <p:bldP spid="502" grpId="5" animBg="1" advAuto="0"/>
      <p:bldP spid="503" grpId="4" animBg="1" advAuto="0"/>
      <p:bldP spid="504" grpId="2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B. Telemedicina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B.</a:t>
            </a:r>
            <a:r>
              <a:rPr b="0"/>
              <a:t> Telemedicina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509" name="Imagen" descr="Imagen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05948" y="4046737"/>
            <a:ext cx="12572104" cy="8176697"/>
          </a:xfrm>
          <a:prstGeom prst="rect">
            <a:avLst/>
          </a:prstGeom>
          <a:ln w="12700">
            <a:miter lim="400000"/>
          </a:ln>
        </p:spPr>
      </p:pic>
      <p:sp>
        <p:nvSpPr>
          <p:cNvPr id="514" name="Una nueva manera de hacer medicina"/>
          <p:cNvSpPr txBox="1"/>
          <p:nvPr/>
        </p:nvSpPr>
        <p:spPr>
          <a:xfrm>
            <a:off x="12259379" y="6815333"/>
            <a:ext cx="4229519" cy="36665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defRPr sz="17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Una nueva manera de hacer medicina</a:t>
            </a:r>
          </a:p>
        </p:txBody>
      </p:sp>
      <p:pic>
        <p:nvPicPr>
          <p:cNvPr id="515" name="KURES-LOOP.mov" descr="KURES-LOOP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9651733" y="4593062"/>
            <a:ext cx="2476872" cy="1714758"/>
          </a:xfrm>
          <a:prstGeom prst="rect">
            <a:avLst/>
          </a:prstGeom>
          <a:ln w="12700">
            <a:miter lim="400000"/>
          </a:ln>
        </p:spPr>
      </p:pic>
      <p:sp>
        <p:nvSpPr>
          <p:cNvPr id="516" name="Telemedicina"/>
          <p:cNvSpPr txBox="1"/>
          <p:nvPr/>
        </p:nvSpPr>
        <p:spPr>
          <a:xfrm>
            <a:off x="7515955" y="6737896"/>
            <a:ext cx="2452029" cy="5215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defRPr sz="29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Telemedicina</a:t>
            </a:r>
          </a:p>
        </p:txBody>
      </p:sp>
      <p:pic>
        <p:nvPicPr>
          <p:cNvPr id="517" name="Imagen" descr="Imagen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281625" y="7007828"/>
            <a:ext cx="4706527" cy="6513524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La Telemedicina nos permite llegar a cualquier punto de nuestra red asistencial."/>
          <p:cNvSpPr txBox="1"/>
          <p:nvPr/>
        </p:nvSpPr>
        <p:spPr>
          <a:xfrm>
            <a:off x="1633099" y="2654913"/>
            <a:ext cx="17957850" cy="7605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algn="ctr" defTabSz="4572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La </a:t>
            </a:r>
            <a:r>
              <a:rPr b="1"/>
              <a:t>Telemedicina</a:t>
            </a:r>
            <a:r>
              <a:t> nos permite llegar a cualquier punto de nuestra red asistencial.</a:t>
            </a:r>
          </a:p>
        </p:txBody>
      </p:sp>
      <p:sp>
        <p:nvSpPr>
          <p:cNvPr id="519" name="Cerca del paciente"/>
          <p:cNvSpPr txBox="1"/>
          <p:nvPr/>
        </p:nvSpPr>
        <p:spPr>
          <a:xfrm>
            <a:off x="3236217" y="1261665"/>
            <a:ext cx="482817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Cerca del paciente</a:t>
            </a:r>
          </a:p>
        </p:txBody>
      </p:sp>
      <p:pic>
        <p:nvPicPr>
          <p:cNvPr id="520" name="Imagen" descr="Imagen"/>
          <p:cNvPicPr>
            <a:picLocks noChangeAspect="1"/>
          </p:cNvPicPr>
          <p:nvPr/>
        </p:nvPicPr>
        <p:blipFill>
          <a:blip r:embed="rId7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Imagen" descr="Imagen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Imagen" descr="Imagen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00000" fill="hold"/>
                                        <p:tgtEl>
                                          <p:spTgt spid="5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15"/>
                </p:tgtEl>
              </p:cMediaNode>
            </p:video>
          </p:childTnLst>
        </p:cTn>
      </p:par>
    </p:tnLst>
    <p:bldLst>
      <p:bldP spid="518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1. ¿Por qué Asepeyo se centra en un proyecto de e-Health ahora?"/>
          <p:cNvSpPr txBox="1"/>
          <p:nvPr/>
        </p:nvSpPr>
        <p:spPr>
          <a:xfrm>
            <a:off x="2501988" y="6183121"/>
            <a:ext cx="19380023" cy="3053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>
                <a:latin typeface="+mj-lt"/>
                <a:ea typeface="+mj-ea"/>
                <a:cs typeface="+mj-cs"/>
                <a:sym typeface="Helvetica"/>
              </a:defRPr>
            </a:pPr>
            <a:r>
              <a:rPr sz="10000" b="1">
                <a:solidFill>
                  <a:srgbClr val="41B5FF"/>
                </a:solidFill>
              </a:rPr>
              <a:t>1.</a:t>
            </a:r>
            <a:r>
              <a:rPr sz="10000">
                <a:solidFill>
                  <a:srgbClr val="41B5FF"/>
                </a:solidFill>
              </a:rPr>
              <a:t> </a:t>
            </a:r>
            <a:r>
              <a:t>¿Por qué Asepeyo se centra en un proyecto de e-Health ahora?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pic>
        <p:nvPicPr>
          <p:cNvPr id="194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Imagen" descr="Imagen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sp>
        <p:nvSpPr>
          <p:cNvPr id="525" name="a) Visita de especialista en psiquiatría"/>
          <p:cNvSpPr txBox="1"/>
          <p:nvPr/>
        </p:nvSpPr>
        <p:spPr>
          <a:xfrm>
            <a:off x="6080044" y="4206244"/>
            <a:ext cx="7109422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solidFill>
                  <a:srgbClr val="F06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>
                <a:solidFill>
                  <a:srgbClr val="000000"/>
                </a:solidFill>
              </a:rPr>
              <a:t>a) </a:t>
            </a:r>
            <a:r>
              <a:rPr>
                <a:solidFill>
                  <a:srgbClr val="000000"/>
                </a:solidFill>
              </a:rPr>
              <a:t>Visita de especialista en</a:t>
            </a:r>
            <a:r>
              <a:t> </a:t>
            </a:r>
            <a:r>
              <a:rPr b="1"/>
              <a:t>psiquiatría</a:t>
            </a:r>
          </a:p>
        </p:txBody>
      </p:sp>
      <p:sp>
        <p:nvSpPr>
          <p:cNvPr id="526" name="c) Visita con el anestesista en preparatorio"/>
          <p:cNvSpPr txBox="1"/>
          <p:nvPr/>
        </p:nvSpPr>
        <p:spPr>
          <a:xfrm>
            <a:off x="6092427" y="7477124"/>
            <a:ext cx="7968656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c) </a:t>
            </a:r>
            <a:r>
              <a:t>Visita con el</a:t>
            </a:r>
            <a:r>
              <a:rPr b="1"/>
              <a:t> anestesista </a:t>
            </a:r>
            <a:r>
              <a:t>en preparatorio</a:t>
            </a:r>
          </a:p>
        </p:txBody>
      </p:sp>
      <p:pic>
        <p:nvPicPr>
          <p:cNvPr id="527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b) Visita de especialista en traumatología"/>
          <p:cNvSpPr txBox="1"/>
          <p:nvPr/>
        </p:nvSpPr>
        <p:spPr>
          <a:xfrm>
            <a:off x="6086711" y="5837563"/>
            <a:ext cx="7763670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b) </a:t>
            </a:r>
            <a:r>
              <a:t>Visita de especialista en </a:t>
            </a:r>
            <a:r>
              <a:rPr b="1">
                <a:solidFill>
                  <a:srgbClr val="46BEFF"/>
                </a:solidFill>
              </a:rPr>
              <a:t>traumatología</a:t>
            </a:r>
          </a:p>
        </p:txBody>
      </p:sp>
      <p:sp>
        <p:nvSpPr>
          <p:cNvPr id="529" name="d) Visita de seguimiento post-operatorio"/>
          <p:cNvSpPr txBox="1"/>
          <p:nvPr/>
        </p:nvSpPr>
        <p:spPr>
          <a:xfrm>
            <a:off x="6079727" y="9103355"/>
            <a:ext cx="7515226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d) </a:t>
            </a:r>
            <a:r>
              <a:t>Visita de </a:t>
            </a:r>
            <a:r>
              <a:rPr b="1"/>
              <a:t>seguimiento</a:t>
            </a:r>
            <a:r>
              <a:t> post-operatorio</a:t>
            </a:r>
          </a:p>
        </p:txBody>
      </p:sp>
      <p:sp>
        <p:nvSpPr>
          <p:cNvPr id="530" name="¿Qué estamos haciendo?"/>
          <p:cNvSpPr txBox="1"/>
          <p:nvPr/>
        </p:nvSpPr>
        <p:spPr>
          <a:xfrm>
            <a:off x="3236217" y="1261665"/>
            <a:ext cx="660547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¿Qué estamos haciendo?</a:t>
            </a:r>
          </a:p>
        </p:txBody>
      </p:sp>
      <p:pic>
        <p:nvPicPr>
          <p:cNvPr id="531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" grpId="1" animBg="1" advAuto="0"/>
      <p:bldP spid="526" grpId="3" animBg="1" advAuto="0"/>
      <p:bldP spid="528" grpId="2" animBg="1" advAuto="0"/>
      <p:bldP spid="529" grpId="4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ala individual…"/>
          <p:cNvSpPr txBox="1"/>
          <p:nvPr/>
        </p:nvSpPr>
        <p:spPr>
          <a:xfrm>
            <a:off x="3789009" y="12069250"/>
            <a:ext cx="5187039" cy="9017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defRPr sz="2800">
                <a:latin typeface="+mj-lt"/>
                <a:ea typeface="+mj-ea"/>
                <a:cs typeface="+mj-cs"/>
                <a:sym typeface="Helvetica"/>
              </a:defRPr>
            </a:pPr>
            <a:r>
              <a:t>Sala individual</a:t>
            </a:r>
          </a:p>
          <a:p>
            <a:pPr defTabSz="825500">
              <a:defRPr sz="2400">
                <a:latin typeface="+mj-lt"/>
                <a:ea typeface="+mj-ea"/>
                <a:cs typeface="+mj-cs"/>
                <a:sym typeface="Helvetica"/>
              </a:defRPr>
            </a:pPr>
            <a:r>
              <a:t>con garantía de confidencialidad</a:t>
            </a:r>
          </a:p>
        </p:txBody>
      </p:sp>
      <p:grpSp>
        <p:nvGrpSpPr>
          <p:cNvPr id="537" name="Grupo"/>
          <p:cNvGrpSpPr/>
          <p:nvPr/>
        </p:nvGrpSpPr>
        <p:grpSpPr>
          <a:xfrm>
            <a:off x="13382029" y="3406328"/>
            <a:ext cx="7335872" cy="8630544"/>
            <a:chOff x="0" y="0"/>
            <a:chExt cx="7335870" cy="8630542"/>
          </a:xfrm>
        </p:grpSpPr>
        <p:sp>
          <p:nvSpPr>
            <p:cNvPr id="534" name="Rectángulo"/>
            <p:cNvSpPr/>
            <p:nvPr/>
          </p:nvSpPr>
          <p:spPr>
            <a:xfrm>
              <a:off x="0" y="0"/>
              <a:ext cx="7335871" cy="8630543"/>
            </a:xfrm>
            <a:prstGeom prst="rect">
              <a:avLst/>
            </a:prstGeom>
            <a:solidFill>
              <a:srgbClr val="D5D5D5">
                <a:alpha val="3395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35" name="Beneficios"/>
            <p:cNvSpPr txBox="1"/>
            <p:nvPr/>
          </p:nvSpPr>
          <p:spPr>
            <a:xfrm>
              <a:off x="903670" y="375182"/>
              <a:ext cx="5528531" cy="7747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825500">
                <a:defRPr sz="4400" b="1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 b="0"/>
              </a:pPr>
              <a:r>
                <a:rPr b="1"/>
                <a:t>Beneficios</a:t>
              </a:r>
            </a:p>
          </p:txBody>
        </p:sp>
        <p:sp>
          <p:nvSpPr>
            <p:cNvPr id="536" name="Seguimiento más eficiente de los procesos de baja…"/>
            <p:cNvSpPr txBox="1"/>
            <p:nvPr/>
          </p:nvSpPr>
          <p:spPr>
            <a:xfrm>
              <a:off x="596696" y="1495871"/>
              <a:ext cx="6142478" cy="6502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Seguimiento más eficiente de los procesos de baja</a:t>
              </a:r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Permite la gestión documental</a:t>
              </a:r>
              <a:br/>
              <a:r>
                <a:t>(firma de nuevas citaciones médicas, propuestas de alta, etc)</a:t>
              </a:r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Visitas con médicos especia-listas de alto prestigio y dilatada experiencia</a:t>
              </a:r>
            </a:p>
            <a:p>
              <a:pPr defTabSz="825500"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 Evita desplazamientos, demoras y esperas al paciente</a:t>
              </a:r>
            </a:p>
          </p:txBody>
        </p:sp>
      </p:grpSp>
      <p:sp>
        <p:nvSpPr>
          <p:cNvPr id="538" name="Paciente"/>
          <p:cNvSpPr txBox="1"/>
          <p:nvPr/>
        </p:nvSpPr>
        <p:spPr>
          <a:xfrm>
            <a:off x="7668142" y="9535024"/>
            <a:ext cx="1994325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Paciente</a:t>
            </a:r>
          </a:p>
        </p:txBody>
      </p:sp>
      <p:sp>
        <p:nvSpPr>
          <p:cNvPr id="539" name="Médico especialista"/>
          <p:cNvSpPr txBox="1"/>
          <p:nvPr/>
        </p:nvSpPr>
        <p:spPr>
          <a:xfrm>
            <a:off x="9196492" y="6818579"/>
            <a:ext cx="2713760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Médico especialista</a:t>
            </a:r>
          </a:p>
        </p:txBody>
      </p:sp>
      <p:pic>
        <p:nvPicPr>
          <p:cNvPr id="540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991" y="3408521"/>
            <a:ext cx="7919026" cy="8889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1" name="Imagen" descr="Imagen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a) Visita de especialista en psiquiatría de Contingencias Comunes (diagnósticos leves)"/>
          <p:cNvSpPr txBox="1"/>
          <p:nvPr/>
        </p:nvSpPr>
        <p:spPr>
          <a:xfrm>
            <a:off x="3236217" y="1261665"/>
            <a:ext cx="18879035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a) Visita de especialista en psiquiatría</a:t>
            </a:r>
            <a:r>
              <a:rPr sz="3200"/>
              <a:t> de Contingencias Comunes </a:t>
            </a:r>
            <a:r>
              <a:rPr sz="3200" b="0"/>
              <a:t>(diagnósticos leves)</a:t>
            </a:r>
          </a:p>
        </p:txBody>
      </p:sp>
      <p:pic>
        <p:nvPicPr>
          <p:cNvPr id="544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" grpId="5" animBg="1" advAuto="0"/>
      <p:bldP spid="537" grpId="2" animBg="1" advAuto="0"/>
      <p:bldP spid="538" grpId="4" animBg="1" advAuto="0"/>
      <p:bldP spid="539" grpId="3" animBg="1" advAuto="0"/>
      <p:bldP spid="540" grpId="1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66423" y="3382004"/>
            <a:ext cx="8396563" cy="9305384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Médico especialista"/>
          <p:cNvSpPr txBox="1"/>
          <p:nvPr/>
        </p:nvSpPr>
        <p:spPr>
          <a:xfrm>
            <a:off x="5453379" y="2953522"/>
            <a:ext cx="2498522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Médico especialista</a:t>
            </a:r>
          </a:p>
        </p:txBody>
      </p:sp>
      <p:grpSp>
        <p:nvGrpSpPr>
          <p:cNvPr id="551" name="Grupo"/>
          <p:cNvGrpSpPr/>
          <p:nvPr/>
        </p:nvGrpSpPr>
        <p:grpSpPr>
          <a:xfrm>
            <a:off x="13382029" y="3405192"/>
            <a:ext cx="7335872" cy="7031832"/>
            <a:chOff x="0" y="0"/>
            <a:chExt cx="7335870" cy="7031831"/>
          </a:xfrm>
        </p:grpSpPr>
        <p:sp>
          <p:nvSpPr>
            <p:cNvPr id="548" name="Rectángulo"/>
            <p:cNvSpPr/>
            <p:nvPr/>
          </p:nvSpPr>
          <p:spPr>
            <a:xfrm>
              <a:off x="0" y="0"/>
              <a:ext cx="7335871" cy="7031832"/>
            </a:xfrm>
            <a:prstGeom prst="rect">
              <a:avLst/>
            </a:prstGeom>
            <a:solidFill>
              <a:srgbClr val="D5D5D5">
                <a:alpha val="3395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49" name="Acceso a todas las especia-lidades de traumatología sin desplazamientos, demoras ni esperas…"/>
            <p:cNvSpPr txBox="1"/>
            <p:nvPr/>
          </p:nvSpPr>
          <p:spPr>
            <a:xfrm>
              <a:off x="698833" y="1782550"/>
              <a:ext cx="5938205" cy="4216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Acceso a todas las especia-lidades de traumatología sin desplazamientos, demoras ni esperas</a:t>
              </a:r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Más precisión en el diagnóstico</a:t>
              </a:r>
            </a:p>
            <a:p>
              <a:pPr defTabSz="825500"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Agilización de los procesos de baja</a:t>
              </a:r>
            </a:p>
          </p:txBody>
        </p:sp>
        <p:sp>
          <p:nvSpPr>
            <p:cNvPr id="550" name="Beneficios"/>
            <p:cNvSpPr txBox="1"/>
            <p:nvPr/>
          </p:nvSpPr>
          <p:spPr>
            <a:xfrm>
              <a:off x="903670" y="375182"/>
              <a:ext cx="5528531" cy="7747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825500">
                <a:defRPr sz="4400" b="1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 b="0"/>
              </a:pPr>
              <a:r>
                <a:rPr b="1"/>
                <a:t>Beneficios</a:t>
              </a:r>
            </a:p>
          </p:txBody>
        </p:sp>
      </p:grpSp>
      <p:pic>
        <p:nvPicPr>
          <p:cNvPr id="552" name="Imagen" descr="Imagen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53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b) Visita de especialista en traumatología en Contingencias Profesionales (sesión clínica)"/>
          <p:cNvSpPr txBox="1"/>
          <p:nvPr/>
        </p:nvSpPr>
        <p:spPr>
          <a:xfrm>
            <a:off x="3236217" y="1261665"/>
            <a:ext cx="19670069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b) Visita de especialista en traumatología</a:t>
            </a:r>
            <a:r>
              <a:rPr sz="3200"/>
              <a:t> en Contingencias Profesionales</a:t>
            </a:r>
            <a:r>
              <a:rPr sz="3200" b="0"/>
              <a:t> (sesión clínica)</a:t>
            </a:r>
          </a:p>
        </p:txBody>
      </p:sp>
      <p:sp>
        <p:nvSpPr>
          <p:cNvPr id="555" name="Paciente"/>
          <p:cNvSpPr txBox="1"/>
          <p:nvPr/>
        </p:nvSpPr>
        <p:spPr>
          <a:xfrm>
            <a:off x="9548990" y="6928503"/>
            <a:ext cx="1994325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Paciente</a:t>
            </a:r>
          </a:p>
        </p:txBody>
      </p:sp>
      <p:sp>
        <p:nvSpPr>
          <p:cNvPr id="556" name="Médico…"/>
          <p:cNvSpPr txBox="1"/>
          <p:nvPr/>
        </p:nvSpPr>
        <p:spPr>
          <a:xfrm>
            <a:off x="2514645" y="7938545"/>
            <a:ext cx="3818634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Médico</a:t>
            </a:r>
          </a:p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del centro asistencial</a:t>
            </a:r>
          </a:p>
        </p:txBody>
      </p:sp>
      <p:pic>
        <p:nvPicPr>
          <p:cNvPr id="557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" grpId="1" animBg="1" advAuto="0"/>
      <p:bldP spid="547" grpId="2" animBg="1" advAuto="0"/>
      <p:bldP spid="551" grpId="3" animBg="1" advAuto="0"/>
      <p:bldP spid="555" grpId="4" animBg="1" advAuto="0"/>
      <p:bldP spid="556" grpId="5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rcRect t="31661"/>
          <a:stretch>
            <a:fillRect/>
          </a:stretch>
        </p:blipFill>
        <p:spPr>
          <a:xfrm>
            <a:off x="5328563" y="4692210"/>
            <a:ext cx="6921933" cy="7936294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Sanitario…"/>
          <p:cNvSpPr txBox="1"/>
          <p:nvPr/>
        </p:nvSpPr>
        <p:spPr>
          <a:xfrm>
            <a:off x="3993750" y="3618827"/>
            <a:ext cx="3611184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Sanitario</a:t>
            </a:r>
          </a:p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del centro asistencial</a:t>
            </a:r>
          </a:p>
        </p:txBody>
      </p:sp>
      <p:grpSp>
        <p:nvGrpSpPr>
          <p:cNvPr id="564" name="Grupo"/>
          <p:cNvGrpSpPr/>
          <p:nvPr/>
        </p:nvGrpSpPr>
        <p:grpSpPr>
          <a:xfrm>
            <a:off x="13420129" y="3390315"/>
            <a:ext cx="7335872" cy="6306543"/>
            <a:chOff x="0" y="0"/>
            <a:chExt cx="7335870" cy="6306542"/>
          </a:xfrm>
        </p:grpSpPr>
        <p:sp>
          <p:nvSpPr>
            <p:cNvPr id="561" name="Rectángulo"/>
            <p:cNvSpPr/>
            <p:nvPr/>
          </p:nvSpPr>
          <p:spPr>
            <a:xfrm>
              <a:off x="0" y="0"/>
              <a:ext cx="7335871" cy="6306543"/>
            </a:xfrm>
            <a:prstGeom prst="rect">
              <a:avLst/>
            </a:prstGeom>
            <a:solidFill>
              <a:srgbClr val="D5D5D5">
                <a:alpha val="3395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2" name="Beneficios"/>
            <p:cNvSpPr txBox="1"/>
            <p:nvPr/>
          </p:nvSpPr>
          <p:spPr>
            <a:xfrm>
              <a:off x="903670" y="377174"/>
              <a:ext cx="5528531" cy="7747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825500">
                <a:defRPr sz="4400" b="1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 b="0"/>
              </a:pPr>
              <a:r>
                <a:rPr b="1"/>
                <a:t>Beneficios</a:t>
              </a:r>
            </a:p>
          </p:txBody>
        </p:sp>
        <p:sp>
          <p:nvSpPr>
            <p:cNvPr id="563" name="Realización de la anamnesis necesaria…"/>
            <p:cNvSpPr txBox="1"/>
            <p:nvPr/>
          </p:nvSpPr>
          <p:spPr>
            <a:xfrm>
              <a:off x="759438" y="1179115"/>
              <a:ext cx="5816994" cy="4673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Realización de la </a:t>
              </a:r>
              <a:r>
                <a:rPr i="1"/>
                <a:t>anamnesis</a:t>
              </a:r>
              <a:r>
                <a:t> necesaria</a:t>
              </a:r>
            </a:p>
            <a:p>
              <a:pPr defTabSz="825500"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Permite la gestión documental</a:t>
              </a:r>
              <a:br/>
              <a:r>
                <a:t>(comprobación de documentación sanitaria previa para ajustar las pruebas complementarias necesarias, firma de consentimiento informado, etc)</a:t>
              </a:r>
            </a:p>
          </p:txBody>
        </p:sp>
      </p:grpSp>
      <p:sp>
        <p:nvSpPr>
          <p:cNvPr id="565" name="Médico anestesista"/>
          <p:cNvSpPr txBox="1"/>
          <p:nvPr/>
        </p:nvSpPr>
        <p:spPr>
          <a:xfrm>
            <a:off x="10026615" y="4411877"/>
            <a:ext cx="2713761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Médico anestesista</a:t>
            </a:r>
          </a:p>
        </p:txBody>
      </p:sp>
      <p:sp>
        <p:nvSpPr>
          <p:cNvPr id="566" name="Paciente"/>
          <p:cNvSpPr txBox="1"/>
          <p:nvPr/>
        </p:nvSpPr>
        <p:spPr>
          <a:xfrm>
            <a:off x="11161148" y="7073462"/>
            <a:ext cx="2713761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Paciente</a:t>
            </a:r>
          </a:p>
        </p:txBody>
      </p:sp>
      <p:pic>
        <p:nvPicPr>
          <p:cNvPr id="567" name="Imagen" descr="Imagen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68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c) Visita con el anestesista en la fase pre-operatoria"/>
          <p:cNvSpPr txBox="1"/>
          <p:nvPr/>
        </p:nvSpPr>
        <p:spPr>
          <a:xfrm>
            <a:off x="3236217" y="1261665"/>
            <a:ext cx="1323781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c) Visita con el anestesista en la fase pre-operatoria</a:t>
            </a:r>
          </a:p>
        </p:txBody>
      </p:sp>
      <p:pic>
        <p:nvPicPr>
          <p:cNvPr id="570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" grpId="1" animBg="1" advAuto="0"/>
      <p:bldP spid="560" grpId="2" animBg="1" advAuto="0"/>
      <p:bldP spid="564" grpId="5" animBg="1" advAuto="0"/>
      <p:bldP spid="565" grpId="3" animBg="1" advAuto="0"/>
      <p:bldP spid="566" grpId="4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66423" y="3348308"/>
            <a:ext cx="8396563" cy="9305384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Cirujano…"/>
          <p:cNvSpPr txBox="1"/>
          <p:nvPr/>
        </p:nvSpPr>
        <p:spPr>
          <a:xfrm>
            <a:off x="5524900" y="3452738"/>
            <a:ext cx="2713760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82550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Cirujano</a:t>
            </a:r>
          </a:p>
          <a:p>
            <a:pPr algn="r" defTabSz="82550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del Hospital</a:t>
            </a:r>
          </a:p>
        </p:txBody>
      </p:sp>
      <p:grpSp>
        <p:nvGrpSpPr>
          <p:cNvPr id="577" name="Grupo"/>
          <p:cNvGrpSpPr/>
          <p:nvPr/>
        </p:nvGrpSpPr>
        <p:grpSpPr>
          <a:xfrm>
            <a:off x="13534429" y="2983915"/>
            <a:ext cx="7335872" cy="5270898"/>
            <a:chOff x="0" y="0"/>
            <a:chExt cx="7335870" cy="5270896"/>
          </a:xfrm>
        </p:grpSpPr>
        <p:sp>
          <p:nvSpPr>
            <p:cNvPr id="574" name="Rectángulo"/>
            <p:cNvSpPr/>
            <p:nvPr/>
          </p:nvSpPr>
          <p:spPr>
            <a:xfrm>
              <a:off x="0" y="0"/>
              <a:ext cx="7335871" cy="5270897"/>
            </a:xfrm>
            <a:prstGeom prst="rect">
              <a:avLst/>
            </a:prstGeom>
            <a:solidFill>
              <a:srgbClr val="D5D5D5">
                <a:alpha val="3395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75" name="Beneficios"/>
            <p:cNvSpPr txBox="1"/>
            <p:nvPr/>
          </p:nvSpPr>
          <p:spPr>
            <a:xfrm>
              <a:off x="903670" y="377174"/>
              <a:ext cx="5528531" cy="7747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 defTabSz="825500">
                <a:defRPr sz="4400" b="1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 b="0"/>
              </a:pPr>
              <a:r>
                <a:rPr b="1"/>
                <a:t>Beneficios</a:t>
              </a:r>
            </a:p>
          </p:txBody>
        </p:sp>
        <p:sp>
          <p:nvSpPr>
            <p:cNvPr id="576" name="Evita al trabajador convaleciente las molestias y el tiempo de desplazamiento a nuestros HOSPITALES (Madrid, Barcelona o Sevilla)."/>
            <p:cNvSpPr txBox="1"/>
            <p:nvPr/>
          </p:nvSpPr>
          <p:spPr>
            <a:xfrm>
              <a:off x="776521" y="1959471"/>
              <a:ext cx="5782829" cy="2387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36562" indent="-436562" defTabSz="825500">
                <a:buSzPct val="125000"/>
                <a:buChar char="-"/>
                <a:defRPr sz="3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Evita al trabajador convaleciente las molestias y el tiempo de desplazamiento a nuestros HOSPITALES</a:t>
              </a:r>
              <a:br/>
              <a:r>
                <a:t>(Madrid, Barcelona o Sevilla).</a:t>
              </a:r>
            </a:p>
          </p:txBody>
        </p:sp>
      </p:grpSp>
      <p:pic>
        <p:nvPicPr>
          <p:cNvPr id="578" name="Imagen" descr="Imagen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79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580" name="d) Visitas de seguimiento post-operatorio (a partir de la 2a semana)"/>
          <p:cNvSpPr txBox="1"/>
          <p:nvPr/>
        </p:nvSpPr>
        <p:spPr>
          <a:xfrm>
            <a:off x="3236217" y="1261665"/>
            <a:ext cx="1539230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d) Visitas de seguimiento post-operatorio</a:t>
            </a:r>
            <a:r>
              <a:rPr sz="3200" b="0"/>
              <a:t> (a partir de la 2a semana)</a:t>
            </a:r>
          </a:p>
        </p:txBody>
      </p:sp>
      <p:sp>
        <p:nvSpPr>
          <p:cNvPr id="581" name="Paciente"/>
          <p:cNvSpPr txBox="1"/>
          <p:nvPr/>
        </p:nvSpPr>
        <p:spPr>
          <a:xfrm>
            <a:off x="9548990" y="6928503"/>
            <a:ext cx="1994325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Paciente</a:t>
            </a:r>
          </a:p>
        </p:txBody>
      </p:sp>
      <p:sp>
        <p:nvSpPr>
          <p:cNvPr id="582" name="Médico…"/>
          <p:cNvSpPr txBox="1"/>
          <p:nvPr/>
        </p:nvSpPr>
        <p:spPr>
          <a:xfrm>
            <a:off x="2514645" y="7938545"/>
            <a:ext cx="3818634" cy="96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Médico</a:t>
            </a:r>
          </a:p>
          <a:p>
            <a:pPr algn="ctr" defTabSz="825500">
              <a:defRPr sz="2800">
                <a:solidFill>
                  <a:srgbClr val="272D3E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del centro asistencial</a:t>
            </a:r>
          </a:p>
        </p:txBody>
      </p:sp>
      <p:pic>
        <p:nvPicPr>
          <p:cNvPr id="583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" grpId="1" animBg="1" advAuto="0"/>
      <p:bldP spid="573" grpId="2" animBg="1" advAuto="0"/>
      <p:bldP spid="577" grpId="3" animBg="1" advAuto="0"/>
      <p:bldP spid="581" grpId="4" animBg="1" advAuto="0"/>
      <p:bldP spid="582" grpId="5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HUBS de médicos especialistas"/>
          <p:cNvSpPr txBox="1"/>
          <p:nvPr/>
        </p:nvSpPr>
        <p:spPr>
          <a:xfrm>
            <a:off x="10429048" y="2389565"/>
            <a:ext cx="5896572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r>
              <a:t>HUBS </a:t>
            </a:r>
            <a:r>
              <a:rPr b="0"/>
              <a:t>de médicos especialistas</a:t>
            </a:r>
          </a:p>
        </p:txBody>
      </p:sp>
      <p:grpSp>
        <p:nvGrpSpPr>
          <p:cNvPr id="588" name="Grupo"/>
          <p:cNvGrpSpPr/>
          <p:nvPr/>
        </p:nvGrpSpPr>
        <p:grpSpPr>
          <a:xfrm>
            <a:off x="5139266" y="10522598"/>
            <a:ext cx="7372955" cy="1548211"/>
            <a:chOff x="0" y="0"/>
            <a:chExt cx="7372953" cy="1548209"/>
          </a:xfrm>
        </p:grpSpPr>
        <p:sp>
          <p:nvSpPr>
            <p:cNvPr id="586" name="Rectángulo"/>
            <p:cNvSpPr/>
            <p:nvPr/>
          </p:nvSpPr>
          <p:spPr>
            <a:xfrm>
              <a:off x="0" y="0"/>
              <a:ext cx="7372954" cy="1548210"/>
            </a:xfrm>
            <a:prstGeom prst="rect">
              <a:avLst/>
            </a:prstGeom>
            <a:solidFill>
              <a:srgbClr val="D5D5D5">
                <a:alpha val="49733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87" name="Para el paciente…"/>
            <p:cNvSpPr txBox="1"/>
            <p:nvPr/>
          </p:nvSpPr>
          <p:spPr>
            <a:xfrm>
              <a:off x="747033" y="170854"/>
              <a:ext cx="6366422" cy="12065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defTabSz="825500">
                <a:defRPr sz="2400" b="1">
                  <a:latin typeface="+mj-lt"/>
                  <a:ea typeface="+mj-ea"/>
                  <a:cs typeface="+mj-cs"/>
                  <a:sym typeface="Helvetica"/>
                </a:defRPr>
              </a:pPr>
              <a:r>
                <a:t>Para el paciente</a:t>
              </a:r>
            </a:p>
            <a:p>
              <a:pPr defTabSz="825500">
                <a:defRPr sz="2400">
                  <a:solidFill>
                    <a:srgbClr val="5E5E5E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No hay variación en la gestión de su proceso.</a:t>
              </a:r>
            </a:p>
            <a:p>
              <a:pPr defTabSz="825500">
                <a:defRPr sz="2400">
                  <a:solidFill>
                    <a:srgbClr val="5E5E5E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Citaciones desde su centro de referencia.</a:t>
              </a:r>
            </a:p>
          </p:txBody>
        </p:sp>
      </p:grpSp>
      <p:sp>
        <p:nvSpPr>
          <p:cNvPr id="589" name="HUBS de Psiquiatría &gt;…"/>
          <p:cNvSpPr txBox="1"/>
          <p:nvPr/>
        </p:nvSpPr>
        <p:spPr>
          <a:xfrm>
            <a:off x="3721252" y="7384788"/>
            <a:ext cx="4178414" cy="838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defRPr sz="2400">
                <a:latin typeface="+mj-lt"/>
                <a:ea typeface="+mj-ea"/>
                <a:cs typeface="+mj-cs"/>
                <a:sym typeface="Helvetica"/>
              </a:defRPr>
            </a:pPr>
            <a:r>
              <a:t>HUBS de </a:t>
            </a:r>
            <a:r>
              <a:rPr b="1"/>
              <a:t>Psiquiatría</a:t>
            </a:r>
            <a:r>
              <a:t> &gt;</a:t>
            </a:r>
          </a:p>
          <a:p>
            <a:pPr defTabSz="825500">
              <a:defRPr sz="2400">
                <a:latin typeface="+mj-lt"/>
                <a:ea typeface="+mj-ea"/>
                <a:cs typeface="+mj-cs"/>
                <a:sym typeface="Helvetica"/>
              </a:defRPr>
            </a:pPr>
            <a:r>
              <a:t>centro territorial</a:t>
            </a:r>
          </a:p>
        </p:txBody>
      </p:sp>
      <p:sp>
        <p:nvSpPr>
          <p:cNvPr id="590" name="HUBS de Traumatología &gt;…"/>
          <p:cNvSpPr txBox="1"/>
          <p:nvPr/>
        </p:nvSpPr>
        <p:spPr>
          <a:xfrm>
            <a:off x="18855001" y="7016489"/>
            <a:ext cx="4178414" cy="1574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defRPr sz="2400">
                <a:latin typeface="+mj-lt"/>
                <a:ea typeface="+mj-ea"/>
                <a:cs typeface="+mj-cs"/>
                <a:sym typeface="Helvetica"/>
              </a:defRPr>
            </a:pPr>
            <a:r>
              <a:t>HUBS de </a:t>
            </a:r>
            <a:r>
              <a:rPr b="1"/>
              <a:t>Traumatología</a:t>
            </a:r>
            <a:r>
              <a:t> &gt;</a:t>
            </a:r>
          </a:p>
          <a:p>
            <a:pPr defTabSz="825500">
              <a:defRPr sz="2400">
                <a:latin typeface="+mj-lt"/>
                <a:ea typeface="+mj-ea"/>
                <a:cs typeface="+mj-cs"/>
                <a:sym typeface="Helvetica"/>
              </a:defRPr>
            </a:pPr>
            <a:r>
              <a:t>en nuestros hospitales (Barcelona, Coslada y Sevilla)</a:t>
            </a:r>
          </a:p>
        </p:txBody>
      </p:sp>
      <p:grpSp>
        <p:nvGrpSpPr>
          <p:cNvPr id="609" name="Grupo"/>
          <p:cNvGrpSpPr/>
          <p:nvPr/>
        </p:nvGrpSpPr>
        <p:grpSpPr>
          <a:xfrm>
            <a:off x="8616694" y="3561803"/>
            <a:ext cx="8725599" cy="6278376"/>
            <a:chOff x="0" y="0"/>
            <a:chExt cx="8725598" cy="6278374"/>
          </a:xfrm>
        </p:grpSpPr>
        <p:pic>
          <p:nvPicPr>
            <p:cNvPr id="591" name="Imagen" descr="Imagen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20862" y="8070"/>
              <a:ext cx="8500983" cy="62513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2" name="Imagen" descr="Imagen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47843" y="0"/>
              <a:ext cx="1278881" cy="12525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3" name="Imagen" descr="Imagen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148263" y="57712"/>
              <a:ext cx="1283904" cy="5328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4" name="Imagen" descr="Imagen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250942" y="168692"/>
              <a:ext cx="841224" cy="455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5" name="Imagen" descr="Imagen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195409" y="325697"/>
              <a:ext cx="2555434" cy="19831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6" name="Imagen" descr="Imagen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960378" y="2101023"/>
              <a:ext cx="1411893" cy="16455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7" name="Imagen" descr="Imagen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949456" y="3208664"/>
              <a:ext cx="2914386" cy="17227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8" name="Imagen" descr="Imagen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3997000" y="1564836"/>
              <a:ext cx="2191165" cy="20874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9" name="Imagen" descr="Imagen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5471966" y="3209256"/>
              <a:ext cx="797927" cy="8548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0" name="Imagen" descr="Imagen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5865147" y="1881634"/>
              <a:ext cx="994634" cy="18934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1" name="Imagen" descr="Imagen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5574940" y="529772"/>
              <a:ext cx="1423962" cy="19683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2" name="Imagen" descr="Imagen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6671973" y="581323"/>
              <a:ext cx="1556631" cy="1516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3" name="Imagen" descr="Imagen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5376005" y="269875"/>
              <a:ext cx="885097" cy="9319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4" name="Imagen" descr="Imagen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5103119" y="698934"/>
              <a:ext cx="705653" cy="466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5" name="Imagen" descr="Imagen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4930549" y="202963"/>
              <a:ext cx="835404" cy="6275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6" name="Imagen" descr="Imagen"/>
            <p:cNvPicPr>
              <a:picLocks noChangeAspect="1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3107668" y="5257107"/>
              <a:ext cx="4239415" cy="10088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7" name="Imagen" descr="Imagen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7203370" y="2317125"/>
              <a:ext cx="1522229" cy="9520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8" name="Imagen" descr="Imagen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0" y="5119168"/>
              <a:ext cx="2661043" cy="11592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0" name="Línea"/>
          <p:cNvSpPr/>
          <p:nvPr/>
        </p:nvSpPr>
        <p:spPr>
          <a:xfrm flipV="1">
            <a:off x="6207985" y="4241925"/>
            <a:ext cx="5278790" cy="1256394"/>
          </a:xfrm>
          <a:prstGeom prst="line">
            <a:avLst/>
          </a:prstGeom>
          <a:ln w="50800">
            <a:solidFill>
              <a:schemeClr val="accent6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11" name="Línea"/>
          <p:cNvSpPr/>
          <p:nvPr/>
        </p:nvSpPr>
        <p:spPr>
          <a:xfrm>
            <a:off x="6259584" y="5544059"/>
            <a:ext cx="7136752" cy="1"/>
          </a:xfrm>
          <a:prstGeom prst="line">
            <a:avLst/>
          </a:prstGeom>
          <a:ln w="50800">
            <a:solidFill>
              <a:schemeClr val="accent6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12" name="Línea"/>
          <p:cNvSpPr/>
          <p:nvPr/>
        </p:nvSpPr>
        <p:spPr>
          <a:xfrm>
            <a:off x="6368007" y="5589914"/>
            <a:ext cx="8195310" cy="1637502"/>
          </a:xfrm>
          <a:prstGeom prst="line">
            <a:avLst/>
          </a:prstGeom>
          <a:ln w="50800">
            <a:solidFill>
              <a:schemeClr val="accent6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13" name="Línea"/>
          <p:cNvSpPr/>
          <p:nvPr/>
        </p:nvSpPr>
        <p:spPr>
          <a:xfrm flipV="1">
            <a:off x="6387345" y="4611080"/>
            <a:ext cx="6265330" cy="805980"/>
          </a:xfrm>
          <a:prstGeom prst="line">
            <a:avLst/>
          </a:prstGeom>
          <a:ln w="50800">
            <a:solidFill>
              <a:schemeClr val="accent6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14" name="Imagen" descr="Imagen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 flipH="1">
            <a:off x="4442261" y="9819460"/>
            <a:ext cx="1060346" cy="3141612"/>
          </a:xfrm>
          <a:prstGeom prst="rect">
            <a:avLst/>
          </a:prstGeom>
          <a:ln w="12700">
            <a:miter lim="400000"/>
          </a:ln>
        </p:spPr>
      </p:pic>
      <p:sp>
        <p:nvSpPr>
          <p:cNvPr id="615" name="Rectángulo"/>
          <p:cNvSpPr/>
          <p:nvPr/>
        </p:nvSpPr>
        <p:spPr>
          <a:xfrm>
            <a:off x="-24014477" y="544611"/>
            <a:ext cx="23238554" cy="12626778"/>
          </a:xfrm>
          <a:prstGeom prst="rect">
            <a:avLst/>
          </a:prstGeom>
          <a:solidFill>
            <a:srgbClr val="4DC3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616" name="Imagen" descr="Imagen"/>
          <p:cNvPicPr>
            <a:picLocks noChangeAspect="1"/>
          </p:cNvPicPr>
          <p:nvPr/>
        </p:nvPicPr>
        <p:blipFill>
          <a:blip r:embed="rId21">
            <a:alphaModFix amt="20000"/>
            <a:extLst/>
          </a:blip>
          <a:srcRect l="21501" t="6254" r="21501" b="6254"/>
          <a:stretch>
            <a:fillRect/>
          </a:stretch>
        </p:blipFill>
        <p:spPr>
          <a:xfrm>
            <a:off x="607093" y="165402"/>
            <a:ext cx="2145461" cy="13385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617" name="Imagen" descr="Imagen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1095742" y="1043182"/>
            <a:ext cx="1168210" cy="1173567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¿Cómo lo estamos haciendo?"/>
          <p:cNvSpPr txBox="1"/>
          <p:nvPr/>
        </p:nvSpPr>
        <p:spPr>
          <a:xfrm>
            <a:off x="3236217" y="1261665"/>
            <a:ext cx="7701448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¿Cómo lo estamos haciendo?</a:t>
            </a:r>
          </a:p>
        </p:txBody>
      </p:sp>
      <p:pic>
        <p:nvPicPr>
          <p:cNvPr id="619" name="Imagen" descr="Imagen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Línea"/>
          <p:cNvSpPr/>
          <p:nvPr/>
        </p:nvSpPr>
        <p:spPr>
          <a:xfrm>
            <a:off x="14668003" y="5430990"/>
            <a:ext cx="6268416" cy="1"/>
          </a:xfrm>
          <a:prstGeom prst="line">
            <a:avLst/>
          </a:prstGeom>
          <a:ln w="50800">
            <a:solidFill>
              <a:schemeClr val="accent5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21" name="Línea"/>
          <p:cNvSpPr/>
          <p:nvPr/>
        </p:nvSpPr>
        <p:spPr>
          <a:xfrm>
            <a:off x="12125834" y="3779480"/>
            <a:ext cx="8720528" cy="1773864"/>
          </a:xfrm>
          <a:prstGeom prst="line">
            <a:avLst/>
          </a:prstGeom>
          <a:ln w="50800">
            <a:solidFill>
              <a:schemeClr val="accent5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22" name="Línea"/>
          <p:cNvSpPr/>
          <p:nvPr/>
        </p:nvSpPr>
        <p:spPr>
          <a:xfrm flipV="1">
            <a:off x="12741387" y="5587268"/>
            <a:ext cx="8195031" cy="1642793"/>
          </a:xfrm>
          <a:prstGeom prst="line">
            <a:avLst/>
          </a:prstGeom>
          <a:ln w="50800">
            <a:solidFill>
              <a:schemeClr val="accent5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23" name="Línea"/>
          <p:cNvSpPr/>
          <p:nvPr/>
        </p:nvSpPr>
        <p:spPr>
          <a:xfrm flipV="1">
            <a:off x="12379834" y="5570922"/>
            <a:ext cx="8556584" cy="805908"/>
          </a:xfrm>
          <a:prstGeom prst="line">
            <a:avLst/>
          </a:prstGeom>
          <a:ln w="50800">
            <a:solidFill>
              <a:schemeClr val="accent5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24" name="Línea"/>
          <p:cNvSpPr/>
          <p:nvPr/>
        </p:nvSpPr>
        <p:spPr>
          <a:xfrm>
            <a:off x="16091071" y="4998102"/>
            <a:ext cx="4972348" cy="559890"/>
          </a:xfrm>
          <a:prstGeom prst="line">
            <a:avLst/>
          </a:prstGeom>
          <a:ln w="50800">
            <a:solidFill>
              <a:schemeClr val="accent5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25" name="Imagen" descr="Imagen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19034135" y="3783805"/>
            <a:ext cx="3820145" cy="3055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6" name="Imagen" descr="Imagen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4458999" y="3846147"/>
            <a:ext cx="2465853" cy="29311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4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4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3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4" presetClass="entr" presetSubtype="32" fill="hold" grpId="5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3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22" presetClass="entr" presetSubtype="8" fill="hold" grpId="7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00"/>
                            </p:stCondLst>
                            <p:childTnLst>
                              <p:par>
                                <p:cTn id="31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"/>
                            </p:stCondLst>
                            <p:childTnLst>
                              <p:par>
                                <p:cTn id="35" presetID="2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00"/>
                            </p:stCondLst>
                            <p:childTnLst>
                              <p:par>
                                <p:cTn id="43" presetID="22" presetClass="entr" presetSubtype="2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00"/>
                            </p:stCondLst>
                            <p:childTnLst>
                              <p:par>
                                <p:cTn id="47" presetID="22" presetClass="entr" presetSubtype="2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00"/>
                            </p:stCondLst>
                            <p:childTnLst>
                              <p:par>
                                <p:cTn id="51" presetID="22" presetClass="entr" presetSubtype="2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"/>
                            </p:stCondLst>
                            <p:childTnLst>
                              <p:par>
                                <p:cTn id="55" presetID="22" presetClass="entr" presetSubtype="2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2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600"/>
                            </p:stCondLst>
                            <p:childTnLst>
                              <p:par>
                                <p:cTn id="63" presetID="2" presetClass="entr" presetSubtype="8" fill="hold" grpId="16" nodeType="afterEffect">
                                  <p:stCondLst>
                                    <p:cond delay="7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22" presetClass="entr" presetSubtype="8" fill="hold" grpId="17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4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1" animBg="1" advAuto="0"/>
      <p:bldP spid="588" grpId="17" animBg="1" advAuto="0"/>
      <p:bldP spid="589" grpId="4" animBg="1" advAuto="0"/>
      <p:bldP spid="590" grpId="6" animBg="1" advAuto="0"/>
      <p:bldP spid="609" grpId="2" animBg="1" advAuto="0"/>
      <p:bldP spid="610" grpId="7" animBg="1" advAuto="0"/>
      <p:bldP spid="611" grpId="9" animBg="1" advAuto="0"/>
      <p:bldP spid="612" grpId="10" animBg="1" advAuto="0"/>
      <p:bldP spid="613" grpId="8" animBg="1" advAuto="0"/>
      <p:bldP spid="614" grpId="16" animBg="1" advAuto="0"/>
      <p:bldP spid="620" grpId="13" animBg="1" advAuto="0"/>
      <p:bldP spid="621" grpId="11" animBg="1" advAuto="0"/>
      <p:bldP spid="622" grpId="15" animBg="1" advAuto="0"/>
      <p:bldP spid="623" grpId="14" animBg="1" advAuto="0"/>
      <p:bldP spid="624" grpId="12" animBg="1" advAuto="0"/>
      <p:bldP spid="625" grpId="5" animBg="1" advAuto="0"/>
      <p:bldP spid="626" grpId="3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C. Historia clínica eletrónica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C.</a:t>
            </a:r>
            <a:r>
              <a:rPr b="0"/>
              <a:t> Historia clínica eletrónica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630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33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74798" y="1277715"/>
            <a:ext cx="4170675" cy="799560"/>
          </a:xfrm>
          <a:prstGeom prst="rect">
            <a:avLst/>
          </a:prstGeom>
          <a:ln w="12700">
            <a:miter lim="400000"/>
          </a:ln>
        </p:spPr>
      </p:pic>
      <p:sp>
        <p:nvSpPr>
          <p:cNvPr id="634" name="Sistema de Gestión Sanitaria (HIS) que aglutina la historia clínica del paciente en todo el ciclo de vida"/>
          <p:cNvSpPr txBox="1"/>
          <p:nvPr/>
        </p:nvSpPr>
        <p:spPr>
          <a:xfrm>
            <a:off x="2761985" y="2997279"/>
            <a:ext cx="18435242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Sistema de Gestión Sanitaria (HIS) que aglutina la historia clínica del paciente en todo el ciclo de vida</a:t>
            </a:r>
          </a:p>
        </p:txBody>
      </p:sp>
      <p:grpSp>
        <p:nvGrpSpPr>
          <p:cNvPr id="637" name="Grupo"/>
          <p:cNvGrpSpPr/>
          <p:nvPr/>
        </p:nvGrpSpPr>
        <p:grpSpPr>
          <a:xfrm>
            <a:off x="4158985" y="4544440"/>
            <a:ext cx="3022899" cy="3318633"/>
            <a:chOff x="0" y="0"/>
            <a:chExt cx="3022897" cy="3318632"/>
          </a:xfrm>
        </p:grpSpPr>
        <p:sp>
          <p:nvSpPr>
            <p:cNvPr id="635" name="Historia clínica única,…"/>
            <p:cNvSpPr txBox="1"/>
            <p:nvPr/>
          </p:nvSpPr>
          <p:spPr>
            <a:xfrm>
              <a:off x="0" y="2561712"/>
              <a:ext cx="3022898" cy="7569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Historia clínica única, 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digitalizada y centralizada</a:t>
              </a:r>
            </a:p>
          </p:txBody>
        </p:sp>
        <p:pic>
          <p:nvPicPr>
            <p:cNvPr id="636" name="Imagen" descr="Imagen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89950" y="0"/>
              <a:ext cx="2425787" cy="2425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0" name="Grupo"/>
          <p:cNvGrpSpPr/>
          <p:nvPr/>
        </p:nvGrpSpPr>
        <p:grpSpPr>
          <a:xfrm>
            <a:off x="16253618" y="4544440"/>
            <a:ext cx="4492081" cy="2968114"/>
            <a:chOff x="0" y="0"/>
            <a:chExt cx="4492079" cy="2968113"/>
          </a:xfrm>
        </p:grpSpPr>
        <p:sp>
          <p:nvSpPr>
            <p:cNvPr id="638" name="Integrado con Telemedicina, AOV, APP"/>
            <p:cNvSpPr txBox="1"/>
            <p:nvPr/>
          </p:nvSpPr>
          <p:spPr>
            <a:xfrm>
              <a:off x="0" y="2561713"/>
              <a:ext cx="4492080" cy="406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Integrado con Telemedicina, AOV, APP</a:t>
              </a:r>
            </a:p>
          </p:txBody>
        </p:sp>
        <p:pic>
          <p:nvPicPr>
            <p:cNvPr id="639" name="Imagen" descr="Imagen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647907" y="0"/>
              <a:ext cx="2425788" cy="2425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3" name="Grupo"/>
          <p:cNvGrpSpPr/>
          <p:nvPr/>
        </p:nvGrpSpPr>
        <p:grpSpPr>
          <a:xfrm>
            <a:off x="4167452" y="8354439"/>
            <a:ext cx="4181030" cy="3373667"/>
            <a:chOff x="0" y="0"/>
            <a:chExt cx="4181028" cy="3373666"/>
          </a:xfrm>
        </p:grpSpPr>
        <p:sp>
          <p:nvSpPr>
            <p:cNvPr id="641" name="Centrado en el paciente / episodio /…"/>
            <p:cNvSpPr txBox="1"/>
            <p:nvPr/>
          </p:nvSpPr>
          <p:spPr>
            <a:xfrm>
              <a:off x="0" y="2616746"/>
              <a:ext cx="4181029" cy="7569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Centrado en el paciente / episodio /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proceso / actuación</a:t>
              </a:r>
            </a:p>
          </p:txBody>
        </p:sp>
        <p:pic>
          <p:nvPicPr>
            <p:cNvPr id="642" name="Imagen" descr="Imagen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81483" y="0"/>
              <a:ext cx="2425787" cy="2425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6" name="Grupo"/>
          <p:cNvGrpSpPr/>
          <p:nvPr/>
        </p:nvGrpSpPr>
        <p:grpSpPr>
          <a:xfrm>
            <a:off x="10136452" y="8354439"/>
            <a:ext cx="4180658" cy="3373667"/>
            <a:chOff x="0" y="0"/>
            <a:chExt cx="4180656" cy="3373666"/>
          </a:xfrm>
        </p:grpSpPr>
        <p:sp>
          <p:nvSpPr>
            <p:cNvPr id="644" name="Estable, maduro, robusto confiable…"/>
            <p:cNvSpPr txBox="1"/>
            <p:nvPr/>
          </p:nvSpPr>
          <p:spPr>
            <a:xfrm>
              <a:off x="0" y="2616746"/>
              <a:ext cx="4180657" cy="7569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Estable, maduro, robusto confiable 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y personalizado</a:t>
              </a:r>
            </a:p>
          </p:txBody>
        </p:sp>
        <p:pic>
          <p:nvPicPr>
            <p:cNvPr id="645" name="Imagen" descr="Imagen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92358" y="0"/>
              <a:ext cx="2425788" cy="2425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9" name="Grupo"/>
          <p:cNvGrpSpPr/>
          <p:nvPr/>
        </p:nvGrpSpPr>
        <p:grpSpPr>
          <a:xfrm>
            <a:off x="10127985" y="4544440"/>
            <a:ext cx="3827439" cy="3318633"/>
            <a:chOff x="0" y="0"/>
            <a:chExt cx="3827437" cy="3318632"/>
          </a:xfrm>
        </p:grpSpPr>
        <p:sp>
          <p:nvSpPr>
            <p:cNvPr id="647" name="Accesible para todos los…"/>
            <p:cNvSpPr txBox="1"/>
            <p:nvPr/>
          </p:nvSpPr>
          <p:spPr>
            <a:xfrm>
              <a:off x="0" y="2561712"/>
              <a:ext cx="3827438" cy="7569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Accesible para todos los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centros asistenciales / hospitales</a:t>
              </a:r>
            </a:p>
          </p:txBody>
        </p:sp>
        <p:pic>
          <p:nvPicPr>
            <p:cNvPr id="648" name="Imagen" descr="Imagen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00825" y="0"/>
              <a:ext cx="2425788" cy="2425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52" name="Grupo"/>
          <p:cNvGrpSpPr/>
          <p:nvPr/>
        </p:nvGrpSpPr>
        <p:grpSpPr>
          <a:xfrm>
            <a:off x="16262084" y="8361600"/>
            <a:ext cx="4335811" cy="4420607"/>
            <a:chOff x="0" y="0"/>
            <a:chExt cx="4335809" cy="4420605"/>
          </a:xfrm>
        </p:grpSpPr>
        <p:sp>
          <p:nvSpPr>
            <p:cNvPr id="650" name="5M pacientes - 5M actuaciones / año…"/>
            <p:cNvSpPr txBox="1"/>
            <p:nvPr/>
          </p:nvSpPr>
          <p:spPr>
            <a:xfrm>
              <a:off x="0" y="2612125"/>
              <a:ext cx="4335810" cy="1808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5M pacientes - 5M actuaciones / año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100.000 casos activos / día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2.500 usuarios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24 x 7 disponibilidad</a:t>
              </a:r>
            </a:p>
            <a:p>
              <a:pPr lvl="1" indent="0" algn="just" defTabSz="449580">
                <a:lnSpc>
                  <a:spcPct val="115000"/>
                </a:lnSpc>
                <a:defRPr sz="20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1M€ inversión / año</a:t>
              </a:r>
            </a:p>
          </p:txBody>
        </p:sp>
        <p:pic>
          <p:nvPicPr>
            <p:cNvPr id="651" name="Imagen" descr="Imagen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646602" y="0"/>
              <a:ext cx="2411467" cy="24114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653" name="Imagen" descr="Imagen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2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4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" presetClass="entr" presetSubtype="2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1" animBg="1" advAuto="0"/>
      <p:bldP spid="634" grpId="2" animBg="1" advAuto="0"/>
      <p:bldP spid="637" grpId="3" animBg="1" advAuto="0"/>
      <p:bldP spid="640" grpId="5" animBg="1" advAuto="0"/>
      <p:bldP spid="643" grpId="6" animBg="1" advAuto="0"/>
      <p:bldP spid="646" grpId="7" animBg="1" advAuto="0"/>
      <p:bldP spid="649" grpId="4" animBg="1" advAuto="0"/>
      <p:bldP spid="652" grpId="8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Rectángulo"/>
          <p:cNvSpPr/>
          <p:nvPr/>
        </p:nvSpPr>
        <p:spPr>
          <a:xfrm>
            <a:off x="1214983" y="3095943"/>
            <a:ext cx="11020286" cy="9267982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6" name="Rectángulo"/>
          <p:cNvSpPr/>
          <p:nvPr/>
        </p:nvSpPr>
        <p:spPr>
          <a:xfrm>
            <a:off x="9997522" y="12239089"/>
            <a:ext cx="2048911" cy="723901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 w="12700">
            <a:solidFill>
              <a:srgbClr val="46AAC4"/>
            </a:solidFill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7" name="Rectángulo"/>
          <p:cNvSpPr/>
          <p:nvPr/>
        </p:nvSpPr>
        <p:spPr>
          <a:xfrm>
            <a:off x="12413580" y="3095943"/>
            <a:ext cx="10787874" cy="9267982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8" name="Externa"/>
          <p:cNvSpPr txBox="1"/>
          <p:nvPr/>
        </p:nvSpPr>
        <p:spPr>
          <a:xfrm>
            <a:off x="10492547" y="12402463"/>
            <a:ext cx="1046090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Externa</a:t>
            </a:r>
          </a:p>
        </p:txBody>
      </p:sp>
      <p:sp>
        <p:nvSpPr>
          <p:cNvPr id="659" name="DIRECCIÓN / GESTIÓN"/>
          <p:cNvSpPr txBox="1"/>
          <p:nvPr/>
        </p:nvSpPr>
        <p:spPr>
          <a:xfrm>
            <a:off x="16619973" y="3725412"/>
            <a:ext cx="3589437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DIRECCIÓN / GESTIÓN</a:t>
            </a:r>
          </a:p>
        </p:txBody>
      </p:sp>
      <p:sp>
        <p:nvSpPr>
          <p:cNvPr id="660" name="KPI’S…"/>
          <p:cNvSpPr txBox="1"/>
          <p:nvPr/>
        </p:nvSpPr>
        <p:spPr>
          <a:xfrm>
            <a:off x="16619973" y="4226216"/>
            <a:ext cx="1558777" cy="11912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KPI’S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Big Data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Indicadores</a:t>
            </a:r>
          </a:p>
        </p:txBody>
      </p:sp>
      <p:sp>
        <p:nvSpPr>
          <p:cNvPr id="661" name="SANITARIOS"/>
          <p:cNvSpPr txBox="1"/>
          <p:nvPr/>
        </p:nvSpPr>
        <p:spPr>
          <a:xfrm>
            <a:off x="18205184" y="5927619"/>
            <a:ext cx="2048912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SANITARIOS</a:t>
            </a:r>
          </a:p>
        </p:txBody>
      </p:sp>
      <p:sp>
        <p:nvSpPr>
          <p:cNvPr id="662" name="Protocolos…"/>
          <p:cNvSpPr txBox="1"/>
          <p:nvPr/>
        </p:nvSpPr>
        <p:spPr>
          <a:xfrm>
            <a:off x="18213651" y="6415298"/>
            <a:ext cx="2972148" cy="34696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Protocolos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Urgencias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Hospitalización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Rehabilitación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Dietas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Quirófano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Consultas Externas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Transporte sanitario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Imágenes diagnósticas</a:t>
            </a:r>
          </a:p>
        </p:txBody>
      </p:sp>
      <p:sp>
        <p:nvSpPr>
          <p:cNvPr id="663" name="ADMINISTRACIÓN"/>
          <p:cNvSpPr txBox="1"/>
          <p:nvPr/>
        </p:nvSpPr>
        <p:spPr>
          <a:xfrm>
            <a:off x="16012707" y="10325814"/>
            <a:ext cx="2901108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ADMINISTRACIÓN</a:t>
            </a:r>
          </a:p>
        </p:txBody>
      </p:sp>
      <p:sp>
        <p:nvSpPr>
          <p:cNvPr id="664" name="Prestaciones…"/>
          <p:cNvSpPr txBox="1"/>
          <p:nvPr/>
        </p:nvSpPr>
        <p:spPr>
          <a:xfrm>
            <a:off x="16012707" y="10826617"/>
            <a:ext cx="1807072" cy="1191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Prestaciones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Facturación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RRHH</a:t>
            </a:r>
          </a:p>
        </p:txBody>
      </p:sp>
      <p:sp>
        <p:nvSpPr>
          <p:cNvPr id="665" name="FARMACIA"/>
          <p:cNvSpPr txBox="1"/>
          <p:nvPr/>
        </p:nvSpPr>
        <p:spPr>
          <a:xfrm>
            <a:off x="11462094" y="3468025"/>
            <a:ext cx="1790012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FARMACIA</a:t>
            </a:r>
          </a:p>
        </p:txBody>
      </p:sp>
      <p:sp>
        <p:nvSpPr>
          <p:cNvPr id="666" name="Receta…"/>
          <p:cNvSpPr txBox="1"/>
          <p:nvPr/>
        </p:nvSpPr>
        <p:spPr>
          <a:xfrm>
            <a:off x="10724885" y="4043547"/>
            <a:ext cx="1465462" cy="8115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Receta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electrónica</a:t>
            </a:r>
          </a:p>
        </p:txBody>
      </p:sp>
      <p:sp>
        <p:nvSpPr>
          <p:cNvPr id="667" name="Gestión…"/>
          <p:cNvSpPr txBox="1"/>
          <p:nvPr/>
        </p:nvSpPr>
        <p:spPr>
          <a:xfrm>
            <a:off x="12528285" y="4043547"/>
            <a:ext cx="1853593" cy="8115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Gestión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farmacológica</a:t>
            </a:r>
          </a:p>
        </p:txBody>
      </p:sp>
      <p:sp>
        <p:nvSpPr>
          <p:cNvPr id="668" name="PACIENTES"/>
          <p:cNvSpPr txBox="1"/>
          <p:nvPr/>
        </p:nvSpPr>
        <p:spPr>
          <a:xfrm>
            <a:off x="5847331" y="3869346"/>
            <a:ext cx="1907990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PACIENTES</a:t>
            </a:r>
          </a:p>
        </p:txBody>
      </p:sp>
      <p:sp>
        <p:nvSpPr>
          <p:cNvPr id="669" name="Historia clínica única"/>
          <p:cNvSpPr txBox="1"/>
          <p:nvPr/>
        </p:nvSpPr>
        <p:spPr>
          <a:xfrm>
            <a:off x="5847331" y="4390045"/>
            <a:ext cx="2676514" cy="431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Historia clínica única</a:t>
            </a:r>
          </a:p>
        </p:txBody>
      </p:sp>
      <p:sp>
        <p:nvSpPr>
          <p:cNvPr id="670" name="PROVEEDORES SANITARIOS"/>
          <p:cNvSpPr txBox="1"/>
          <p:nvPr/>
        </p:nvSpPr>
        <p:spPr>
          <a:xfrm>
            <a:off x="3422386" y="5376412"/>
            <a:ext cx="4589531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PROVEEDORES SANITARIOS</a:t>
            </a:r>
          </a:p>
        </p:txBody>
      </p:sp>
      <p:sp>
        <p:nvSpPr>
          <p:cNvPr id="671" name="Consultas / pruebas"/>
          <p:cNvSpPr txBox="1"/>
          <p:nvPr/>
        </p:nvSpPr>
        <p:spPr>
          <a:xfrm>
            <a:off x="3422386" y="5897112"/>
            <a:ext cx="2599296" cy="431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Consultas / pruebas</a:t>
            </a:r>
          </a:p>
        </p:txBody>
      </p:sp>
      <p:sp>
        <p:nvSpPr>
          <p:cNvPr id="672" name="EMPRESAS / ASESORÍAS"/>
          <p:cNvSpPr txBox="1"/>
          <p:nvPr/>
        </p:nvSpPr>
        <p:spPr>
          <a:xfrm>
            <a:off x="2634985" y="7417329"/>
            <a:ext cx="4019334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EMPRESAS / ASESORÍAS</a:t>
            </a:r>
          </a:p>
        </p:txBody>
      </p:sp>
      <p:sp>
        <p:nvSpPr>
          <p:cNvPr id="673" name="Indicadores / alertas…"/>
          <p:cNvSpPr txBox="1"/>
          <p:nvPr/>
        </p:nvSpPr>
        <p:spPr>
          <a:xfrm>
            <a:off x="2634985" y="7938663"/>
            <a:ext cx="2707892" cy="8115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Indicadores / alertas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Volantes asistencia</a:t>
            </a:r>
          </a:p>
        </p:txBody>
      </p:sp>
      <p:sp>
        <p:nvSpPr>
          <p:cNvPr id="674" name="ADMINISTRACIÓN PÚBLICA"/>
          <p:cNvSpPr txBox="1"/>
          <p:nvPr/>
        </p:nvSpPr>
        <p:spPr>
          <a:xfrm>
            <a:off x="3244585" y="9610645"/>
            <a:ext cx="4400396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ADMINISTRACIÓN PÚBLICA</a:t>
            </a:r>
          </a:p>
        </p:txBody>
      </p:sp>
      <p:sp>
        <p:nvSpPr>
          <p:cNvPr id="675" name="Bajas / Altas…"/>
          <p:cNvSpPr txBox="1"/>
          <p:nvPr/>
        </p:nvSpPr>
        <p:spPr>
          <a:xfrm>
            <a:off x="3244585" y="10131980"/>
            <a:ext cx="1750319" cy="8115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Bajas / Altas</a:t>
            </a:r>
          </a:p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Trabajadores</a:t>
            </a:r>
          </a:p>
        </p:txBody>
      </p:sp>
      <p:sp>
        <p:nvSpPr>
          <p:cNvPr id="676" name="OTRAS MUTUAS"/>
          <p:cNvSpPr txBox="1"/>
          <p:nvPr/>
        </p:nvSpPr>
        <p:spPr>
          <a:xfrm>
            <a:off x="5847331" y="11092312"/>
            <a:ext cx="2671820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OTRAS MUTUAS</a:t>
            </a:r>
          </a:p>
        </p:txBody>
      </p:sp>
      <p:sp>
        <p:nvSpPr>
          <p:cNvPr id="677" name="Acuerdos asistenciales"/>
          <p:cNvSpPr txBox="1"/>
          <p:nvPr/>
        </p:nvSpPr>
        <p:spPr>
          <a:xfrm>
            <a:off x="5847331" y="11613012"/>
            <a:ext cx="2971876" cy="431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Acuerdos asistenciales</a:t>
            </a:r>
          </a:p>
        </p:txBody>
      </p:sp>
      <p:sp>
        <p:nvSpPr>
          <p:cNvPr id="678" name="Línea"/>
          <p:cNvSpPr/>
          <p:nvPr/>
        </p:nvSpPr>
        <p:spPr>
          <a:xfrm>
            <a:off x="5722342" y="4339920"/>
            <a:ext cx="2817751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79" name="Línea"/>
          <p:cNvSpPr/>
          <p:nvPr/>
        </p:nvSpPr>
        <p:spPr>
          <a:xfrm>
            <a:off x="8538834" y="4326461"/>
            <a:ext cx="3840722" cy="3840722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0" name="Línea"/>
          <p:cNvSpPr/>
          <p:nvPr/>
        </p:nvSpPr>
        <p:spPr>
          <a:xfrm>
            <a:off x="3313158" y="5878062"/>
            <a:ext cx="4650450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1" name="Línea"/>
          <p:cNvSpPr/>
          <p:nvPr/>
        </p:nvSpPr>
        <p:spPr>
          <a:xfrm>
            <a:off x="7937445" y="5867680"/>
            <a:ext cx="4394549" cy="2298366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2" name="Línea"/>
          <p:cNvSpPr/>
          <p:nvPr/>
        </p:nvSpPr>
        <p:spPr>
          <a:xfrm>
            <a:off x="2568091" y="7918979"/>
            <a:ext cx="4153122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3" name="Línea"/>
          <p:cNvSpPr/>
          <p:nvPr/>
        </p:nvSpPr>
        <p:spPr>
          <a:xfrm>
            <a:off x="6702129" y="7921818"/>
            <a:ext cx="5654334" cy="243510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4" name="Línea"/>
          <p:cNvSpPr/>
          <p:nvPr/>
        </p:nvSpPr>
        <p:spPr>
          <a:xfrm>
            <a:off x="3126891" y="10105376"/>
            <a:ext cx="4504812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5" name="Línea"/>
          <p:cNvSpPr/>
          <p:nvPr/>
        </p:nvSpPr>
        <p:spPr>
          <a:xfrm flipV="1">
            <a:off x="7602321" y="8046558"/>
            <a:ext cx="4727309" cy="2067734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6" name="Línea"/>
          <p:cNvSpPr/>
          <p:nvPr/>
        </p:nvSpPr>
        <p:spPr>
          <a:xfrm>
            <a:off x="5819292" y="11593962"/>
            <a:ext cx="2817751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7" name="Línea"/>
          <p:cNvSpPr/>
          <p:nvPr/>
        </p:nvSpPr>
        <p:spPr>
          <a:xfrm flipV="1">
            <a:off x="8649463" y="8110532"/>
            <a:ext cx="3716020" cy="3482828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8" name="Línea"/>
          <p:cNvSpPr/>
          <p:nvPr/>
        </p:nvSpPr>
        <p:spPr>
          <a:xfrm>
            <a:off x="11380208" y="3944275"/>
            <a:ext cx="1891452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89" name="Línea"/>
          <p:cNvSpPr/>
          <p:nvPr/>
        </p:nvSpPr>
        <p:spPr>
          <a:xfrm>
            <a:off x="16522689" y="4231296"/>
            <a:ext cx="3724692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0" name="Línea"/>
          <p:cNvSpPr/>
          <p:nvPr/>
        </p:nvSpPr>
        <p:spPr>
          <a:xfrm flipH="1">
            <a:off x="12416768" y="4235904"/>
            <a:ext cx="4098068" cy="3889807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1" name="Línea"/>
          <p:cNvSpPr/>
          <p:nvPr/>
        </p:nvSpPr>
        <p:spPr>
          <a:xfrm>
            <a:off x="18201321" y="6421649"/>
            <a:ext cx="2056638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2" name="Línea"/>
          <p:cNvSpPr/>
          <p:nvPr/>
        </p:nvSpPr>
        <p:spPr>
          <a:xfrm flipH="1">
            <a:off x="12414007" y="6419789"/>
            <a:ext cx="5824835" cy="1694250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3" name="Línea"/>
          <p:cNvSpPr/>
          <p:nvPr/>
        </p:nvSpPr>
        <p:spPr>
          <a:xfrm>
            <a:off x="15935549" y="10823866"/>
            <a:ext cx="3150674" cy="1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4" name="Línea"/>
          <p:cNvSpPr/>
          <p:nvPr/>
        </p:nvSpPr>
        <p:spPr>
          <a:xfrm flipH="1" flipV="1">
            <a:off x="12449937" y="8110135"/>
            <a:ext cx="3482658" cy="2712718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695" name="APP/AOV…"/>
          <p:cNvSpPr txBox="1"/>
          <p:nvPr/>
        </p:nvSpPr>
        <p:spPr>
          <a:xfrm>
            <a:off x="8757138" y="4528225"/>
            <a:ext cx="1307251" cy="5930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APP/AOV</a:t>
            </a:r>
          </a:p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Telemedicina</a:t>
            </a:r>
          </a:p>
        </p:txBody>
      </p:sp>
      <p:sp>
        <p:nvSpPr>
          <p:cNvPr id="696" name="Telemedicina"/>
          <p:cNvSpPr txBox="1"/>
          <p:nvPr/>
        </p:nvSpPr>
        <p:spPr>
          <a:xfrm>
            <a:off x="16424012" y="6851763"/>
            <a:ext cx="1307252" cy="330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Telemedicina</a:t>
            </a:r>
          </a:p>
        </p:txBody>
      </p:sp>
      <p:sp>
        <p:nvSpPr>
          <p:cNvPr id="697" name="AOV/APP"/>
          <p:cNvSpPr txBox="1"/>
          <p:nvPr/>
        </p:nvSpPr>
        <p:spPr>
          <a:xfrm>
            <a:off x="7163407" y="7618478"/>
            <a:ext cx="971737" cy="330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AOV/APP</a:t>
            </a:r>
          </a:p>
        </p:txBody>
      </p:sp>
      <p:sp>
        <p:nvSpPr>
          <p:cNvPr id="698" name="Batch"/>
          <p:cNvSpPr txBox="1"/>
          <p:nvPr/>
        </p:nvSpPr>
        <p:spPr>
          <a:xfrm>
            <a:off x="7898173" y="9940276"/>
            <a:ext cx="643571" cy="330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Batch</a:t>
            </a:r>
          </a:p>
        </p:txBody>
      </p:sp>
      <p:sp>
        <p:nvSpPr>
          <p:cNvPr id="699" name="Mensajería…"/>
          <p:cNvSpPr txBox="1"/>
          <p:nvPr/>
        </p:nvSpPr>
        <p:spPr>
          <a:xfrm>
            <a:off x="9085173" y="11037067"/>
            <a:ext cx="1152005" cy="5930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Mensajería</a:t>
            </a:r>
          </a:p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HL7</a:t>
            </a:r>
          </a:p>
        </p:txBody>
      </p:sp>
      <p:sp>
        <p:nvSpPr>
          <p:cNvPr id="700" name="AOV"/>
          <p:cNvSpPr txBox="1"/>
          <p:nvPr/>
        </p:nvSpPr>
        <p:spPr>
          <a:xfrm>
            <a:off x="8302449" y="5769360"/>
            <a:ext cx="527113" cy="330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1500" b="1">
                <a:latin typeface="+mj-lt"/>
                <a:ea typeface="+mj-ea"/>
                <a:cs typeface="+mj-cs"/>
                <a:sym typeface="Helvetica"/>
              </a:defRPr>
            </a:pPr>
            <a:r>
              <a:t>AOV</a:t>
            </a:r>
          </a:p>
        </p:txBody>
      </p:sp>
      <p:sp>
        <p:nvSpPr>
          <p:cNvPr id="701" name="Línea"/>
          <p:cNvSpPr/>
          <p:nvPr/>
        </p:nvSpPr>
        <p:spPr>
          <a:xfrm flipH="1">
            <a:off x="12325934" y="3935315"/>
            <a:ext cx="1" cy="4299555"/>
          </a:xfrm>
          <a:prstGeom prst="line">
            <a:avLst/>
          </a:prstGeom>
          <a:ln w="12700">
            <a:solidFill>
              <a:srgbClr val="000000"/>
            </a:solidFill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702" name="Círculo"/>
          <p:cNvSpPr/>
          <p:nvPr/>
        </p:nvSpPr>
        <p:spPr>
          <a:xfrm>
            <a:off x="9331192" y="5200412"/>
            <a:ext cx="5899416" cy="5899415"/>
          </a:xfrm>
          <a:prstGeom prst="ellipse">
            <a:avLst/>
          </a:prstGeom>
          <a:gradFill>
            <a:gsLst>
              <a:gs pos="0">
                <a:srgbClr val="41B5FF"/>
              </a:gs>
              <a:gs pos="100000">
                <a:srgbClr val="BAE4EE"/>
              </a:gs>
              <a:gs pos="100000">
                <a:srgbClr val="41B5FF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3" name="Historia clínica única"/>
          <p:cNvSpPr txBox="1"/>
          <p:nvPr/>
        </p:nvSpPr>
        <p:spPr>
          <a:xfrm>
            <a:off x="14298547" y="-3986439"/>
            <a:ext cx="3025906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Historia clínica única</a:t>
            </a:r>
          </a:p>
        </p:txBody>
      </p:sp>
      <p:sp>
        <p:nvSpPr>
          <p:cNvPr id="704" name="CHAMAN"/>
          <p:cNvSpPr txBox="1"/>
          <p:nvPr/>
        </p:nvSpPr>
        <p:spPr>
          <a:xfrm>
            <a:off x="14536712" y="-5058059"/>
            <a:ext cx="2371776" cy="71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4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CHAMAN</a:t>
            </a:r>
          </a:p>
        </p:txBody>
      </p:sp>
      <p:sp>
        <p:nvSpPr>
          <p:cNvPr id="705" name="Rectángulo"/>
          <p:cNvSpPr/>
          <p:nvPr/>
        </p:nvSpPr>
        <p:spPr>
          <a:xfrm>
            <a:off x="12585435" y="12239089"/>
            <a:ext cx="2048912" cy="723901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 w="12700">
            <a:solidFill>
              <a:srgbClr val="46AAC4"/>
            </a:solidFill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6" name="Interna"/>
          <p:cNvSpPr txBox="1"/>
          <p:nvPr/>
        </p:nvSpPr>
        <p:spPr>
          <a:xfrm>
            <a:off x="13080462" y="12402463"/>
            <a:ext cx="961133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Interna</a:t>
            </a:r>
          </a:p>
        </p:txBody>
      </p:sp>
      <p:pic>
        <p:nvPicPr>
          <p:cNvPr id="70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3662" y="6073230"/>
            <a:ext cx="6331223" cy="3978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08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9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74798" y="1277715"/>
            <a:ext cx="4170675" cy="7995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712" name="D. IA aplicada al diagnóstico y la gestión sanitaria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D.</a:t>
            </a:r>
            <a:r>
              <a:rPr b="0"/>
              <a:t> IA aplicada al diagnóstico y la gestión sanitaria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713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DEMOGRAFÍA: En los próximos 5 años (2019-2023) más de 28.000 médicos se jubilarán (70.000 en los próximos 10, el 41% del colectivo). Por otro lado, en los próximos 10 años, está previsto que se jubile el 43% del profesorado permanente de las facultades de medicina.…"/>
          <p:cNvSpPr txBox="1"/>
          <p:nvPr/>
        </p:nvSpPr>
        <p:spPr>
          <a:xfrm>
            <a:off x="7115798" y="3594100"/>
            <a:ext cx="14549153" cy="8305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27789" indent="-427789" algn="just" defTabSz="914400">
              <a:buSzPct val="100000"/>
              <a:buAutoNum type="arabicPeriod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DEMOGRAFÍA:</a:t>
            </a:r>
            <a:r>
              <a:t> En los próximos 5 años (2019-2023) más de </a:t>
            </a:r>
            <a:r>
              <a:rPr b="1"/>
              <a:t>28.000 médicos se jubilarán (70.000 en los próximos 10, el 41% del colectivo)</a:t>
            </a:r>
            <a:r>
              <a:t>. Por otro lado, en los próximos 10 años, está previsto que se jubile el 43% del profesorado permanente de las facultades de medicina.</a:t>
            </a:r>
          </a:p>
          <a:p>
            <a:pPr marL="88900" indent="-88900" algn="just" defTabSz="914400"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marL="427789" indent="-427789" algn="just" defTabSz="914400">
              <a:buSzPct val="100000"/>
              <a:buAutoNum type="arabicPeriod" startAt="2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FORMACIÓN:</a:t>
            </a:r>
            <a:r>
              <a:t> En 2018, </a:t>
            </a:r>
            <a:r>
              <a:rPr b="1"/>
              <a:t>8/10 notas de corte más elevadas para grados universitarios correspondieron a medicina</a:t>
            </a:r>
            <a:r>
              <a:t>. Asimismo, en 2018 hubo un total de 14.450 aspirantes a las 6.513 plazas ofertadas para acceder a la formación MIR. Esto indica una media de 2,21 personas candidatas por cada una de las vacantes ofertadas.</a:t>
            </a:r>
          </a:p>
          <a:p>
            <a:pPr marL="88900" indent="-88900" algn="just" defTabSz="914400"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marL="427789" indent="-427789" algn="just" defTabSz="914400">
              <a:buSzPct val="100000"/>
              <a:buAutoNum type="arabicPeriod" startAt="3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EMPLEO. </a:t>
            </a:r>
            <a:r>
              <a:t>Según el Ministerio de Trabajo </a:t>
            </a:r>
            <a:r>
              <a:rPr b="1"/>
              <a:t>en hasta 15 especialidades hay prácticamente pleno empleo</a:t>
            </a:r>
            <a:r>
              <a:t> (menos de diez personas paradas en cada una). Así, solo hay tres especialistas en Reumatología, seis en Cardiología y ocho geriatras en paro. El 40% de los nuevos colegiados en el COMB son extranjeros (hace 10 años eran el 60%)</a:t>
            </a:r>
          </a:p>
        </p:txBody>
      </p:sp>
      <p:pic>
        <p:nvPicPr>
          <p:cNvPr id="19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0541" y="4130011"/>
            <a:ext cx="2422801" cy="7233978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1.1. La situación de la medicina en España (3 datos)"/>
          <p:cNvSpPr txBox="1"/>
          <p:nvPr/>
        </p:nvSpPr>
        <p:spPr>
          <a:xfrm>
            <a:off x="3236217" y="1261665"/>
            <a:ext cx="1327558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1.1. La situación de la medicina en España (3 datos)</a:t>
            </a:r>
          </a:p>
        </p:txBody>
      </p:sp>
      <p:pic>
        <p:nvPicPr>
          <p:cNvPr id="199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2" animBg="1" advAuto="0"/>
      <p:bldP spid="197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Para ello hemos alcanzado un acuerdo estratégico con el Barcelona Supercomputing Center BSC. El acuerdo supone una apuesta decidida por la medicina personalizada y la inteligencia artificial para mejorar la calidad asistencial y el diagnóstico."/>
          <p:cNvSpPr txBox="1"/>
          <p:nvPr/>
        </p:nvSpPr>
        <p:spPr>
          <a:xfrm>
            <a:off x="11698982" y="5180329"/>
            <a:ext cx="10880328" cy="39141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Para ello hemos alcanzado un acuerdo estratégico con el </a:t>
            </a:r>
            <a:r>
              <a:rPr b="1"/>
              <a:t>Barcelona Supercomputing Center BSC</a:t>
            </a:r>
            <a:r>
              <a:t>. El acuerdo supone una apuesta decidida por la medicina personalizada y la inteligencia artificial para mejorar la calidad asistencial y el diagnóstico. </a:t>
            </a:r>
          </a:p>
        </p:txBody>
      </p:sp>
      <p:pic>
        <p:nvPicPr>
          <p:cNvPr id="716" name="biysc_bsc_logo.jpg.png" descr="biysc_bsc_logo.jp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5093" y="10837515"/>
            <a:ext cx="7127480" cy="1913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17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IA aplicada al diagnóstico y la gestión sanitaria"/>
          <p:cNvSpPr txBox="1"/>
          <p:nvPr/>
        </p:nvSpPr>
        <p:spPr>
          <a:xfrm>
            <a:off x="3236217" y="1261665"/>
            <a:ext cx="1613660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IA aplicada al diagnóstico y la gestión sanitaria</a:t>
            </a:r>
          </a:p>
        </p:txBody>
      </p:sp>
      <p:pic>
        <p:nvPicPr>
          <p:cNvPr id="719" name="Acord-BSC.JPG" descr="Acord-BSC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99275" y="3795259"/>
            <a:ext cx="9534580" cy="63540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El trabajo se centrará en 3 proyectos:"/>
          <p:cNvSpPr txBox="1"/>
          <p:nvPr/>
        </p:nvSpPr>
        <p:spPr>
          <a:xfrm>
            <a:off x="3244585" y="3369812"/>
            <a:ext cx="7071520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El trabajo se centrará en 3 </a:t>
            </a:r>
            <a:r>
              <a:rPr b="1"/>
              <a:t>proyectos:</a:t>
            </a:r>
          </a:p>
        </p:txBody>
      </p:sp>
      <p:sp>
        <p:nvSpPr>
          <p:cNvPr id="722" name="Modelo predictivo de las bajas laborales por enfermedad común: uso de técnicas de aprendizaje automático para predecir qué bajas se desviarán positivamente del estándar y requieren, por tanto, un mayor foco y atención.…"/>
          <p:cNvSpPr txBox="1"/>
          <p:nvPr/>
        </p:nvSpPr>
        <p:spPr>
          <a:xfrm>
            <a:off x="5692047" y="4874180"/>
            <a:ext cx="16889943" cy="71970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0" algn="just" defTabSz="449580">
              <a:lnSpc>
                <a:spcPct val="115000"/>
              </a:lnSpc>
              <a:spcBef>
                <a:spcPts val="1000"/>
              </a:spcBef>
              <a:buSzPct val="100000"/>
              <a:buFont typeface="Helvetica"/>
              <a:buAutoNum type="arabicPeriod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 </a:t>
            </a:r>
            <a:r>
              <a:rPr b="1"/>
              <a:t>Modelo predictivo de las bajas laborales por enfermedad común</a:t>
            </a:r>
            <a:r>
              <a:t>: uso de técnicas de aprendizaje automático para predecir qué bajas se desviarán positivamente del estándar y requieren, por tanto, un mayor foco y atención.</a:t>
            </a:r>
          </a:p>
          <a:p>
            <a:pPr algn="just" defTabSz="449580">
              <a:lnSpc>
                <a:spcPct val="115000"/>
              </a:lnSpc>
              <a:spcBef>
                <a:spcPts val="100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2" indent="0" algn="just" defTabSz="449580">
              <a:lnSpc>
                <a:spcPct val="115000"/>
              </a:lnSpc>
              <a:spcBef>
                <a:spcPts val="1000"/>
              </a:spcBef>
              <a:buSzPct val="100000"/>
              <a:buFont typeface="Helvetica"/>
              <a:buAutoNum type="arabicPeriod" startAt="2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 </a:t>
            </a:r>
            <a:r>
              <a:rPr b="1"/>
              <a:t>Asistencia al diagnóstico por la imagen</a:t>
            </a:r>
            <a:r>
              <a:t>: desarrollo de un sistema de aprendizaje automático basado en redes neuronales para el apoyo al médico en la valoración del diagnóstico de fracturas de traumatología y de neumoconiosis, de las más de 200.000 imágenes radiológicas que la Mutua hace anualmente.</a:t>
            </a:r>
          </a:p>
          <a:p>
            <a:pPr algn="just" defTabSz="449580">
              <a:lnSpc>
                <a:spcPct val="115000"/>
              </a:lnSpc>
              <a:spcBef>
                <a:spcPts val="100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2" indent="0" algn="just" defTabSz="449580">
              <a:lnSpc>
                <a:spcPct val="115000"/>
              </a:lnSpc>
              <a:spcBef>
                <a:spcPts val="1000"/>
              </a:spcBef>
              <a:buSzPct val="100000"/>
              <a:buFont typeface="Helvetica"/>
              <a:buAutoNum type="arabicPeriod" startAt="3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 </a:t>
            </a:r>
            <a:r>
              <a:rPr b="1"/>
              <a:t>Text mining</a:t>
            </a:r>
            <a:r>
              <a:t>: codificación, en un vocabulario estandarizado, de los antecedentes y tratamientos, a partir de la información, en texto libre, que se recoge en la historia clínica de Asepeyo.</a:t>
            </a:r>
          </a:p>
        </p:txBody>
      </p:sp>
      <p:pic>
        <p:nvPicPr>
          <p:cNvPr id="723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7913" y="4880378"/>
            <a:ext cx="1643841" cy="1643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724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60613" y="7610880"/>
            <a:ext cx="1643841" cy="164384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5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47911" y="10345611"/>
            <a:ext cx="1643844" cy="1643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726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sp>
        <p:nvSpPr>
          <p:cNvPr id="727" name="IA aplicada al diagnóstico y la gestión sanitaria"/>
          <p:cNvSpPr txBox="1"/>
          <p:nvPr/>
        </p:nvSpPr>
        <p:spPr>
          <a:xfrm>
            <a:off x="3236217" y="1261665"/>
            <a:ext cx="1613660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IA aplicada al diagnóstico y la gestión sanitaria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730" name="E. Modernización de la rehabilitación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E.</a:t>
            </a:r>
            <a:r>
              <a:rPr b="0"/>
              <a:t> Modernización de la rehabilitación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731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_29A0528.jpg" descr="_29A0528.jpg"/>
          <p:cNvPicPr>
            <a:picLocks noChangeAspect="1"/>
          </p:cNvPicPr>
          <p:nvPr/>
        </p:nvPicPr>
        <p:blipFill>
          <a:blip r:embed="rId2">
            <a:extLst/>
          </a:blip>
          <a:srcRect l="19597" r="16905" b="22395"/>
          <a:stretch>
            <a:fillRect/>
          </a:stretch>
        </p:blipFill>
        <p:spPr>
          <a:xfrm>
            <a:off x="1439515" y="4084030"/>
            <a:ext cx="8900307" cy="7249631"/>
          </a:xfrm>
          <a:prstGeom prst="rect">
            <a:avLst/>
          </a:prstGeom>
          <a:ln w="12700">
            <a:miter lim="400000"/>
          </a:ln>
        </p:spPr>
      </p:pic>
      <p:sp>
        <p:nvSpPr>
          <p:cNvPr id="734" name="AlterG…"/>
          <p:cNvSpPr txBox="1"/>
          <p:nvPr/>
        </p:nvSpPr>
        <p:spPr>
          <a:xfrm>
            <a:off x="11138842" y="6634823"/>
            <a:ext cx="10951569" cy="33591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AlterG</a:t>
            </a:r>
          </a:p>
          <a:p>
            <a:pPr lvl="1" indent="0" algn="just" defTabSz="449580">
              <a:lnSpc>
                <a:spcPct val="115000"/>
              </a:lnSpc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Se han incorporado </a:t>
            </a:r>
            <a:r>
              <a:rPr b="1"/>
              <a:t>cintas antigravitatorias </a:t>
            </a:r>
            <a:r>
              <a:t>en los servicios de fisioterapia de referencia, como herramientas terapéuticas para una rehabilitación precoz en determinadas patologías.</a:t>
            </a:r>
          </a:p>
        </p:txBody>
      </p:sp>
      <p:sp>
        <p:nvSpPr>
          <p:cNvPr id="735" name="Modernización de la rehabilitación"/>
          <p:cNvSpPr txBox="1"/>
          <p:nvPr/>
        </p:nvSpPr>
        <p:spPr>
          <a:xfrm>
            <a:off x="3236217" y="1261665"/>
            <a:ext cx="8828151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Modernización de la rehabilitación</a:t>
            </a:r>
          </a:p>
        </p:txBody>
      </p:sp>
      <p:pic>
        <p:nvPicPr>
          <p:cNvPr id="736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Asistente por voz y domotización…"/>
          <p:cNvSpPr txBox="1"/>
          <p:nvPr/>
        </p:nvSpPr>
        <p:spPr>
          <a:xfrm>
            <a:off x="11660534" y="8194463"/>
            <a:ext cx="10957224" cy="391414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Asistente por voz y domotización</a:t>
            </a:r>
          </a:p>
          <a:p>
            <a:pPr lvl="1" indent="0" algn="just" defTabSz="449580">
              <a:lnSpc>
                <a:spcPct val="115000"/>
              </a:lnSpc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El asistente por voz es un sistema que permite a una persona completamente inmovilizada enviar y recibir llamadas o mensajes. Este tipo de soluciones permiten mejorar la calidad de vida de los pacientes con lesiones graves.</a:t>
            </a:r>
          </a:p>
        </p:txBody>
      </p:sp>
      <p:pic>
        <p:nvPicPr>
          <p:cNvPr id="739" name="apartamento adaptado.jpg" descr="apartamento adaptad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74676" y="8354390"/>
            <a:ext cx="7364416" cy="410228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0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sp>
        <p:nvSpPr>
          <p:cNvPr id="741" name="Modernización de la rehabilitación"/>
          <p:cNvSpPr txBox="1"/>
          <p:nvPr/>
        </p:nvSpPr>
        <p:spPr>
          <a:xfrm>
            <a:off x="3236217" y="1261665"/>
            <a:ext cx="8828151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Modernización de la rehabilitación</a:t>
            </a:r>
          </a:p>
        </p:txBody>
      </p:sp>
      <p:pic>
        <p:nvPicPr>
          <p:cNvPr id="742" name="Imagen" descr="Imagen"/>
          <p:cNvPicPr>
            <a:picLocks noChangeAspect="1"/>
          </p:cNvPicPr>
          <p:nvPr/>
        </p:nvPicPr>
        <p:blipFill>
          <a:blip r:embed="rId4">
            <a:extLst/>
          </a:blip>
          <a:srcRect t="17566"/>
          <a:stretch>
            <a:fillRect/>
          </a:stretch>
        </p:blipFill>
        <p:spPr>
          <a:xfrm>
            <a:off x="2574677" y="3586708"/>
            <a:ext cx="7364557" cy="2752003"/>
          </a:xfrm>
          <a:prstGeom prst="rect">
            <a:avLst/>
          </a:prstGeom>
          <a:ln w="12700">
            <a:miter lim="400000"/>
          </a:ln>
        </p:spPr>
      </p:pic>
      <p:sp>
        <p:nvSpPr>
          <p:cNvPr id="743" name="MFT Challenge Disc. Plataforma propioceptiva digital .…"/>
          <p:cNvSpPr txBox="1"/>
          <p:nvPr/>
        </p:nvSpPr>
        <p:spPr>
          <a:xfrm>
            <a:off x="11435674" y="2928134"/>
            <a:ext cx="10984106" cy="4940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/>
          <a:p>
            <a:pPr algn="just" defTabSz="457200">
              <a:lnSpc>
                <a:spcPct val="110000"/>
              </a:lnSpc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MFT Challenge Disc. </a:t>
            </a:r>
            <a:r>
              <a:rPr sz="3200" b="0">
                <a:solidFill>
                  <a:srgbClr val="000000"/>
                </a:solidFill>
              </a:rPr>
              <a:t>Plataforma propioceptiva digital . </a:t>
            </a:r>
          </a:p>
          <a:p>
            <a:pPr algn="just" defTabSz="457200">
              <a:lnSpc>
                <a:spcPct val="110000"/>
              </a:lnSpc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3200" b="0">
              <a:solidFill>
                <a:srgbClr val="000000"/>
              </a:solidFill>
            </a:endParaRP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Test comparativo entre extremidades.</a:t>
            </a: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Utilización múltiple extremidades (bilateral, alternativo,…)</a:t>
            </a: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Movimiento global multidireccional.</a:t>
            </a: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Conectividad bluetooth con diferentes disp. multimedia.</a:t>
            </a: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Informe reporte actividad.</a:t>
            </a:r>
          </a:p>
          <a:p>
            <a:pPr marL="320842" indent="-320842" algn="just" defTabSz="457200">
              <a:lnSpc>
                <a:spcPct val="110000"/>
              </a:lnSpc>
              <a:buSzPct val="100000"/>
              <a:buChar char="•"/>
              <a:defRPr sz="33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 b="0">
                <a:solidFill>
                  <a:srgbClr val="000000"/>
                </a:solidFill>
              </a:rPr>
              <a:t>Gammificación.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Exoesqueleto robótico…"/>
          <p:cNvSpPr txBox="1"/>
          <p:nvPr/>
        </p:nvSpPr>
        <p:spPr>
          <a:xfrm>
            <a:off x="11660534" y="5320837"/>
            <a:ext cx="10957224" cy="48523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Exoesqueleto robótico</a:t>
            </a:r>
          </a:p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algn="just" defTabSz="457200">
              <a:lnSpc>
                <a:spcPts val="3900"/>
              </a:lnSpc>
              <a:defRPr sz="3200">
                <a:ln w="0" cap="flat">
                  <a:solidFill>
                    <a:srgbClr val="2F2F2F"/>
                  </a:solidFill>
                  <a:prstDash val="solid"/>
                  <a:miter lim="400000"/>
                </a:ln>
                <a:solidFill>
                  <a:srgbClr val="2F2F2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Traje biónico</a:t>
            </a:r>
            <a:r>
              <a:t> que tiene como fin suplir la falta de movimiento activo en personas que sufren de parálisis por lesiones del sistema nervioso central: lesiones medulares y daño cerebral adquirido, fundamentalmente.</a:t>
            </a:r>
          </a:p>
          <a:p>
            <a:pPr algn="just" defTabSz="457200">
              <a:lnSpc>
                <a:spcPts val="3900"/>
              </a:lnSpc>
              <a:spcBef>
                <a:spcPts val="1000"/>
              </a:spcBef>
              <a:defRPr sz="3200">
                <a:ln w="0" cap="flat">
                  <a:solidFill>
                    <a:srgbClr val="2F2F2F"/>
                  </a:solidFill>
                  <a:prstDash val="solid"/>
                  <a:miter lim="400000"/>
                </a:ln>
                <a:solidFill>
                  <a:srgbClr val="2F2F2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Este dispositivo consiste en unas barras laterales articuladas que van acopladas a motores y dirigidas por un sistema informático autónomo.</a:t>
            </a:r>
            <a:endParaRPr sz="1000">
              <a:ln w="0" cap="flat">
                <a:solidFill>
                  <a:srgbClr val="222222"/>
                </a:solidFill>
                <a:prstDash val="solid"/>
                <a:miter lim="400000"/>
              </a:ln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6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7" name="Exoesqueleto Coslada fr.jpg" descr="Exoesqueleto Coslada fr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3160" y="3012651"/>
            <a:ext cx="6459777" cy="8613035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Modernización de la rehabilitación"/>
          <p:cNvSpPr txBox="1"/>
          <p:nvPr/>
        </p:nvSpPr>
        <p:spPr>
          <a:xfrm>
            <a:off x="3236217" y="1261665"/>
            <a:ext cx="8828151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Modernización de la rehabilitación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0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751" name="F. Impresión 3D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F.</a:t>
            </a:r>
            <a:r>
              <a:rPr b="0"/>
              <a:t> Impresión 3D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752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Reproducción de modelos óseos y férulas para la práctica por los facultativos en escalas reales antes de una intervención quirúrgica, con mayor probabilidades de éxito. Se han llevado a cabo  impresiones en 3D de piezas como la supracondílea de codo, diafisarias de fémur, fracturas de radio distal, fracturas de pelvis, entre otras."/>
          <p:cNvSpPr txBox="1"/>
          <p:nvPr/>
        </p:nvSpPr>
        <p:spPr>
          <a:xfrm>
            <a:off x="11712723" y="4957319"/>
            <a:ext cx="10896601" cy="44691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3200" b="1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lvl="1" indent="0" algn="just" defTabSz="449580">
              <a:lnSpc>
                <a:spcPct val="115000"/>
              </a:lnSpc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Reproducción de modelos óseos y férulas para la práctica por los facultativos en escalas reales antes de una intervención quirúrgica, con mayor probabilidades de éxito. Se han llevado a cabo  impresiones en 3D de piezas como la supracondílea de codo, diafisarias de fémur, fracturas de radio distal, fracturas de pelvis, entre otras.</a:t>
            </a:r>
          </a:p>
        </p:txBody>
      </p:sp>
      <p:sp>
        <p:nvSpPr>
          <p:cNvPr id="755" name="Impresión 3D"/>
          <p:cNvSpPr txBox="1"/>
          <p:nvPr/>
        </p:nvSpPr>
        <p:spPr>
          <a:xfrm>
            <a:off x="3236217" y="1261665"/>
            <a:ext cx="3493370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Impresión 3D</a:t>
            </a:r>
          </a:p>
        </p:txBody>
      </p:sp>
      <p:pic>
        <p:nvPicPr>
          <p:cNvPr id="756" name="print3D freixes 2.mp4" descr="print3D freixes 2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001514" y="4684672"/>
            <a:ext cx="9623921" cy="5413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7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53333" fill="hold"/>
                                        <p:tgtEl>
                                          <p:spTgt spid="7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56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760" name="G. Digitalización de quirófanos"/>
          <p:cNvSpPr txBox="1"/>
          <p:nvPr/>
        </p:nvSpPr>
        <p:spPr>
          <a:xfrm>
            <a:off x="17154" y="6183121"/>
            <a:ext cx="24349690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G.</a:t>
            </a:r>
            <a:r>
              <a:rPr b="0"/>
              <a:t> Digitalización de quirófanos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761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3" name="iStock-687652586.jpg" descr="iStock-687652586.jpg"/>
          <p:cNvPicPr>
            <a:picLocks noChangeAspect="1"/>
          </p:cNvPicPr>
          <p:nvPr/>
        </p:nvPicPr>
        <p:blipFill>
          <a:blip r:embed="rId2">
            <a:extLst/>
          </a:blip>
          <a:srcRect l="13345" t="15525" r="23736" b="15525"/>
          <a:stretch>
            <a:fillRect/>
          </a:stretch>
        </p:blipFill>
        <p:spPr>
          <a:xfrm>
            <a:off x="1804243" y="4258032"/>
            <a:ext cx="8765134" cy="6403414"/>
          </a:xfrm>
          <a:prstGeom prst="rect">
            <a:avLst/>
          </a:prstGeom>
          <a:ln w="12700">
            <a:miter lim="400000"/>
          </a:ln>
        </p:spPr>
      </p:pic>
      <p:sp>
        <p:nvSpPr>
          <p:cNvPr id="764" name="Digitalización y robotización de la asistencia quirúrgica en hospitales…"/>
          <p:cNvSpPr txBox="1"/>
          <p:nvPr/>
        </p:nvSpPr>
        <p:spPr>
          <a:xfrm>
            <a:off x="11736685" y="5320029"/>
            <a:ext cx="10849472" cy="39141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buFont typeface="Helvetica"/>
              <a:defRPr sz="3200">
                <a:solidFill>
                  <a:srgbClr val="41B5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Digitalización y robotización de la asistencia quirúrgica en hospitales</a:t>
            </a:r>
          </a:p>
          <a:p>
            <a:pPr lvl="1" indent="0" algn="just" defTabSz="449580">
              <a:lnSpc>
                <a:spcPct val="115000"/>
              </a:lnSpc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 b="1"/>
          </a:p>
          <a:p>
            <a:pPr lvl="1" indent="0" algn="just" defTabSz="449580">
              <a:lnSpc>
                <a:spcPct val="115000"/>
              </a:lnSpc>
              <a:buFont typeface="Helvetica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Estamos avanzando en la robotización y digitalización de los quirófanos de nuestros hospitales. Hemos iniciado contactos para asociarnos con instituciones punteras en cirugía. </a:t>
            </a:r>
          </a:p>
        </p:txBody>
      </p:sp>
      <p:sp>
        <p:nvSpPr>
          <p:cNvPr id="765" name="(futura) Digitalización de quirófanos"/>
          <p:cNvSpPr txBox="1"/>
          <p:nvPr/>
        </p:nvSpPr>
        <p:spPr>
          <a:xfrm>
            <a:off x="3236217" y="1261665"/>
            <a:ext cx="8761823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200"/>
              <a:t>(futura) </a:t>
            </a:r>
            <a:r>
              <a:t>Digitalización de quirófanos</a:t>
            </a:r>
          </a:p>
        </p:txBody>
      </p:sp>
      <p:pic>
        <p:nvPicPr>
          <p:cNvPr id="766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alidad e innovación sanitaria…"/>
          <p:cNvSpPr txBox="1"/>
          <p:nvPr/>
        </p:nvSpPr>
        <p:spPr>
          <a:xfrm>
            <a:off x="6080524" y="5404858"/>
            <a:ext cx="16509671" cy="1549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buFont typeface="Wingdings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Calidad e innovación sanitaria </a:t>
            </a:r>
          </a:p>
          <a:p>
            <a:pPr algn="just" defTabSz="449580">
              <a:buFont typeface="Wingdings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Ser referentes de calidad, potenciando el trato y la humanización e innovando en la práctica asistencial mediante la incorporación de la tecnología.</a:t>
            </a:r>
          </a:p>
        </p:txBody>
      </p:sp>
      <p:sp>
        <p:nvSpPr>
          <p:cNvPr id="202" name="Transformación digital del servicio…"/>
          <p:cNvSpPr txBox="1"/>
          <p:nvPr/>
        </p:nvSpPr>
        <p:spPr>
          <a:xfrm>
            <a:off x="5969189" y="7484992"/>
            <a:ext cx="16509670" cy="1549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just" defTabSz="449580">
              <a:buFont typeface="Wingdings"/>
              <a:defRPr sz="3200" b="1">
                <a:latin typeface="+mj-lt"/>
                <a:ea typeface="+mj-ea"/>
                <a:cs typeface="+mj-cs"/>
                <a:sym typeface="Helvetica"/>
              </a:defRPr>
            </a:pPr>
            <a:r>
              <a:t>Transformación digital del servicio</a:t>
            </a:r>
            <a:endParaRPr b="0"/>
          </a:p>
          <a:p>
            <a:pPr algn="just" defTabSz="449580">
              <a:buFont typeface="Wingdings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Adaptarnos al cliente y a la sociedad digitalizados y transformar la arquitectura de los sistemas y las comunicaciones informáticas.</a:t>
            </a:r>
          </a:p>
        </p:txBody>
      </p:sp>
      <p:sp>
        <p:nvSpPr>
          <p:cNvPr id="203" name="Eficiencia en la gestión de las prestaciones y del servicio…"/>
          <p:cNvSpPr txBox="1"/>
          <p:nvPr/>
        </p:nvSpPr>
        <p:spPr>
          <a:xfrm>
            <a:off x="6095385" y="9618974"/>
            <a:ext cx="16509671" cy="1549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Eficiencia en la gestión de las prestaciones y del servicio</a:t>
            </a:r>
          </a:p>
          <a:p>
            <a:pPr algn="just" defTabSz="44958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Implementar la reingeniería de las prestaciones mediante la gestión por procesos y mejorar y homogeneizar los análisis y estadísticas de la entidad.</a:t>
            </a:r>
          </a:p>
        </p:txBody>
      </p:sp>
      <p:sp>
        <p:nvSpPr>
          <p:cNvPr id="204" name="1.2. La estrategia Asepeyo 2020"/>
          <p:cNvSpPr txBox="1"/>
          <p:nvPr/>
        </p:nvSpPr>
        <p:spPr>
          <a:xfrm>
            <a:off x="3236217" y="1261665"/>
            <a:ext cx="812988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1.2. La estrategia Asepeyo 2020</a:t>
            </a:r>
          </a:p>
        </p:txBody>
      </p:sp>
      <p:pic>
        <p:nvPicPr>
          <p:cNvPr id="205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5435" y="5357360"/>
            <a:ext cx="1644396" cy="16443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53469" y="7378730"/>
            <a:ext cx="1644396" cy="16443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70600" y="9571477"/>
            <a:ext cx="1644396" cy="164439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res líneas del plan estratégico de Asepeyo están directamente implicadas en ingeniería, reingeniería y digitalización de procesos sanitarios."/>
          <p:cNvSpPr txBox="1"/>
          <p:nvPr/>
        </p:nvSpPr>
        <p:spPr>
          <a:xfrm>
            <a:off x="3313369" y="3194422"/>
            <a:ext cx="19261546" cy="1066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buFont typeface="Wingdings"/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Tres líneas del plan estratégico </a:t>
            </a:r>
            <a:r>
              <a:t>de Asepeyo están directamente implicadas en ingeniería, reingeniería y digitalización de procesos sanitarios.</a:t>
            </a:r>
          </a:p>
        </p:txBody>
      </p:sp>
      <p:pic>
        <p:nvPicPr>
          <p:cNvPr id="209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" grpId="3" animBg="1" advAuto="0"/>
      <p:bldP spid="202" grpId="5" animBg="1" advAuto="0"/>
      <p:bldP spid="203" grpId="7" animBg="1" advAuto="0"/>
      <p:bldP spid="205" grpId="2" animBg="1" advAuto="0"/>
      <p:bldP spid="206" grpId="4" animBg="1" advAuto="0"/>
      <p:bldP spid="207" grpId="6" animBg="1" advAuto="0"/>
      <p:bldP spid="208" grpId="1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769" name="4. Cómo organizamos el modelo de transformación"/>
          <p:cNvSpPr txBox="1"/>
          <p:nvPr/>
        </p:nvSpPr>
        <p:spPr>
          <a:xfrm>
            <a:off x="15567" y="6183121"/>
            <a:ext cx="24352868" cy="231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4. </a:t>
            </a:r>
            <a:r>
              <a:rPr b="0"/>
              <a:t>Cómo organizamos el modelo de transformación</a:t>
            </a:r>
          </a:p>
        </p:txBody>
      </p:sp>
      <p:pic>
        <p:nvPicPr>
          <p:cNvPr id="770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" grpId="1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2" name="iStock-1081636224.jpg" descr="iStock-1081636224.jpg"/>
          <p:cNvPicPr>
            <a:picLocks noChangeAspect="1"/>
          </p:cNvPicPr>
          <p:nvPr/>
        </p:nvPicPr>
        <p:blipFill>
          <a:blip r:embed="rId2">
            <a:extLst/>
          </a:blip>
          <a:srcRect t="16592" b="1836"/>
          <a:stretch>
            <a:fillRect/>
          </a:stretch>
        </p:blipFill>
        <p:spPr>
          <a:xfrm>
            <a:off x="1901530" y="1082873"/>
            <a:ext cx="20580980" cy="11076584"/>
          </a:xfrm>
          <a:prstGeom prst="rect">
            <a:avLst/>
          </a:prstGeom>
          <a:ln w="12700">
            <a:miter lim="400000"/>
          </a:ln>
        </p:spPr>
      </p:pic>
      <p:sp>
        <p:nvSpPr>
          <p:cNvPr id="773" name="Rectángulo"/>
          <p:cNvSpPr/>
          <p:nvPr/>
        </p:nvSpPr>
        <p:spPr>
          <a:xfrm>
            <a:off x="15392400" y="2122999"/>
            <a:ext cx="7550779" cy="8996530"/>
          </a:xfrm>
          <a:prstGeom prst="rect">
            <a:avLst/>
          </a:prstGeom>
          <a:solidFill>
            <a:srgbClr val="FFFFFF">
              <a:alpha val="90379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endParaRPr/>
          </a:p>
        </p:txBody>
      </p:sp>
      <p:sp>
        <p:nvSpPr>
          <p:cNvPr id="774" name="Las empresas más exitosas son aquellas que consiguen alinear tecnología, talento y procesos de negocio aplicando de forma continua sus valores corporativos."/>
          <p:cNvSpPr txBox="1"/>
          <p:nvPr/>
        </p:nvSpPr>
        <p:spPr>
          <a:xfrm>
            <a:off x="15999553" y="2967868"/>
            <a:ext cx="5746253" cy="2971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just" defTabSz="584200">
              <a:spcBef>
                <a:spcPts val="10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Las empresas más exitosas son aquellas que consiguen alinear </a:t>
            </a:r>
            <a:r>
              <a:rPr b="1"/>
              <a:t>tecnología,</a:t>
            </a:r>
            <a:r>
              <a:t> </a:t>
            </a:r>
            <a:r>
              <a:rPr b="1"/>
              <a:t>talento y procesos </a:t>
            </a:r>
            <a:r>
              <a:t>de negocio aplicando de forma continua sus </a:t>
            </a:r>
            <a:r>
              <a:rPr b="1"/>
              <a:t>valores corporativos.</a:t>
            </a:r>
          </a:p>
        </p:txBody>
      </p:sp>
      <p:sp>
        <p:nvSpPr>
          <p:cNvPr id="775" name="Texto"/>
          <p:cNvSpPr txBox="1"/>
          <p:nvPr/>
        </p:nvSpPr>
        <p:spPr>
          <a:xfrm>
            <a:off x="3381112" y="9525004"/>
            <a:ext cx="433473" cy="10541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marL="1660769" lvl="2" indent="-390769" defTabSz="584200">
              <a:spcBef>
                <a:spcPts val="100"/>
              </a:spcBef>
              <a:buSzPct val="75000"/>
              <a:buChar char="-"/>
              <a:defRPr sz="3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pic>
        <p:nvPicPr>
          <p:cNvPr id="776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84173" y="7568019"/>
            <a:ext cx="4814487" cy="2165687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procesos"/>
          <p:cNvSpPr txBox="1"/>
          <p:nvPr/>
        </p:nvSpPr>
        <p:spPr>
          <a:xfrm>
            <a:off x="16145292" y="9932459"/>
            <a:ext cx="1737916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ctr" defTabSz="584200">
              <a:defRPr sz="32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procesos</a:t>
            </a:r>
          </a:p>
        </p:txBody>
      </p:sp>
      <p:sp>
        <p:nvSpPr>
          <p:cNvPr id="778" name="tecnología"/>
          <p:cNvSpPr txBox="1"/>
          <p:nvPr/>
        </p:nvSpPr>
        <p:spPr>
          <a:xfrm>
            <a:off x="19544799" y="9932459"/>
            <a:ext cx="2324565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ctr" defTabSz="584200">
              <a:defRPr sz="32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tecnología</a:t>
            </a:r>
          </a:p>
        </p:txBody>
      </p:sp>
      <p:sp>
        <p:nvSpPr>
          <p:cNvPr id="779" name="personas"/>
          <p:cNvSpPr txBox="1"/>
          <p:nvPr/>
        </p:nvSpPr>
        <p:spPr>
          <a:xfrm>
            <a:off x="17556281" y="6839039"/>
            <a:ext cx="1760737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ctr" defTabSz="584200">
              <a:defRPr sz="32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personas</a:t>
            </a:r>
          </a:p>
        </p:txBody>
      </p:sp>
      <p:pic>
        <p:nvPicPr>
          <p:cNvPr id="780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Modelo de gobierno del proceso de transformación digital"/>
          <p:cNvSpPr txBox="1"/>
          <p:nvPr/>
        </p:nvSpPr>
        <p:spPr>
          <a:xfrm>
            <a:off x="3236217" y="1261665"/>
            <a:ext cx="14843747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Modelo de gobierno del proceso de transformación digital</a:t>
            </a:r>
          </a:p>
        </p:txBody>
      </p:sp>
      <p:pic>
        <p:nvPicPr>
          <p:cNvPr id="783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710378" y="8845301"/>
            <a:ext cx="1804099" cy="180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85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48836" y="8845301"/>
            <a:ext cx="1804112" cy="180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86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705970" y="8845301"/>
            <a:ext cx="1804112" cy="1804138"/>
          </a:xfrm>
          <a:prstGeom prst="rect">
            <a:avLst/>
          </a:prstGeom>
          <a:ln w="12700">
            <a:miter lim="400000"/>
          </a:ln>
        </p:spPr>
      </p:pic>
      <p:sp>
        <p:nvSpPr>
          <p:cNvPr id="787" name="Tecnología"/>
          <p:cNvSpPr txBox="1"/>
          <p:nvPr/>
        </p:nvSpPr>
        <p:spPr>
          <a:xfrm>
            <a:off x="12713774" y="10843659"/>
            <a:ext cx="1804099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latin typeface="+mj-lt"/>
                <a:ea typeface="+mj-ea"/>
                <a:cs typeface="+mj-cs"/>
                <a:sym typeface="Helvetica"/>
              </a:defRPr>
            </a:pPr>
            <a:r>
              <a:t>Tecnología</a:t>
            </a:r>
          </a:p>
        </p:txBody>
      </p:sp>
      <p:sp>
        <p:nvSpPr>
          <p:cNvPr id="788" name="Personas y Cultura"/>
          <p:cNvSpPr txBox="1"/>
          <p:nvPr/>
        </p:nvSpPr>
        <p:spPr>
          <a:xfrm>
            <a:off x="15973970" y="10837732"/>
            <a:ext cx="3276917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2500" b="1">
                <a:latin typeface="+mj-lt"/>
                <a:ea typeface="+mj-ea"/>
                <a:cs typeface="+mj-cs"/>
                <a:sym typeface="Helvetica"/>
              </a:defRPr>
            </a:pPr>
            <a:r>
              <a:t>Personas y Cultura</a:t>
            </a:r>
          </a:p>
        </p:txBody>
      </p:sp>
      <p:sp>
        <p:nvSpPr>
          <p:cNvPr id="789" name="Procesos y Datos"/>
          <p:cNvSpPr txBox="1"/>
          <p:nvPr/>
        </p:nvSpPr>
        <p:spPr>
          <a:xfrm>
            <a:off x="8174383" y="10825032"/>
            <a:ext cx="2781617" cy="482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just" defTabSz="449580">
              <a:lnSpc>
                <a:spcPct val="115000"/>
              </a:lnSpc>
              <a:defRPr sz="2500" b="1">
                <a:latin typeface="+mj-lt"/>
                <a:ea typeface="+mj-ea"/>
                <a:cs typeface="+mj-cs"/>
                <a:sym typeface="Helvetica"/>
              </a:defRPr>
            </a:pPr>
            <a:r>
              <a:t>Procesos y Datos</a:t>
            </a:r>
          </a:p>
        </p:txBody>
      </p:sp>
      <p:sp>
        <p:nvSpPr>
          <p:cNvPr id="790" name="Óvalo"/>
          <p:cNvSpPr/>
          <p:nvPr/>
        </p:nvSpPr>
        <p:spPr>
          <a:xfrm>
            <a:off x="8454676" y="2819944"/>
            <a:ext cx="10306698" cy="3408746"/>
          </a:xfrm>
          <a:prstGeom prst="ellipse">
            <a:avLst/>
          </a:prstGeom>
          <a:gradFill>
            <a:gsLst>
              <a:gs pos="0">
                <a:srgbClr val="41B5FF"/>
              </a:gs>
              <a:gs pos="100000">
                <a:srgbClr val="BAE4EE"/>
              </a:gs>
              <a:gs pos="100000">
                <a:srgbClr val="41B5FF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91" name="Imagen" descr="Imagen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317488" y="3675021"/>
            <a:ext cx="6581075" cy="1960355"/>
          </a:xfrm>
          <a:prstGeom prst="rect">
            <a:avLst/>
          </a:prstGeom>
          <a:ln w="12700">
            <a:miter lim="400000"/>
          </a:ln>
        </p:spPr>
      </p:pic>
      <p:sp>
        <p:nvSpPr>
          <p:cNvPr id="792" name="Comité"/>
          <p:cNvSpPr txBox="1"/>
          <p:nvPr/>
        </p:nvSpPr>
        <p:spPr>
          <a:xfrm>
            <a:off x="12768355" y="3131686"/>
            <a:ext cx="1577740" cy="622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457200">
              <a:defRPr sz="34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Comité</a:t>
            </a:r>
          </a:p>
        </p:txBody>
      </p:sp>
      <p:sp>
        <p:nvSpPr>
          <p:cNvPr id="793" name="Comité de estrategia TIC…"/>
          <p:cNvSpPr txBox="1"/>
          <p:nvPr/>
        </p:nvSpPr>
        <p:spPr>
          <a:xfrm>
            <a:off x="11784200" y="11383832"/>
            <a:ext cx="3647650" cy="75692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 de estrategia TIC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COTCA</a:t>
            </a:r>
          </a:p>
        </p:txBody>
      </p:sp>
      <p:sp>
        <p:nvSpPr>
          <p:cNvPr id="794" name="Equipos de Proyecto…"/>
          <p:cNvSpPr txBox="1"/>
          <p:nvPr/>
        </p:nvSpPr>
        <p:spPr>
          <a:xfrm>
            <a:off x="15793167" y="11383832"/>
            <a:ext cx="3647650" cy="75692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Equipos de Proyecto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Asepeyo live</a:t>
            </a:r>
          </a:p>
        </p:txBody>
      </p:sp>
      <p:sp>
        <p:nvSpPr>
          <p:cNvPr id="795" name="Comité cliente digital…"/>
          <p:cNvSpPr txBox="1"/>
          <p:nvPr/>
        </p:nvSpPr>
        <p:spPr>
          <a:xfrm>
            <a:off x="7186139" y="11383832"/>
            <a:ext cx="4529506" cy="1808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 cliente digital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 prestaciones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 CHAMAN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 seguridad de la información</a:t>
            </a:r>
          </a:p>
          <a:p>
            <a:pPr lvl="1" indent="0" algn="ctr" defTabSz="449580">
              <a:lnSpc>
                <a:spcPct val="115000"/>
              </a:lnSpc>
              <a:defRPr sz="2000">
                <a:latin typeface="+mj-lt"/>
                <a:ea typeface="+mj-ea"/>
                <a:cs typeface="+mj-cs"/>
                <a:sym typeface="Helvetica"/>
              </a:defRPr>
            </a:pPr>
            <a:r>
              <a:t>Comités Territoriales</a:t>
            </a:r>
          </a:p>
        </p:txBody>
      </p:sp>
      <p:pic>
        <p:nvPicPr>
          <p:cNvPr id="796" name="logo CATDIA.jpg" descr="logo CATDIA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551113" y="5912522"/>
            <a:ext cx="3901517" cy="3566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97" name="Imagen" descr="Imagen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5960546">
            <a:off x="16415987" y="6498814"/>
            <a:ext cx="2349107" cy="1658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98" name="Imagen" descr="Imagen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5011476" flipH="1">
            <a:off x="8301128" y="6441267"/>
            <a:ext cx="2336409" cy="1782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799" name="Imagen" descr="Imagen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16200000">
            <a:off x="12568370" y="6973504"/>
            <a:ext cx="2079311" cy="11142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00" name="Imagen" descr="Imagen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3912479" y="4709625"/>
            <a:ext cx="1577740" cy="1113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01" name="Imagen" descr="Imagen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flipH="1">
            <a:off x="3912479" y="9686932"/>
            <a:ext cx="1577740" cy="11136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andreu_vea 4.jpg" descr="andreu_vea 4.jpg"/>
          <p:cNvPicPr>
            <a:picLocks noChangeAspect="1"/>
          </p:cNvPicPr>
          <p:nvPr/>
        </p:nvPicPr>
        <p:blipFill>
          <a:blip r:embed="rId2">
            <a:extLst/>
          </a:blip>
          <a:srcRect l="11561" r="11561"/>
          <a:stretch>
            <a:fillRect/>
          </a:stretch>
        </p:blipFill>
        <p:spPr>
          <a:xfrm>
            <a:off x="1572210" y="6478317"/>
            <a:ext cx="2926393" cy="2536155"/>
          </a:xfrm>
          <a:prstGeom prst="rect">
            <a:avLst/>
          </a:prstGeom>
          <a:ln w="12700">
            <a:miter lim="400000"/>
          </a:ln>
        </p:spPr>
      </p:pic>
      <p:sp>
        <p:nvSpPr>
          <p:cNvPr id="804" name="Núria Agell"/>
          <p:cNvSpPr txBox="1"/>
          <p:nvPr/>
        </p:nvSpPr>
        <p:spPr>
          <a:xfrm>
            <a:off x="1548329" y="5603704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Núria Agell</a:t>
            </a:r>
          </a:p>
        </p:txBody>
      </p:sp>
      <p:sp>
        <p:nvSpPr>
          <p:cNvPr id="805" name="Victòria Camps"/>
          <p:cNvSpPr txBox="1"/>
          <p:nvPr/>
        </p:nvSpPr>
        <p:spPr>
          <a:xfrm>
            <a:off x="5076153" y="8988307"/>
            <a:ext cx="2470588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Victòria Camps</a:t>
            </a:r>
          </a:p>
        </p:txBody>
      </p:sp>
      <p:sp>
        <p:nvSpPr>
          <p:cNvPr id="806" name="Andreu Veà"/>
          <p:cNvSpPr txBox="1"/>
          <p:nvPr/>
        </p:nvSpPr>
        <p:spPr>
          <a:xfrm>
            <a:off x="1548329" y="8988307"/>
            <a:ext cx="1928560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Andreu Veà</a:t>
            </a:r>
          </a:p>
        </p:txBody>
      </p:sp>
      <p:pic>
        <p:nvPicPr>
          <p:cNvPr id="807" name="01 Marcos Urarte.jpg" descr="01 Marcos Urarte.jpg"/>
          <p:cNvPicPr>
            <a:picLocks noChangeAspect="1"/>
          </p:cNvPicPr>
          <p:nvPr/>
        </p:nvPicPr>
        <p:blipFill>
          <a:blip r:embed="rId3">
            <a:extLst/>
          </a:blip>
          <a:srcRect l="17016" r="17016"/>
          <a:stretch>
            <a:fillRect/>
          </a:stretch>
        </p:blipFill>
        <p:spPr>
          <a:xfrm>
            <a:off x="12399443" y="6451726"/>
            <a:ext cx="2927775" cy="25626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08" name="01Josep_Maria_Martorell_1.jpg" descr="01Josep_Maria_Martorell_1.jpg"/>
          <p:cNvPicPr>
            <a:picLocks noChangeAspect="1"/>
          </p:cNvPicPr>
          <p:nvPr/>
        </p:nvPicPr>
        <p:blipFill>
          <a:blip r:embed="rId4">
            <a:extLst/>
          </a:blip>
          <a:srcRect l="21918"/>
          <a:stretch>
            <a:fillRect/>
          </a:stretch>
        </p:blipFill>
        <p:spPr>
          <a:xfrm>
            <a:off x="15886173" y="6444582"/>
            <a:ext cx="3009720" cy="2569735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Marcos Urarte"/>
          <p:cNvSpPr txBox="1"/>
          <p:nvPr/>
        </p:nvSpPr>
        <p:spPr>
          <a:xfrm>
            <a:off x="12368728" y="89883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Marcos Urarte</a:t>
            </a:r>
          </a:p>
        </p:txBody>
      </p:sp>
      <p:sp>
        <p:nvSpPr>
          <p:cNvPr id="810" name="Pep Martorell"/>
          <p:cNvSpPr txBox="1"/>
          <p:nvPr/>
        </p:nvSpPr>
        <p:spPr>
          <a:xfrm>
            <a:off x="15883853" y="89883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Pep Martorell</a:t>
            </a:r>
          </a:p>
        </p:txBody>
      </p:sp>
      <p:pic>
        <p:nvPicPr>
          <p:cNvPr id="811" name="SANDRA SIEBER ok.JPG" descr="SANDRA SIEBER ok.JPG"/>
          <p:cNvPicPr>
            <a:picLocks noChangeAspect="1"/>
          </p:cNvPicPr>
          <p:nvPr/>
        </p:nvPicPr>
        <p:blipFill>
          <a:blip r:embed="rId5">
            <a:extLst/>
          </a:blip>
          <a:srcRect b="43626"/>
          <a:stretch>
            <a:fillRect/>
          </a:stretch>
        </p:blipFill>
        <p:spPr>
          <a:xfrm>
            <a:off x="8689239" y="6447361"/>
            <a:ext cx="3009792" cy="2567071"/>
          </a:xfrm>
          <a:prstGeom prst="rect">
            <a:avLst/>
          </a:prstGeom>
          <a:ln w="12700">
            <a:miter lim="400000"/>
          </a:ln>
        </p:spPr>
      </p:pic>
      <p:sp>
        <p:nvSpPr>
          <p:cNvPr id="812" name="Sandra Sieber"/>
          <p:cNvSpPr txBox="1"/>
          <p:nvPr/>
        </p:nvSpPr>
        <p:spPr>
          <a:xfrm>
            <a:off x="8626462" y="89883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Sandra Sieber</a:t>
            </a:r>
          </a:p>
        </p:txBody>
      </p:sp>
      <p:pic>
        <p:nvPicPr>
          <p:cNvPr id="813" name="1367851488_392344_1367852184_noticia_normal.jpg" descr="1367851488_392344_1367852184_noticia_normal.jpg"/>
          <p:cNvPicPr>
            <a:picLocks noChangeAspect="1"/>
          </p:cNvPicPr>
          <p:nvPr/>
        </p:nvPicPr>
        <p:blipFill>
          <a:blip r:embed="rId6">
            <a:extLst/>
          </a:blip>
          <a:srcRect l="6420"/>
          <a:stretch>
            <a:fillRect/>
          </a:stretch>
        </p:blipFill>
        <p:spPr>
          <a:xfrm>
            <a:off x="5082513" y="6415611"/>
            <a:ext cx="3131276" cy="259881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image.jpg" descr="image.jpg"/>
          <p:cNvPicPr>
            <a:picLocks/>
          </p:cNvPicPr>
          <p:nvPr/>
        </p:nvPicPr>
        <p:blipFill>
          <a:blip r:embed="rId7">
            <a:extLst/>
          </a:blip>
          <a:srcRect l="3028" r="21712"/>
          <a:stretch>
            <a:fillRect/>
          </a:stretch>
        </p:blipFill>
        <p:spPr>
          <a:xfrm>
            <a:off x="1572210" y="3046009"/>
            <a:ext cx="2927557" cy="2562623"/>
          </a:xfrm>
          <a:prstGeom prst="rect">
            <a:avLst/>
          </a:prstGeom>
          <a:ln w="12700">
            <a:miter lim="400000"/>
          </a:ln>
        </p:spPr>
      </p:pic>
      <p:sp>
        <p:nvSpPr>
          <p:cNvPr id="815" name="Consejo Asesor CATDIA"/>
          <p:cNvSpPr txBox="1"/>
          <p:nvPr/>
        </p:nvSpPr>
        <p:spPr>
          <a:xfrm>
            <a:off x="3236217" y="1261665"/>
            <a:ext cx="6279395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Consejo Asesor CATDIA</a:t>
            </a:r>
          </a:p>
        </p:txBody>
      </p:sp>
      <p:pic>
        <p:nvPicPr>
          <p:cNvPr id="816" name="Xavier marcet 2.jpg" descr="Xavier marcet 2.jpg"/>
          <p:cNvPicPr>
            <a:picLocks noChangeAspect="1"/>
          </p:cNvPicPr>
          <p:nvPr/>
        </p:nvPicPr>
        <p:blipFill>
          <a:blip r:embed="rId8">
            <a:extLst/>
          </a:blip>
          <a:srcRect l="13373" r="13373"/>
          <a:stretch>
            <a:fillRect/>
          </a:stretch>
        </p:blipFill>
        <p:spPr>
          <a:xfrm>
            <a:off x="15886174" y="9958327"/>
            <a:ext cx="2868793" cy="2545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817" name="MANEL ESTELLER 3.jpeg" descr="MANEL ESTELLER 3.jpeg"/>
          <p:cNvPicPr>
            <a:picLocks noChangeAspect="1"/>
          </p:cNvPicPr>
          <p:nvPr/>
        </p:nvPicPr>
        <p:blipFill>
          <a:blip r:embed="rId9">
            <a:extLst/>
          </a:blip>
          <a:srcRect r="32663"/>
          <a:stretch>
            <a:fillRect/>
          </a:stretch>
        </p:blipFill>
        <p:spPr>
          <a:xfrm>
            <a:off x="5082513" y="9885368"/>
            <a:ext cx="3154678" cy="2618774"/>
          </a:xfrm>
          <a:prstGeom prst="rect">
            <a:avLst/>
          </a:prstGeom>
          <a:ln w="12700">
            <a:miter lim="400000"/>
          </a:ln>
        </p:spPr>
      </p:pic>
      <p:pic>
        <p:nvPicPr>
          <p:cNvPr id="818" name="GINES ALARCON.jpg" descr="GINES ALARCON.jpg"/>
          <p:cNvPicPr>
            <a:picLocks noChangeAspect="1"/>
          </p:cNvPicPr>
          <p:nvPr/>
        </p:nvPicPr>
        <p:blipFill>
          <a:blip r:embed="rId10">
            <a:extLst/>
          </a:blip>
          <a:srcRect l="30036"/>
          <a:stretch>
            <a:fillRect/>
          </a:stretch>
        </p:blipFill>
        <p:spPr>
          <a:xfrm>
            <a:off x="8689239" y="3046009"/>
            <a:ext cx="2983215" cy="25626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19" name="JORDI NADAL 2.jpeg" descr="JORDI NADAL 2.jpeg"/>
          <p:cNvPicPr>
            <a:picLocks noChangeAspect="1"/>
          </p:cNvPicPr>
          <p:nvPr/>
        </p:nvPicPr>
        <p:blipFill>
          <a:blip r:embed="rId11">
            <a:extLst/>
          </a:blip>
          <a:srcRect l="9600" r="9600"/>
          <a:stretch>
            <a:fillRect/>
          </a:stretch>
        </p:blipFill>
        <p:spPr>
          <a:xfrm>
            <a:off x="15886172" y="3013068"/>
            <a:ext cx="3143281" cy="2595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820" name="Isaac-Hernandez-Google-For-Work_EDIIMA20150607_0206_5.jpg" descr="Isaac-Hernandez-Google-For-Work_EDIIMA20150607_0206_5.jpg"/>
          <p:cNvPicPr>
            <a:picLocks noChangeAspect="1"/>
          </p:cNvPicPr>
          <p:nvPr/>
        </p:nvPicPr>
        <p:blipFill>
          <a:blip r:embed="rId12">
            <a:extLst/>
          </a:blip>
          <a:srcRect l="3371"/>
          <a:stretch>
            <a:fillRect/>
          </a:stretch>
        </p:blipFill>
        <p:spPr>
          <a:xfrm>
            <a:off x="1572210" y="9905212"/>
            <a:ext cx="2919052" cy="2598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821" name="joancornet-1.jpeg" descr="joancornet-1.jpeg"/>
          <p:cNvPicPr>
            <a:picLocks noChangeAspect="1"/>
          </p:cNvPicPr>
          <p:nvPr/>
        </p:nvPicPr>
        <p:blipFill>
          <a:blip r:embed="rId13">
            <a:extLst/>
          </a:blip>
          <a:srcRect t="9096" b="9096"/>
          <a:stretch>
            <a:fillRect/>
          </a:stretch>
        </p:blipFill>
        <p:spPr>
          <a:xfrm>
            <a:off x="8689239" y="9958393"/>
            <a:ext cx="3111777" cy="2545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822" name="Genis_Roca.jpg" descr="Genis_Roca.jpg"/>
          <p:cNvPicPr>
            <a:picLocks noChangeAspect="1"/>
          </p:cNvPicPr>
          <p:nvPr/>
        </p:nvPicPr>
        <p:blipFill>
          <a:blip r:embed="rId14">
            <a:extLst/>
          </a:blip>
          <a:srcRect l="9522" r="9522"/>
          <a:stretch>
            <a:fillRect/>
          </a:stretch>
        </p:blipFill>
        <p:spPr>
          <a:xfrm>
            <a:off x="5082513" y="3046009"/>
            <a:ext cx="3114927" cy="25626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23" name="alex lopez 2.jpg" descr="alex lopez 2.jpg"/>
          <p:cNvPicPr>
            <a:picLocks noChangeAspect="1"/>
          </p:cNvPicPr>
          <p:nvPr/>
        </p:nvPicPr>
        <p:blipFill>
          <a:blip r:embed="rId15">
            <a:extLst/>
          </a:blip>
          <a:srcRect l="3418" t="7607" r="3418" b="7607"/>
          <a:stretch>
            <a:fillRect/>
          </a:stretch>
        </p:blipFill>
        <p:spPr>
          <a:xfrm>
            <a:off x="12399443" y="2990049"/>
            <a:ext cx="2877132" cy="2618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24" name="01Jacinto Cavestany.jpg" descr="01Jacinto Cavestany.jpg"/>
          <p:cNvPicPr>
            <a:picLocks noChangeAspect="1"/>
          </p:cNvPicPr>
          <p:nvPr/>
        </p:nvPicPr>
        <p:blipFill>
          <a:blip r:embed="rId16">
            <a:extLst/>
          </a:blip>
          <a:srcRect l="10634" r="13283"/>
          <a:stretch>
            <a:fillRect/>
          </a:stretch>
        </p:blipFill>
        <p:spPr>
          <a:xfrm>
            <a:off x="12399443" y="9958393"/>
            <a:ext cx="2880850" cy="25455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25" name="logo CATDIA.jpg" descr="logo CATDIA.jp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20762441" y="5971204"/>
            <a:ext cx="3103579" cy="2837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826" name="Imagen" descr="Imagen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  <p:sp>
        <p:nvSpPr>
          <p:cNvPr id="827" name="Xavier Marcet"/>
          <p:cNvSpPr txBox="1"/>
          <p:nvPr/>
        </p:nvSpPr>
        <p:spPr>
          <a:xfrm>
            <a:off x="15883853" y="124935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Xavier Marcet</a:t>
            </a:r>
          </a:p>
        </p:txBody>
      </p:sp>
      <p:sp>
        <p:nvSpPr>
          <p:cNvPr id="828" name="Manel Esteller"/>
          <p:cNvSpPr txBox="1"/>
          <p:nvPr/>
        </p:nvSpPr>
        <p:spPr>
          <a:xfrm>
            <a:off x="5076153" y="124935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Manel Esteller</a:t>
            </a:r>
          </a:p>
        </p:txBody>
      </p:sp>
      <p:sp>
        <p:nvSpPr>
          <p:cNvPr id="829" name="Ginés Alarcón"/>
          <p:cNvSpPr txBox="1"/>
          <p:nvPr/>
        </p:nvSpPr>
        <p:spPr>
          <a:xfrm>
            <a:off x="8626462" y="5603704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Ginés Alarcón</a:t>
            </a:r>
          </a:p>
        </p:txBody>
      </p:sp>
      <p:sp>
        <p:nvSpPr>
          <p:cNvPr id="830" name="Jordi Nadal"/>
          <p:cNvSpPr txBox="1"/>
          <p:nvPr/>
        </p:nvSpPr>
        <p:spPr>
          <a:xfrm>
            <a:off x="15883853" y="5603704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Jordi Nadal</a:t>
            </a:r>
          </a:p>
        </p:txBody>
      </p:sp>
      <p:sp>
        <p:nvSpPr>
          <p:cNvPr id="831" name="Isaac Hernández"/>
          <p:cNvSpPr txBox="1"/>
          <p:nvPr/>
        </p:nvSpPr>
        <p:spPr>
          <a:xfrm>
            <a:off x="1548329" y="124935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Isaac Hernández</a:t>
            </a:r>
          </a:p>
        </p:txBody>
      </p:sp>
      <p:sp>
        <p:nvSpPr>
          <p:cNvPr id="832" name="Joan Cornet"/>
          <p:cNvSpPr txBox="1"/>
          <p:nvPr/>
        </p:nvSpPr>
        <p:spPr>
          <a:xfrm>
            <a:off x="8626462" y="124935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Joan Cornet</a:t>
            </a:r>
          </a:p>
        </p:txBody>
      </p:sp>
      <p:sp>
        <p:nvSpPr>
          <p:cNvPr id="833" name="Genís Roca"/>
          <p:cNvSpPr txBox="1"/>
          <p:nvPr/>
        </p:nvSpPr>
        <p:spPr>
          <a:xfrm>
            <a:off x="5076153" y="5603704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Genís Roca</a:t>
            </a:r>
          </a:p>
        </p:txBody>
      </p:sp>
      <p:sp>
        <p:nvSpPr>
          <p:cNvPr id="834" name="Álex López"/>
          <p:cNvSpPr txBox="1"/>
          <p:nvPr/>
        </p:nvSpPr>
        <p:spPr>
          <a:xfrm>
            <a:off x="12368728" y="5603704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Álex López</a:t>
            </a:r>
          </a:p>
        </p:txBody>
      </p:sp>
      <p:sp>
        <p:nvSpPr>
          <p:cNvPr id="835" name="Jacinto Cavestany"/>
          <p:cNvSpPr txBox="1"/>
          <p:nvPr/>
        </p:nvSpPr>
        <p:spPr>
          <a:xfrm>
            <a:off x="12368728" y="12493507"/>
            <a:ext cx="2468562" cy="4713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Jacinto Cavestany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" name="682417198.mp4" descr="682417198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38" name="Rectángulo"/>
          <p:cNvSpPr/>
          <p:nvPr/>
        </p:nvSpPr>
        <p:spPr>
          <a:xfrm>
            <a:off x="-25650" y="0"/>
            <a:ext cx="24435299" cy="13716000"/>
          </a:xfrm>
          <a:prstGeom prst="rect">
            <a:avLst/>
          </a:prstGeom>
          <a:solidFill>
            <a:srgbClr val="4DC3F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839" name="logo-107-W.pdf" descr="logo-107-W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15612" y="-2058882"/>
            <a:ext cx="7152776" cy="1124651"/>
          </a:xfrm>
          <a:prstGeom prst="rect">
            <a:avLst/>
          </a:prstGeom>
          <a:ln w="12700">
            <a:miter lim="400000"/>
          </a:ln>
        </p:spPr>
      </p:pic>
      <p:sp>
        <p:nvSpPr>
          <p:cNvPr id="840" name="Asepeyo, Mutua Colaboradora con la Seguridad Social nº 151"/>
          <p:cNvSpPr txBox="1"/>
          <p:nvPr/>
        </p:nvSpPr>
        <p:spPr>
          <a:xfrm>
            <a:off x="8605647" y="12890500"/>
            <a:ext cx="7172707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Asepeyo, Mutua Colaboradora con la Seguridad Social nº 151</a:t>
            </a:r>
          </a:p>
        </p:txBody>
      </p:sp>
      <p:pic>
        <p:nvPicPr>
          <p:cNvPr id="841" name="Imagen" descr="Imagen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174301" y="-4830087"/>
            <a:ext cx="8035397" cy="1836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842" name="Imagen" descr="Imagen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827664" y="5641085"/>
            <a:ext cx="10728673" cy="3195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1665" fill="hold"/>
                                        <p:tgtEl>
                                          <p:spTgt spid="8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31665"/>
                            </p:stCondLst>
                            <p:childTnLst>
                              <p:par>
                                <p:cTn id="8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32365"/>
                            </p:stCondLst>
                            <p:childTnLst>
                              <p:par>
                                <p:cTn id="12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5" fill="hold" display="0">
                  <p:stCondLst>
                    <p:cond delay="indefinite"/>
                  </p:stCondLst>
                </p:cTn>
                <p:tgtEl>
                  <p:spTgt spid="837"/>
                </p:tgtEl>
              </p:cMediaNode>
            </p:video>
          </p:childTnLst>
        </p:cTn>
      </p:par>
    </p:tnLst>
    <p:bldLst>
      <p:bldP spid="840" grpId="3" animBg="1" advAuto="0"/>
      <p:bldP spid="842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logo-107-W.pdf" descr="logo-107-W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2496" y="12036291"/>
            <a:ext cx="4062561" cy="638768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2. Transformación hacia e-Health, pero con un propósito y un modelo"/>
          <p:cNvSpPr txBox="1"/>
          <p:nvPr/>
        </p:nvSpPr>
        <p:spPr>
          <a:xfrm>
            <a:off x="-14199" y="6183121"/>
            <a:ext cx="24412398" cy="30388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400" b="1">
                <a:latin typeface="+mj-lt"/>
                <a:ea typeface="+mj-ea"/>
                <a:cs typeface="+mj-cs"/>
                <a:sym typeface="Helvetica"/>
              </a:defRPr>
            </a:pPr>
            <a:r>
              <a:rPr sz="10000">
                <a:solidFill>
                  <a:srgbClr val="41B5FF"/>
                </a:solidFill>
              </a:rPr>
              <a:t> 2. </a:t>
            </a:r>
            <a:r>
              <a:rPr b="0"/>
              <a:t>Transformación hacia e-Health, pero con un propósito y un modelo</a:t>
            </a:r>
          </a:p>
          <a:p>
            <a:pPr algn="ctr">
              <a:defRPr sz="48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</p:txBody>
      </p:sp>
      <p:pic>
        <p:nvPicPr>
          <p:cNvPr id="213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ángulo 3"/>
          <p:cNvSpPr/>
          <p:nvPr/>
        </p:nvSpPr>
        <p:spPr>
          <a:xfrm>
            <a:off x="7562810" y="5492617"/>
            <a:ext cx="14777245" cy="4508766"/>
          </a:xfrm>
          <a:prstGeom prst="rect">
            <a:avLst/>
          </a:prstGeom>
          <a:solidFill>
            <a:srgbClr val="46BEFF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/>
          </a:p>
        </p:txBody>
      </p:sp>
      <p:pic>
        <p:nvPicPr>
          <p:cNvPr id="216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43403" y="6493523"/>
            <a:ext cx="8416058" cy="2506954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Nuestro modelo de transformación digital"/>
          <p:cNvSpPr txBox="1"/>
          <p:nvPr/>
        </p:nvSpPr>
        <p:spPr>
          <a:xfrm>
            <a:off x="3236217" y="1261665"/>
            <a:ext cx="10694791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Nuestro modelo de transformación digital</a:t>
            </a:r>
          </a:p>
        </p:txBody>
      </p:sp>
      <p:sp>
        <p:nvSpPr>
          <p:cNvPr id="218" name="Rectángulo 3"/>
          <p:cNvSpPr/>
          <p:nvPr/>
        </p:nvSpPr>
        <p:spPr>
          <a:xfrm>
            <a:off x="-25401" y="4191261"/>
            <a:ext cx="6252000" cy="9533659"/>
          </a:xfrm>
          <a:prstGeom prst="rect">
            <a:avLst/>
          </a:prstGeom>
          <a:solidFill>
            <a:srgbClr val="46BEFF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algn="ctr" defTabSz="1219200"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19" name="_0110 DOCTORA.png" descr="_0110 DOCTOR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3602" y="2438982"/>
            <a:ext cx="8482371" cy="113098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2.1. En E-heath: ¿Qué propósitos perseguimos?"/>
          <p:cNvSpPr txBox="1"/>
          <p:nvPr/>
        </p:nvSpPr>
        <p:spPr>
          <a:xfrm>
            <a:off x="3236217" y="1261665"/>
            <a:ext cx="1232494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2.1. En E-heath: ¿Qué propósitos perseguimos?</a:t>
            </a:r>
          </a:p>
        </p:txBody>
      </p:sp>
      <p:grpSp>
        <p:nvGrpSpPr>
          <p:cNvPr id="230" name="Grupo"/>
          <p:cNvGrpSpPr/>
          <p:nvPr/>
        </p:nvGrpSpPr>
        <p:grpSpPr>
          <a:xfrm>
            <a:off x="651451" y="3055672"/>
            <a:ext cx="7271937" cy="8829515"/>
            <a:chOff x="0" y="0"/>
            <a:chExt cx="7271935" cy="8829513"/>
          </a:xfrm>
        </p:grpSpPr>
        <p:sp>
          <p:nvSpPr>
            <p:cNvPr id="223" name="Cuadrado"/>
            <p:cNvSpPr/>
            <p:nvPr/>
          </p:nvSpPr>
          <p:spPr>
            <a:xfrm>
              <a:off x="2222117" y="0"/>
              <a:ext cx="2239236" cy="2239235"/>
            </a:xfrm>
            <a:prstGeom prst="rect">
              <a:avLst/>
            </a:pr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24" name="Imagen" descr="Imagen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65204" y="225028"/>
              <a:ext cx="753062" cy="656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5" name="Cuadrado"/>
            <p:cNvSpPr/>
            <p:nvPr/>
          </p:nvSpPr>
          <p:spPr>
            <a:xfrm>
              <a:off x="2222117" y="4896559"/>
              <a:ext cx="2239236" cy="2239236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6" name="Aproximar la atención sanitaria…"/>
            <p:cNvSpPr txBox="1"/>
            <p:nvPr/>
          </p:nvSpPr>
          <p:spPr>
            <a:xfrm>
              <a:off x="0" y="7394413"/>
              <a:ext cx="7271936" cy="143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Aproximar la atención sanitaria</a:t>
              </a:r>
            </a:p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especializada a los pacientes,</a:t>
              </a:r>
              <a:r>
                <a:t> con independencia de su ubicación geográfica</a:t>
              </a:r>
            </a:p>
          </p:txBody>
        </p:sp>
        <p:pic>
          <p:nvPicPr>
            <p:cNvPr id="227" name="Imagen" descr="Imagen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91158" y="5240085"/>
              <a:ext cx="1501155" cy="14865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8" name="Incrementar los niveles de calidad percibida en la asistencia sanitaria recibida mediante la mejora del proceso del diagnóstico y del tratamiento."/>
            <p:cNvSpPr txBox="1"/>
            <p:nvPr/>
          </p:nvSpPr>
          <p:spPr>
            <a:xfrm>
              <a:off x="0" y="2512463"/>
              <a:ext cx="7140670" cy="1879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Incrementar los niveles de calidad percibida </a:t>
              </a:r>
              <a:r>
                <a:t>en la asistencia sanitaria recibida mediante</a:t>
              </a:r>
              <a:r>
                <a:rPr b="1"/>
                <a:t> </a:t>
              </a:r>
              <a:r>
                <a:t>la mejora del proceso del diagnóstico y del tratamiento.</a:t>
              </a:r>
            </a:p>
          </p:txBody>
        </p:sp>
        <p:pic>
          <p:nvPicPr>
            <p:cNvPr id="229" name="Imagen" descr="Imagen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518726" y="1002953"/>
              <a:ext cx="3236893" cy="1276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8" name="Grupo"/>
          <p:cNvGrpSpPr/>
          <p:nvPr/>
        </p:nvGrpSpPr>
        <p:grpSpPr>
          <a:xfrm>
            <a:off x="17002159" y="3055672"/>
            <a:ext cx="6888417" cy="8809398"/>
            <a:chOff x="0" y="0"/>
            <a:chExt cx="6888416" cy="8809397"/>
          </a:xfrm>
        </p:grpSpPr>
        <p:sp>
          <p:nvSpPr>
            <p:cNvPr id="231" name="Cuadrado"/>
            <p:cNvSpPr/>
            <p:nvPr/>
          </p:nvSpPr>
          <p:spPr>
            <a:xfrm>
              <a:off x="2409483" y="0"/>
              <a:ext cx="2239236" cy="2239235"/>
            </a:xfrm>
            <a:prstGeom prst="rect">
              <a:avLst/>
            </a:pr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2" name="Cuadrado"/>
            <p:cNvSpPr/>
            <p:nvPr/>
          </p:nvSpPr>
          <p:spPr>
            <a:xfrm>
              <a:off x="2409483" y="4896559"/>
              <a:ext cx="2239236" cy="2239236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3" name="Favorecer la gestión…"/>
            <p:cNvSpPr txBox="1"/>
            <p:nvPr/>
          </p:nvSpPr>
          <p:spPr>
            <a:xfrm>
              <a:off x="0" y="7374297"/>
              <a:ext cx="6888417" cy="143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 </a:t>
              </a:r>
              <a:r>
                <a:rPr b="1"/>
                <a:t>Favorecer la gestión</a:t>
              </a:r>
            </a:p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del conocimiento</a:t>
              </a:r>
            </a:p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entre los profesionales sanitarios</a:t>
              </a:r>
            </a:p>
          </p:txBody>
        </p:sp>
        <p:pic>
          <p:nvPicPr>
            <p:cNvPr id="234" name="Imagen" descr="Imagen"/>
            <p:cNvPicPr>
              <a:picLocks noChangeAspect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>
            <a:xfrm>
              <a:off x="1662269" y="5244036"/>
              <a:ext cx="3816132" cy="14787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5" name="Dar soporte técnico…"/>
            <p:cNvSpPr txBox="1"/>
            <p:nvPr/>
          </p:nvSpPr>
          <p:spPr>
            <a:xfrm>
              <a:off x="31" y="2653660"/>
              <a:ext cx="6888357" cy="1879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Dar soporte técnico</a:t>
              </a:r>
            </a:p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t>de primer nivel a profesionales sanitarios para la mejora del tratamiento y del diagnóstico</a:t>
              </a:r>
            </a:p>
          </p:txBody>
        </p:sp>
        <p:pic>
          <p:nvPicPr>
            <p:cNvPr id="236" name="Imagen" descr="Imagen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705754" y="421971"/>
              <a:ext cx="1723708" cy="5923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Imagen" descr="Imagen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80354" y="1294038"/>
              <a:ext cx="1723708" cy="592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5" name="Grupo"/>
          <p:cNvGrpSpPr/>
          <p:nvPr/>
        </p:nvGrpSpPr>
        <p:grpSpPr>
          <a:xfrm>
            <a:off x="8555404" y="3055672"/>
            <a:ext cx="7383256" cy="8707798"/>
            <a:chOff x="0" y="0"/>
            <a:chExt cx="7383255" cy="8707797"/>
          </a:xfrm>
        </p:grpSpPr>
        <p:sp>
          <p:nvSpPr>
            <p:cNvPr id="239" name="Cuadrado"/>
            <p:cNvSpPr/>
            <p:nvPr/>
          </p:nvSpPr>
          <p:spPr>
            <a:xfrm>
              <a:off x="2450717" y="0"/>
              <a:ext cx="2239235" cy="2239235"/>
            </a:xfrm>
            <a:prstGeom prst="rect">
              <a:avLst/>
            </a:pr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0" name="Agilizar la gestión de  la IT mediante la optimización de procesos internos en el ámbito médico/sanitario"/>
            <p:cNvSpPr txBox="1"/>
            <p:nvPr/>
          </p:nvSpPr>
          <p:spPr>
            <a:xfrm>
              <a:off x="0" y="2581114"/>
              <a:ext cx="7140670" cy="143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Agilizar la gestión de  la IT</a:t>
              </a:r>
              <a:r>
                <a:t> mediante la optimización de procesos internos en el ámbito médico/sanitario</a:t>
              </a:r>
            </a:p>
          </p:txBody>
        </p:sp>
        <p:pic>
          <p:nvPicPr>
            <p:cNvPr id="241" name="Imagen" descr="Imagen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11182" y="1079576"/>
              <a:ext cx="3987228" cy="1172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2" name="Cuadrado"/>
            <p:cNvSpPr/>
            <p:nvPr/>
          </p:nvSpPr>
          <p:spPr>
            <a:xfrm>
              <a:off x="2450717" y="4896559"/>
              <a:ext cx="2239236" cy="2239236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3" name="Generar una imagen de marca asociada a la cultura de innovación (cultura como producto)"/>
            <p:cNvSpPr txBox="1"/>
            <p:nvPr/>
          </p:nvSpPr>
          <p:spPr>
            <a:xfrm>
              <a:off x="242585" y="7272697"/>
              <a:ext cx="7140671" cy="143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 defTabSz="457200">
                <a:defRPr sz="29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b="1"/>
                <a:t>Generar una imagen de marca asociada a la cultura de innovación</a:t>
              </a:r>
              <a:r>
                <a:t> (cultura como producto)</a:t>
              </a:r>
            </a:p>
          </p:txBody>
        </p:sp>
        <p:pic>
          <p:nvPicPr>
            <p:cNvPr id="244" name="Imagen" descr="Imagen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3079594" y="5148458"/>
              <a:ext cx="1339654" cy="17100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46" name="Imagen" descr="Imagen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animBg="1" advAuto="0"/>
      <p:bldP spid="238" grpId="3" animBg="1" advAuto="0"/>
      <p:bldP spid="245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ángulo"/>
          <p:cNvSpPr/>
          <p:nvPr/>
        </p:nvSpPr>
        <p:spPr>
          <a:xfrm>
            <a:off x="3327400" y="2341033"/>
            <a:ext cx="17593279" cy="9855302"/>
          </a:xfrm>
          <a:prstGeom prst="rect">
            <a:avLst/>
          </a:prstGeom>
          <a:solidFill>
            <a:srgbClr val="AADAFF"/>
          </a:solidFill>
          <a:ln w="12700">
            <a:miter lim="400000"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endParaRPr/>
          </a:p>
        </p:txBody>
      </p:sp>
      <p:sp>
        <p:nvSpPr>
          <p:cNvPr id="249" name="Texto"/>
          <p:cNvSpPr txBox="1"/>
          <p:nvPr/>
        </p:nvSpPr>
        <p:spPr>
          <a:xfrm>
            <a:off x="12149503" y="-690335"/>
            <a:ext cx="181342" cy="37310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457200">
              <a:lnSpc>
                <a:spcPts val="3600"/>
              </a:lnSpc>
              <a:defRPr sz="1900" u="sng">
                <a:noFill/>
                <a:latin typeface="Arial"/>
                <a:ea typeface="Arial"/>
                <a:cs typeface="Arial"/>
                <a:sym typeface="Arial"/>
                <a:hlinkClick r:id="rId2"/>
              </a:defRPr>
            </a:lvl1pPr>
          </a:lstStyle>
          <a:p>
            <a:pPr>
              <a:defRPr>
                <a:solidFill>
                  <a:srgbClr val="FFFFFF"/>
                </a:solidFill>
              </a:defRPr>
            </a:pPr>
            <a:r>
              <a:rPr>
                <a:noFill/>
                <a:hlinkClick r:id="rId2"/>
              </a:rPr>
              <a:t> </a:t>
            </a:r>
          </a:p>
        </p:txBody>
      </p:sp>
      <p:pic>
        <p:nvPicPr>
          <p:cNvPr id="250" name="Captura de Pantalla 2019-10-11 a les 8.31.03.png" descr="Captura de Pantalla 2019-10-11 a les 8.31.03.png"/>
          <p:cNvPicPr>
            <a:picLocks noChangeAspect="1"/>
          </p:cNvPicPr>
          <p:nvPr/>
        </p:nvPicPr>
        <p:blipFill>
          <a:blip r:embed="rId3">
            <a:extLst/>
          </a:blip>
          <a:srcRect l="17356" t="8221" r="22069" b="10338"/>
          <a:stretch>
            <a:fillRect/>
          </a:stretch>
        </p:blipFill>
        <p:spPr>
          <a:xfrm>
            <a:off x="6891558" y="2539212"/>
            <a:ext cx="13638173" cy="9666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slas Canarias.jpg" descr="Islas Canarias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54139" y="9902346"/>
            <a:ext cx="3753013" cy="1798068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Red de Traumatología convencional"/>
          <p:cNvSpPr txBox="1"/>
          <p:nvPr/>
        </p:nvSpPr>
        <p:spPr>
          <a:xfrm>
            <a:off x="3247830" y="12414262"/>
            <a:ext cx="7256341" cy="56888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Red de </a:t>
            </a:r>
            <a:r>
              <a:rPr b="1">
                <a:solidFill>
                  <a:srgbClr val="0287F0"/>
                </a:solidFill>
              </a:rPr>
              <a:t>Traumatología </a:t>
            </a:r>
            <a:r>
              <a:t>convencional</a:t>
            </a:r>
          </a:p>
        </p:txBody>
      </p:sp>
      <p:sp>
        <p:nvSpPr>
          <p:cNvPr id="253" name="Rectángulo"/>
          <p:cNvSpPr/>
          <p:nvPr/>
        </p:nvSpPr>
        <p:spPr>
          <a:xfrm>
            <a:off x="3566506" y="9926336"/>
            <a:ext cx="3728279" cy="1750087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4" name="Círculo"/>
          <p:cNvSpPr/>
          <p:nvPr/>
        </p:nvSpPr>
        <p:spPr>
          <a:xfrm>
            <a:off x="14669644" y="4955664"/>
            <a:ext cx="441357" cy="441358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5" name="Círculo"/>
          <p:cNvSpPr/>
          <p:nvPr/>
        </p:nvSpPr>
        <p:spPr>
          <a:xfrm>
            <a:off x="13944110" y="3587041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6" name="Círculo"/>
          <p:cNvSpPr/>
          <p:nvPr/>
        </p:nvSpPr>
        <p:spPr>
          <a:xfrm>
            <a:off x="10423613" y="2737835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7" name="Círculo"/>
          <p:cNvSpPr/>
          <p:nvPr/>
        </p:nvSpPr>
        <p:spPr>
          <a:xfrm>
            <a:off x="7818282" y="4040501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8" name="3"/>
          <p:cNvSpPr/>
          <p:nvPr/>
        </p:nvSpPr>
        <p:spPr>
          <a:xfrm>
            <a:off x="12262186" y="6060457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3</a:t>
            </a:r>
          </a:p>
        </p:txBody>
      </p:sp>
      <p:sp>
        <p:nvSpPr>
          <p:cNvPr id="259" name="Círculo"/>
          <p:cNvSpPr/>
          <p:nvPr/>
        </p:nvSpPr>
        <p:spPr>
          <a:xfrm>
            <a:off x="11239841" y="4955664"/>
            <a:ext cx="441357" cy="441358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0" name="Círculo"/>
          <p:cNvSpPr/>
          <p:nvPr/>
        </p:nvSpPr>
        <p:spPr>
          <a:xfrm>
            <a:off x="9640365" y="3900340"/>
            <a:ext cx="441358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1" name="2"/>
          <p:cNvSpPr/>
          <p:nvPr/>
        </p:nvSpPr>
        <p:spPr>
          <a:xfrm>
            <a:off x="11520161" y="10555967"/>
            <a:ext cx="441358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</a:t>
            </a:r>
          </a:p>
        </p:txBody>
      </p:sp>
      <p:sp>
        <p:nvSpPr>
          <p:cNvPr id="262" name="Círculo"/>
          <p:cNvSpPr/>
          <p:nvPr/>
        </p:nvSpPr>
        <p:spPr>
          <a:xfrm>
            <a:off x="14426424" y="9169339"/>
            <a:ext cx="441358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3" name="Círculo"/>
          <p:cNvSpPr/>
          <p:nvPr/>
        </p:nvSpPr>
        <p:spPr>
          <a:xfrm>
            <a:off x="14991188" y="8761225"/>
            <a:ext cx="441358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4" name="Círculo"/>
          <p:cNvSpPr/>
          <p:nvPr/>
        </p:nvSpPr>
        <p:spPr>
          <a:xfrm>
            <a:off x="5687023" y="10617803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5" name="Círculo"/>
          <p:cNvSpPr/>
          <p:nvPr/>
        </p:nvSpPr>
        <p:spPr>
          <a:xfrm>
            <a:off x="10110314" y="10389558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6" name="2"/>
          <p:cNvSpPr/>
          <p:nvPr/>
        </p:nvSpPr>
        <p:spPr>
          <a:xfrm>
            <a:off x="15118981" y="7495038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</a:t>
            </a:r>
          </a:p>
        </p:txBody>
      </p:sp>
      <p:sp>
        <p:nvSpPr>
          <p:cNvPr id="267" name="Círculo"/>
          <p:cNvSpPr/>
          <p:nvPr/>
        </p:nvSpPr>
        <p:spPr>
          <a:xfrm>
            <a:off x="17761415" y="7377683"/>
            <a:ext cx="441357" cy="441357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8" name="Círculo"/>
          <p:cNvSpPr/>
          <p:nvPr/>
        </p:nvSpPr>
        <p:spPr>
          <a:xfrm>
            <a:off x="12262186" y="10052532"/>
            <a:ext cx="441357" cy="441358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9" name="2"/>
          <p:cNvSpPr/>
          <p:nvPr/>
        </p:nvSpPr>
        <p:spPr>
          <a:xfrm>
            <a:off x="17427502" y="5277208"/>
            <a:ext cx="441357" cy="441358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</a:t>
            </a:r>
          </a:p>
        </p:txBody>
      </p:sp>
      <p:sp>
        <p:nvSpPr>
          <p:cNvPr id="270" name="2"/>
          <p:cNvSpPr/>
          <p:nvPr/>
        </p:nvSpPr>
        <p:spPr>
          <a:xfrm>
            <a:off x="17009823" y="4611017"/>
            <a:ext cx="441358" cy="441358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</a:t>
            </a:r>
          </a:p>
        </p:txBody>
      </p:sp>
      <p:sp>
        <p:nvSpPr>
          <p:cNvPr id="271" name="Círculo"/>
          <p:cNvSpPr/>
          <p:nvPr/>
        </p:nvSpPr>
        <p:spPr>
          <a:xfrm>
            <a:off x="16903963" y="4902073"/>
            <a:ext cx="210505" cy="21050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2" name="Círculo"/>
          <p:cNvSpPr/>
          <p:nvPr/>
        </p:nvSpPr>
        <p:spPr>
          <a:xfrm>
            <a:off x="17046184" y="5071090"/>
            <a:ext cx="210505" cy="21050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3" name="Círculo"/>
          <p:cNvSpPr/>
          <p:nvPr/>
        </p:nvSpPr>
        <p:spPr>
          <a:xfrm>
            <a:off x="17408856" y="4857039"/>
            <a:ext cx="210505" cy="21050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4" name="Círculo"/>
          <p:cNvSpPr/>
          <p:nvPr/>
        </p:nvSpPr>
        <p:spPr>
          <a:xfrm>
            <a:off x="18000510" y="4573916"/>
            <a:ext cx="210505" cy="21050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5" name="Círculo"/>
          <p:cNvSpPr/>
          <p:nvPr/>
        </p:nvSpPr>
        <p:spPr>
          <a:xfrm>
            <a:off x="17294555" y="5277208"/>
            <a:ext cx="210505" cy="21050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6" name="Círculo"/>
          <p:cNvSpPr/>
          <p:nvPr/>
        </p:nvSpPr>
        <p:spPr>
          <a:xfrm>
            <a:off x="17542927" y="5071090"/>
            <a:ext cx="210505" cy="21050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7" name="Círculo"/>
          <p:cNvSpPr/>
          <p:nvPr/>
        </p:nvSpPr>
        <p:spPr>
          <a:xfrm>
            <a:off x="16595295" y="5588679"/>
            <a:ext cx="210505" cy="21050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8" name="2.1. TD en E-heath: ¿Qué propósitos perseguimos?"/>
          <p:cNvSpPr txBox="1"/>
          <p:nvPr/>
        </p:nvSpPr>
        <p:spPr>
          <a:xfrm>
            <a:off x="3236217" y="1261665"/>
            <a:ext cx="1312504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2.1. TD en E-heath: ¿Qué propósitos perseguimos?</a:t>
            </a:r>
          </a:p>
        </p:txBody>
      </p:sp>
      <p:pic>
        <p:nvPicPr>
          <p:cNvPr id="279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Red de Traumatología KURES"/>
          <p:cNvSpPr txBox="1"/>
          <p:nvPr/>
        </p:nvSpPr>
        <p:spPr>
          <a:xfrm>
            <a:off x="3099477" y="12744887"/>
            <a:ext cx="5850930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sz="3200">
                <a:latin typeface="+mj-lt"/>
                <a:ea typeface="+mj-ea"/>
                <a:cs typeface="+mj-cs"/>
                <a:sym typeface="Helvetica"/>
              </a:defRPr>
            </a:pPr>
            <a:r>
              <a:t>Red de </a:t>
            </a:r>
            <a:r>
              <a:rPr b="1">
                <a:solidFill>
                  <a:srgbClr val="0287F0"/>
                </a:solidFill>
              </a:rPr>
              <a:t>Traumatología </a:t>
            </a:r>
            <a:r>
              <a:rPr b="1">
                <a:solidFill>
                  <a:srgbClr val="03539C"/>
                </a:solidFill>
              </a:rPr>
              <a:t>KURES</a:t>
            </a:r>
          </a:p>
        </p:txBody>
      </p:sp>
      <p:pic>
        <p:nvPicPr>
          <p:cNvPr id="282" name="Centros Telemedicina.gif" descr="Centros Telemedicina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9457" y="2013432"/>
            <a:ext cx="17352343" cy="10443540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Rectángulo"/>
          <p:cNvSpPr/>
          <p:nvPr/>
        </p:nvSpPr>
        <p:spPr>
          <a:xfrm>
            <a:off x="3124200" y="2013432"/>
            <a:ext cx="5323809" cy="6863268"/>
          </a:xfrm>
          <a:prstGeom prst="rect">
            <a:avLst/>
          </a:prstGeom>
          <a:solidFill>
            <a:srgbClr val="B1D6F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4" name="Rectángulo"/>
          <p:cNvSpPr/>
          <p:nvPr/>
        </p:nvSpPr>
        <p:spPr>
          <a:xfrm>
            <a:off x="3139083" y="2013432"/>
            <a:ext cx="17333089" cy="1339058"/>
          </a:xfrm>
          <a:prstGeom prst="rect">
            <a:avLst/>
          </a:prstGeom>
          <a:solidFill>
            <a:srgbClr val="B1D6F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85" name="Canarias.jpg" descr="Canaria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41971" y="9786509"/>
            <a:ext cx="3696916" cy="1720622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Rectángulo"/>
          <p:cNvSpPr/>
          <p:nvPr/>
        </p:nvSpPr>
        <p:spPr>
          <a:xfrm>
            <a:off x="3557675" y="9791478"/>
            <a:ext cx="3665507" cy="1720622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7" name="Círculo"/>
          <p:cNvSpPr/>
          <p:nvPr/>
        </p:nvSpPr>
        <p:spPr>
          <a:xfrm>
            <a:off x="9804873" y="3686712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8" name="Círculo"/>
          <p:cNvSpPr/>
          <p:nvPr/>
        </p:nvSpPr>
        <p:spPr>
          <a:xfrm>
            <a:off x="9610331" y="3843014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9" name="Círculo"/>
          <p:cNvSpPr/>
          <p:nvPr/>
        </p:nvSpPr>
        <p:spPr>
          <a:xfrm>
            <a:off x="10035892" y="4860941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0" name="Círculo"/>
          <p:cNvSpPr/>
          <p:nvPr/>
        </p:nvSpPr>
        <p:spPr>
          <a:xfrm>
            <a:off x="10959965" y="4620552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1" name="Círculo"/>
          <p:cNvSpPr/>
          <p:nvPr/>
        </p:nvSpPr>
        <p:spPr>
          <a:xfrm>
            <a:off x="11689497" y="4608394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2" name="Círculo"/>
          <p:cNvSpPr/>
          <p:nvPr/>
        </p:nvSpPr>
        <p:spPr>
          <a:xfrm>
            <a:off x="11689497" y="6225523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3" name="Círculo"/>
          <p:cNvSpPr/>
          <p:nvPr/>
        </p:nvSpPr>
        <p:spPr>
          <a:xfrm>
            <a:off x="11130189" y="7623792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4" name="Círculo"/>
          <p:cNvSpPr/>
          <p:nvPr/>
        </p:nvSpPr>
        <p:spPr>
          <a:xfrm>
            <a:off x="11567035" y="8101457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5" name="Círculo"/>
          <p:cNvSpPr/>
          <p:nvPr/>
        </p:nvSpPr>
        <p:spPr>
          <a:xfrm>
            <a:off x="10691597" y="8223046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6" name="Círculo"/>
          <p:cNvSpPr/>
          <p:nvPr/>
        </p:nvSpPr>
        <p:spPr>
          <a:xfrm>
            <a:off x="12770763" y="6225523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7" name="Círculo"/>
          <p:cNvSpPr/>
          <p:nvPr/>
        </p:nvSpPr>
        <p:spPr>
          <a:xfrm>
            <a:off x="12333044" y="5544626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8" name="Círculo"/>
          <p:cNvSpPr/>
          <p:nvPr/>
        </p:nvSpPr>
        <p:spPr>
          <a:xfrm>
            <a:off x="12491109" y="5206473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9" name="Círculo"/>
          <p:cNvSpPr/>
          <p:nvPr/>
        </p:nvSpPr>
        <p:spPr>
          <a:xfrm>
            <a:off x="13050417" y="4860941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0" name="Círculo"/>
          <p:cNvSpPr/>
          <p:nvPr/>
        </p:nvSpPr>
        <p:spPr>
          <a:xfrm>
            <a:off x="12770763" y="4187424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1" name="Círculo"/>
          <p:cNvSpPr/>
          <p:nvPr/>
        </p:nvSpPr>
        <p:spPr>
          <a:xfrm>
            <a:off x="12989622" y="3723189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2" name="Círculo"/>
          <p:cNvSpPr/>
          <p:nvPr/>
        </p:nvSpPr>
        <p:spPr>
          <a:xfrm>
            <a:off x="11397247" y="3593495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3" name="Círculo"/>
          <p:cNvSpPr/>
          <p:nvPr/>
        </p:nvSpPr>
        <p:spPr>
          <a:xfrm>
            <a:off x="11567035" y="3843014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4" name="Círculo"/>
          <p:cNvSpPr/>
          <p:nvPr/>
        </p:nvSpPr>
        <p:spPr>
          <a:xfrm>
            <a:off x="11689497" y="3590467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5" name="Círculo"/>
          <p:cNvSpPr/>
          <p:nvPr/>
        </p:nvSpPr>
        <p:spPr>
          <a:xfrm>
            <a:off x="9330677" y="4584076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6" name="Círculo"/>
          <p:cNvSpPr/>
          <p:nvPr/>
        </p:nvSpPr>
        <p:spPr>
          <a:xfrm>
            <a:off x="9557745" y="4811144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7" name="Círculo"/>
          <p:cNvSpPr/>
          <p:nvPr/>
        </p:nvSpPr>
        <p:spPr>
          <a:xfrm>
            <a:off x="9330923" y="5037966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8" name="Círculo"/>
          <p:cNvSpPr/>
          <p:nvPr/>
        </p:nvSpPr>
        <p:spPr>
          <a:xfrm>
            <a:off x="12819398" y="7239787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9" name="Círculo"/>
          <p:cNvSpPr/>
          <p:nvPr/>
        </p:nvSpPr>
        <p:spPr>
          <a:xfrm>
            <a:off x="13507107" y="6531302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0" name="Círculo"/>
          <p:cNvSpPr/>
          <p:nvPr/>
        </p:nvSpPr>
        <p:spPr>
          <a:xfrm>
            <a:off x="13975364" y="4743949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1" name="Círculo"/>
          <p:cNvSpPr/>
          <p:nvPr/>
        </p:nvSpPr>
        <p:spPr>
          <a:xfrm>
            <a:off x="14984548" y="6781290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2" name="Círculo"/>
          <p:cNvSpPr/>
          <p:nvPr/>
        </p:nvSpPr>
        <p:spPr>
          <a:xfrm>
            <a:off x="15701922" y="6128252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3" name="Círculo"/>
          <p:cNvSpPr/>
          <p:nvPr/>
        </p:nvSpPr>
        <p:spPr>
          <a:xfrm>
            <a:off x="14437400" y="8101457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4" name="Círculo"/>
          <p:cNvSpPr/>
          <p:nvPr/>
        </p:nvSpPr>
        <p:spPr>
          <a:xfrm>
            <a:off x="12770763" y="8364366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5" name="Círculo"/>
          <p:cNvSpPr/>
          <p:nvPr/>
        </p:nvSpPr>
        <p:spPr>
          <a:xfrm>
            <a:off x="12904510" y="8101457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6" name="Círculo"/>
          <p:cNvSpPr/>
          <p:nvPr/>
        </p:nvSpPr>
        <p:spPr>
          <a:xfrm>
            <a:off x="13306626" y="8279255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7" name="Círculo"/>
          <p:cNvSpPr/>
          <p:nvPr/>
        </p:nvSpPr>
        <p:spPr>
          <a:xfrm>
            <a:off x="13647073" y="11481621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8" name="Círculo"/>
          <p:cNvSpPr/>
          <p:nvPr/>
        </p:nvSpPr>
        <p:spPr>
          <a:xfrm>
            <a:off x="16808378" y="8174410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9" name="Círculo"/>
          <p:cNvSpPr/>
          <p:nvPr/>
        </p:nvSpPr>
        <p:spPr>
          <a:xfrm>
            <a:off x="14601403" y="5145679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0" name="Círculo"/>
          <p:cNvSpPr/>
          <p:nvPr/>
        </p:nvSpPr>
        <p:spPr>
          <a:xfrm>
            <a:off x="6739966" y="10159635"/>
            <a:ext cx="271679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1" name="Círculo"/>
          <p:cNvSpPr/>
          <p:nvPr/>
        </p:nvSpPr>
        <p:spPr>
          <a:xfrm>
            <a:off x="4687551" y="10762713"/>
            <a:ext cx="271678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2" name="Círculo"/>
          <p:cNvSpPr/>
          <p:nvPr/>
        </p:nvSpPr>
        <p:spPr>
          <a:xfrm>
            <a:off x="4969369" y="10510981"/>
            <a:ext cx="271678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3" name="Círculo"/>
          <p:cNvSpPr/>
          <p:nvPr/>
        </p:nvSpPr>
        <p:spPr>
          <a:xfrm>
            <a:off x="5455723" y="10987608"/>
            <a:ext cx="271679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4" name="Círculo"/>
          <p:cNvSpPr/>
          <p:nvPr/>
        </p:nvSpPr>
        <p:spPr>
          <a:xfrm>
            <a:off x="5548131" y="10856293"/>
            <a:ext cx="271678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5" name="Círculo"/>
          <p:cNvSpPr/>
          <p:nvPr/>
        </p:nvSpPr>
        <p:spPr>
          <a:xfrm>
            <a:off x="5548131" y="10666615"/>
            <a:ext cx="271678" cy="271679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6" name="Círculo"/>
          <p:cNvSpPr/>
          <p:nvPr/>
        </p:nvSpPr>
        <p:spPr>
          <a:xfrm>
            <a:off x="11207133" y="10408228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7" name="Círculo"/>
          <p:cNvSpPr/>
          <p:nvPr/>
        </p:nvSpPr>
        <p:spPr>
          <a:xfrm>
            <a:off x="11318683" y="10189368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8" name="Círculo"/>
          <p:cNvSpPr/>
          <p:nvPr/>
        </p:nvSpPr>
        <p:spPr>
          <a:xfrm>
            <a:off x="11397247" y="9582798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9" name="Círculo"/>
          <p:cNvSpPr/>
          <p:nvPr/>
        </p:nvSpPr>
        <p:spPr>
          <a:xfrm>
            <a:off x="12080140" y="9466073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0" name="Círculo"/>
          <p:cNvSpPr/>
          <p:nvPr/>
        </p:nvSpPr>
        <p:spPr>
          <a:xfrm>
            <a:off x="12255227" y="9115899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1" name="Círculo"/>
          <p:cNvSpPr/>
          <p:nvPr/>
        </p:nvSpPr>
        <p:spPr>
          <a:xfrm>
            <a:off x="12989622" y="9277886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2" name="Círculo"/>
          <p:cNvSpPr/>
          <p:nvPr/>
        </p:nvSpPr>
        <p:spPr>
          <a:xfrm>
            <a:off x="13135530" y="9821389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3" name="Círculo"/>
          <p:cNvSpPr/>
          <p:nvPr/>
        </p:nvSpPr>
        <p:spPr>
          <a:xfrm>
            <a:off x="12080140" y="10408228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4" name="Círculo"/>
          <p:cNvSpPr/>
          <p:nvPr/>
        </p:nvSpPr>
        <p:spPr>
          <a:xfrm>
            <a:off x="12415724" y="10408228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5" name="Círculo"/>
          <p:cNvSpPr/>
          <p:nvPr/>
        </p:nvSpPr>
        <p:spPr>
          <a:xfrm>
            <a:off x="12491109" y="10189368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6" name="Círculo"/>
          <p:cNvSpPr/>
          <p:nvPr/>
        </p:nvSpPr>
        <p:spPr>
          <a:xfrm>
            <a:off x="13975364" y="10056882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7" name="Círculo"/>
          <p:cNvSpPr/>
          <p:nvPr/>
        </p:nvSpPr>
        <p:spPr>
          <a:xfrm>
            <a:off x="15701922" y="7132789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8" name="Círculo"/>
          <p:cNvSpPr/>
          <p:nvPr/>
        </p:nvSpPr>
        <p:spPr>
          <a:xfrm>
            <a:off x="16257545" y="5544626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9" name="Círculo"/>
          <p:cNvSpPr/>
          <p:nvPr/>
        </p:nvSpPr>
        <p:spPr>
          <a:xfrm>
            <a:off x="18584445" y="7132789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0" name="Círculo"/>
          <p:cNvSpPr/>
          <p:nvPr/>
        </p:nvSpPr>
        <p:spPr>
          <a:xfrm>
            <a:off x="18915166" y="7239787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1" name="Círculo"/>
          <p:cNvSpPr/>
          <p:nvPr/>
        </p:nvSpPr>
        <p:spPr>
          <a:xfrm>
            <a:off x="15553856" y="4620552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2" name="Círculo"/>
          <p:cNvSpPr/>
          <p:nvPr/>
        </p:nvSpPr>
        <p:spPr>
          <a:xfrm>
            <a:off x="15505221" y="5037966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3" name="Círculo"/>
          <p:cNvSpPr/>
          <p:nvPr/>
        </p:nvSpPr>
        <p:spPr>
          <a:xfrm>
            <a:off x="15072092" y="5466673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4" name="Círculo"/>
          <p:cNvSpPr/>
          <p:nvPr/>
        </p:nvSpPr>
        <p:spPr>
          <a:xfrm>
            <a:off x="15193680" y="5588261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5" name="Círculo"/>
          <p:cNvSpPr/>
          <p:nvPr/>
        </p:nvSpPr>
        <p:spPr>
          <a:xfrm>
            <a:off x="14601403" y="4401940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6" name="Círculo"/>
          <p:cNvSpPr/>
          <p:nvPr/>
        </p:nvSpPr>
        <p:spPr>
          <a:xfrm>
            <a:off x="14410515" y="3769166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7" name="Círculo"/>
          <p:cNvSpPr/>
          <p:nvPr/>
        </p:nvSpPr>
        <p:spPr>
          <a:xfrm>
            <a:off x="14289747" y="4085296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8" name="Círculo"/>
          <p:cNvSpPr/>
          <p:nvPr/>
        </p:nvSpPr>
        <p:spPr>
          <a:xfrm>
            <a:off x="14119524" y="3843014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9" name="Círculo"/>
          <p:cNvSpPr/>
          <p:nvPr/>
        </p:nvSpPr>
        <p:spPr>
          <a:xfrm>
            <a:off x="14110605" y="4085296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0" name="Círculo"/>
          <p:cNvSpPr/>
          <p:nvPr/>
        </p:nvSpPr>
        <p:spPr>
          <a:xfrm>
            <a:off x="13842674" y="4294428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1" name="Círculo"/>
          <p:cNvSpPr/>
          <p:nvPr/>
        </p:nvSpPr>
        <p:spPr>
          <a:xfrm>
            <a:off x="13842674" y="4085296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2" name="Círculo"/>
          <p:cNvSpPr/>
          <p:nvPr/>
        </p:nvSpPr>
        <p:spPr>
          <a:xfrm>
            <a:off x="13695709" y="3957551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3" name="Círculo"/>
          <p:cNvSpPr/>
          <p:nvPr/>
        </p:nvSpPr>
        <p:spPr>
          <a:xfrm>
            <a:off x="13546255" y="3808836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4" name="Círculo"/>
          <p:cNvSpPr/>
          <p:nvPr/>
        </p:nvSpPr>
        <p:spPr>
          <a:xfrm>
            <a:off x="13442994" y="4182673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5" name="Círculo"/>
          <p:cNvSpPr/>
          <p:nvPr/>
        </p:nvSpPr>
        <p:spPr>
          <a:xfrm>
            <a:off x="16585972" y="6021749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6" name="Círculo"/>
          <p:cNvSpPr/>
          <p:nvPr/>
        </p:nvSpPr>
        <p:spPr>
          <a:xfrm>
            <a:off x="16707560" y="6143337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7" name="Círculo"/>
          <p:cNvSpPr/>
          <p:nvPr/>
        </p:nvSpPr>
        <p:spPr>
          <a:xfrm>
            <a:off x="16707560" y="5846661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8" name="Círculo"/>
          <p:cNvSpPr/>
          <p:nvPr/>
        </p:nvSpPr>
        <p:spPr>
          <a:xfrm>
            <a:off x="15505221" y="7531599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9" name="Círculo"/>
          <p:cNvSpPr/>
          <p:nvPr/>
        </p:nvSpPr>
        <p:spPr>
          <a:xfrm>
            <a:off x="15505221" y="7760034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0" name="Círculo"/>
          <p:cNvSpPr/>
          <p:nvPr/>
        </p:nvSpPr>
        <p:spPr>
          <a:xfrm>
            <a:off x="15493103" y="7980163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1" name="Círculo"/>
          <p:cNvSpPr/>
          <p:nvPr/>
        </p:nvSpPr>
        <p:spPr>
          <a:xfrm>
            <a:off x="15614693" y="8101751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2" name="Círculo"/>
          <p:cNvSpPr/>
          <p:nvPr/>
        </p:nvSpPr>
        <p:spPr>
          <a:xfrm>
            <a:off x="15701922" y="8524879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3" name="Círculo"/>
          <p:cNvSpPr/>
          <p:nvPr/>
        </p:nvSpPr>
        <p:spPr>
          <a:xfrm>
            <a:off x="15505221" y="8671904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4" name="Círculo"/>
          <p:cNvSpPr/>
          <p:nvPr/>
        </p:nvSpPr>
        <p:spPr>
          <a:xfrm>
            <a:off x="15266908" y="8692133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5" name="Círculo"/>
          <p:cNvSpPr/>
          <p:nvPr/>
        </p:nvSpPr>
        <p:spPr>
          <a:xfrm>
            <a:off x="14984548" y="8988809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6" name="Círculo"/>
          <p:cNvSpPr/>
          <p:nvPr/>
        </p:nvSpPr>
        <p:spPr>
          <a:xfrm>
            <a:off x="15072092" y="9404103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7" name="Círculo"/>
          <p:cNvSpPr/>
          <p:nvPr/>
        </p:nvSpPr>
        <p:spPr>
          <a:xfrm>
            <a:off x="14557678" y="9326520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8" name="Círculo"/>
          <p:cNvSpPr/>
          <p:nvPr/>
        </p:nvSpPr>
        <p:spPr>
          <a:xfrm>
            <a:off x="14119524" y="9589329"/>
            <a:ext cx="477185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9" name="Círculo"/>
          <p:cNvSpPr/>
          <p:nvPr/>
        </p:nvSpPr>
        <p:spPr>
          <a:xfrm>
            <a:off x="18105933" y="7531599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0" name="Círculo"/>
          <p:cNvSpPr/>
          <p:nvPr/>
        </p:nvSpPr>
        <p:spPr>
          <a:xfrm>
            <a:off x="16707560" y="5466673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1" name="Círculo"/>
          <p:cNvSpPr/>
          <p:nvPr/>
        </p:nvSpPr>
        <p:spPr>
          <a:xfrm>
            <a:off x="17111234" y="5109202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2" name="Círculo"/>
          <p:cNvSpPr/>
          <p:nvPr/>
        </p:nvSpPr>
        <p:spPr>
          <a:xfrm>
            <a:off x="17111234" y="5466514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3" name="Círculo"/>
          <p:cNvSpPr/>
          <p:nvPr/>
        </p:nvSpPr>
        <p:spPr>
          <a:xfrm>
            <a:off x="17117266" y="5743736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4" name="Círculo"/>
          <p:cNvSpPr/>
          <p:nvPr/>
        </p:nvSpPr>
        <p:spPr>
          <a:xfrm>
            <a:off x="17434839" y="5588261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5" name="14"/>
          <p:cNvSpPr/>
          <p:nvPr/>
        </p:nvSpPr>
        <p:spPr>
          <a:xfrm>
            <a:off x="17434839" y="5847236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14</a:t>
            </a:r>
          </a:p>
        </p:txBody>
      </p:sp>
      <p:sp>
        <p:nvSpPr>
          <p:cNvPr id="376" name="Círculo"/>
          <p:cNvSpPr/>
          <p:nvPr/>
        </p:nvSpPr>
        <p:spPr>
          <a:xfrm>
            <a:off x="17718110" y="5544626"/>
            <a:ext cx="477186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7" name="Círculo"/>
          <p:cNvSpPr/>
          <p:nvPr/>
        </p:nvSpPr>
        <p:spPr>
          <a:xfrm>
            <a:off x="18061233" y="5325767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8" name="Círculo"/>
          <p:cNvSpPr/>
          <p:nvPr/>
        </p:nvSpPr>
        <p:spPr>
          <a:xfrm>
            <a:off x="17964923" y="4860941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9" name="Círculo"/>
          <p:cNvSpPr/>
          <p:nvPr/>
        </p:nvSpPr>
        <p:spPr>
          <a:xfrm>
            <a:off x="17590430" y="5031572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0" name="Círculo"/>
          <p:cNvSpPr/>
          <p:nvPr/>
        </p:nvSpPr>
        <p:spPr>
          <a:xfrm>
            <a:off x="17718110" y="5116568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1" name="Círculo"/>
          <p:cNvSpPr/>
          <p:nvPr/>
        </p:nvSpPr>
        <p:spPr>
          <a:xfrm>
            <a:off x="17718110" y="7531599"/>
            <a:ext cx="477186" cy="477185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2" name="12"/>
          <p:cNvSpPr/>
          <p:nvPr/>
        </p:nvSpPr>
        <p:spPr>
          <a:xfrm>
            <a:off x="13208482" y="6732655"/>
            <a:ext cx="477185" cy="477186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 defTabSz="8255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12</a:t>
            </a:r>
          </a:p>
        </p:txBody>
      </p:sp>
      <p:pic>
        <p:nvPicPr>
          <p:cNvPr id="383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53175" y="12646037"/>
            <a:ext cx="778329" cy="781899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2.1. TD en E-heath: ¿Qué propósitos perseguimos?"/>
          <p:cNvSpPr txBox="1"/>
          <p:nvPr/>
        </p:nvSpPr>
        <p:spPr>
          <a:xfrm>
            <a:off x="3236217" y="1261665"/>
            <a:ext cx="13125042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 b="1">
                <a:solidFill>
                  <a:srgbClr val="46BE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2.1. TD en E-heath: ¿Qué propósitos perseguimos?</a:t>
            </a:r>
          </a:p>
        </p:txBody>
      </p:sp>
      <p:pic>
        <p:nvPicPr>
          <p:cNvPr id="385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01726" y="12489257"/>
            <a:ext cx="2602229" cy="716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1740</Words>
  <Application>Microsoft Office PowerPoint</Application>
  <PresentationFormat>Personalizado</PresentationFormat>
  <Paragraphs>277</Paragraphs>
  <Slides>44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LUIS PAGES LARA</dc:creator>
  <cp:lastModifiedBy>JUAN LUIS PAGES LARA</cp:lastModifiedBy>
  <cp:revision>1</cp:revision>
  <dcterms:modified xsi:type="dcterms:W3CDTF">2019-12-04T15:33:02Z</dcterms:modified>
</cp:coreProperties>
</file>