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</p:sldMasterIdLst>
  <p:notesMasterIdLst>
    <p:notesMasterId r:id="rId24"/>
  </p:notesMasterIdLst>
  <p:sldIdLst>
    <p:sldId id="270" r:id="rId3"/>
    <p:sldId id="271" r:id="rId4"/>
    <p:sldId id="257" r:id="rId5"/>
    <p:sldId id="258" r:id="rId6"/>
    <p:sldId id="259" r:id="rId7"/>
    <p:sldId id="263" r:id="rId8"/>
    <p:sldId id="274" r:id="rId9"/>
    <p:sldId id="275" r:id="rId10"/>
    <p:sldId id="264" r:id="rId11"/>
    <p:sldId id="265" r:id="rId12"/>
    <p:sldId id="266" r:id="rId13"/>
    <p:sldId id="267" r:id="rId14"/>
    <p:sldId id="281" r:id="rId15"/>
    <p:sldId id="278" r:id="rId16"/>
    <p:sldId id="277" r:id="rId17"/>
    <p:sldId id="276" r:id="rId18"/>
    <p:sldId id="280" r:id="rId19"/>
    <p:sldId id="272" r:id="rId20"/>
    <p:sldId id="269" r:id="rId21"/>
    <p:sldId id="279" r:id="rId22"/>
    <p:sldId id="273" r:id="rId23"/>
  </p:sldIdLst>
  <p:sldSz cx="9144000" cy="5143500" type="screen16x9"/>
  <p:notesSz cx="6858000" cy="9144000"/>
  <p:defaultTextStyle>
    <a:defPPr marL="0" marR="0" indent="0" algn="l" defTabSz="573969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43492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286984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430477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573969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717461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860953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004446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147938" algn="ctr" defTabSz="36670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47" d="100"/>
          <a:sy n="147" d="100"/>
        </p:scale>
        <p:origin x="-600" y="-324"/>
      </p:cViewPr>
      <p:guideLst>
        <p:guide orient="horz" pos="1650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141444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1pPr>
    <a:lvl2pPr indent="143492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2pPr>
    <a:lvl3pPr indent="286984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3pPr>
    <a:lvl4pPr indent="430477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4pPr>
    <a:lvl5pPr indent="573969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5pPr>
    <a:lvl6pPr indent="717461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6pPr>
    <a:lvl7pPr indent="860953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7pPr>
    <a:lvl8pPr indent="1004446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8pPr>
    <a:lvl9pPr indent="1147938" defTabSz="286984" latinLnBrk="0">
      <a:lnSpc>
        <a:spcPct val="117999"/>
      </a:lnSpc>
      <a:defRPr sz="14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 de portada</a:t>
            </a:r>
            <a:r>
              <a:rPr lang="es-ES" baseline="0" dirty="0" smtClean="0"/>
              <a:t> corporativa para la presentación de la convención equipo directivo del 26 y 27 de septiembre en El Escorial (Madrid).</a:t>
            </a:r>
          </a:p>
          <a:p>
            <a:endParaRPr lang="es-ES" baseline="0" dirty="0" smtClean="0"/>
          </a:p>
          <a:p>
            <a:r>
              <a:rPr lang="es-ES" baseline="0" dirty="0" smtClean="0"/>
              <a:t>Recuerda: menos es mas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3BBDDED-FEE7-4B41-81C0-DE1D0422E734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33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Ejemplo de diapositiva de</a:t>
            </a:r>
            <a:r>
              <a:rPr lang="es-ES" baseline="0" dirty="0" smtClean="0"/>
              <a:t> subtítulo con animación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3BBDDED-FEE7-4B41-81C0-DE1D0422E734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1102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413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413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Final</a:t>
            </a:r>
            <a:r>
              <a:rPr lang="es-ES" baseline="0" dirty="0" smtClean="0"/>
              <a:t> corporativo de presentación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3BBDDED-FEE7-4B41-81C0-DE1D0422E734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293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5" name="Imagen 11" descr="logo_blan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López"/>
          <p:cNvSpPr txBox="1">
            <a:spLocks noGrp="1"/>
          </p:cNvSpPr>
          <p:nvPr>
            <p:ph type="body" sz="quarter" idx="13"/>
          </p:nvPr>
        </p:nvSpPr>
        <p:spPr>
          <a:xfrm>
            <a:off x="892969" y="3355330"/>
            <a:ext cx="7358063" cy="29522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500" i="1"/>
            </a:lvl1pPr>
          </a:lstStyle>
          <a:p>
            <a:r>
              <a:t>– Juan López</a:t>
            </a:r>
          </a:p>
        </p:txBody>
      </p:sp>
      <p:sp>
        <p:nvSpPr>
          <p:cNvPr id="94" name="“Escribir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892969" y="2217235"/>
            <a:ext cx="7358063" cy="38756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1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“Escribir una cita aquí” 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80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‹Nº›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2887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5" name="Imagen 11" descr="logo_blanc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060" y="149712"/>
            <a:ext cx="1797578" cy="27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001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1143000" y="354955"/>
            <a:ext cx="6858000" cy="3114229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892969" y="3542853"/>
            <a:ext cx="7358063" cy="750094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92969" y="4299644"/>
            <a:ext cx="7358063" cy="59605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300"/>
            </a:lvl1pPr>
            <a:lvl2pPr marL="0" indent="0" algn="ctr">
              <a:spcBef>
                <a:spcPts val="0"/>
              </a:spcBef>
              <a:buSzTx/>
              <a:buNone/>
              <a:defRPr sz="2300"/>
            </a:lvl2pPr>
            <a:lvl3pPr marL="0" indent="0" algn="ctr">
              <a:spcBef>
                <a:spcPts val="0"/>
              </a:spcBef>
              <a:buSzTx/>
              <a:buNone/>
              <a:defRPr sz="2300"/>
            </a:lvl3pPr>
            <a:lvl4pPr marL="0" indent="0" algn="ctr">
              <a:spcBef>
                <a:spcPts val="0"/>
              </a:spcBef>
              <a:buSzTx/>
              <a:buNone/>
              <a:defRPr sz="2300"/>
            </a:lvl4pPr>
            <a:lvl5pPr marL="0" indent="0" algn="ctr">
              <a:spcBef>
                <a:spcPts val="0"/>
              </a:spcBef>
              <a:buSzTx/>
              <a:buNone/>
              <a:defRPr sz="23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187834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892969" y="1701106"/>
            <a:ext cx="7358063" cy="1741289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48187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sz="half" idx="13"/>
          </p:nvPr>
        </p:nvSpPr>
        <p:spPr>
          <a:xfrm>
            <a:off x="4723805" y="334863"/>
            <a:ext cx="3750469" cy="4333131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669726" y="334863"/>
            <a:ext cx="3750469" cy="2102941"/>
          </a:xfrm>
          <a:prstGeom prst="rect">
            <a:avLst/>
          </a:prstGeom>
        </p:spPr>
        <p:txBody>
          <a:bodyPr anchor="b"/>
          <a:lstStyle>
            <a:lvl1pPr>
              <a:defRPr sz="38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69726" y="2491383"/>
            <a:ext cx="3750469" cy="2169914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300"/>
            </a:lvl1pPr>
            <a:lvl2pPr marL="0" indent="0" algn="ctr">
              <a:spcBef>
                <a:spcPts val="0"/>
              </a:spcBef>
              <a:buSzTx/>
              <a:buNone/>
              <a:defRPr sz="2300"/>
            </a:lvl2pPr>
            <a:lvl3pPr marL="0" indent="0" algn="ctr">
              <a:spcBef>
                <a:spcPts val="0"/>
              </a:spcBef>
              <a:buSzTx/>
              <a:buNone/>
              <a:defRPr sz="2300"/>
            </a:lvl3pPr>
            <a:lvl4pPr marL="0" indent="0" algn="ctr">
              <a:spcBef>
                <a:spcPts val="0"/>
              </a:spcBef>
              <a:buSzTx/>
              <a:buNone/>
              <a:defRPr sz="2300"/>
            </a:lvl4pPr>
            <a:lvl5pPr marL="0" indent="0" algn="ctr">
              <a:spcBef>
                <a:spcPts val="0"/>
              </a:spcBef>
              <a:buSzTx/>
              <a:buNone/>
              <a:defRPr sz="23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88470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xfrm>
            <a:off x="669727" y="133945"/>
            <a:ext cx="7804547" cy="113853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772378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1143000" y="354955"/>
            <a:ext cx="6858000" cy="3114229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892969" y="3542853"/>
            <a:ext cx="7358063" cy="750094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892969" y="4299644"/>
            <a:ext cx="7358063" cy="59605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300"/>
            </a:lvl1pPr>
            <a:lvl2pPr marL="0" indent="0" algn="ctr">
              <a:spcBef>
                <a:spcPts val="0"/>
              </a:spcBef>
              <a:buSzTx/>
              <a:buNone/>
              <a:defRPr sz="2300"/>
            </a:lvl2pPr>
            <a:lvl3pPr marL="0" indent="0" algn="ctr">
              <a:spcBef>
                <a:spcPts val="0"/>
              </a:spcBef>
              <a:buSzTx/>
              <a:buNone/>
              <a:defRPr sz="2300"/>
            </a:lvl3pPr>
            <a:lvl4pPr marL="0" indent="0" algn="ctr">
              <a:spcBef>
                <a:spcPts val="0"/>
              </a:spcBef>
              <a:buSzTx/>
              <a:buNone/>
              <a:defRPr sz="2300"/>
            </a:lvl4pPr>
            <a:lvl5pPr marL="0" indent="0" algn="ctr">
              <a:spcBef>
                <a:spcPts val="0"/>
              </a:spcBef>
              <a:buSzTx/>
              <a:buNone/>
              <a:defRPr sz="23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669727" y="133945"/>
            <a:ext cx="7804547" cy="113853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xfrm>
            <a:off x="669727" y="1366242"/>
            <a:ext cx="7804547" cy="3315146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89859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half" idx="13"/>
          </p:nvPr>
        </p:nvSpPr>
        <p:spPr>
          <a:xfrm>
            <a:off x="4723805" y="1366242"/>
            <a:ext cx="3750469" cy="3315146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xfrm>
            <a:off x="669727" y="133945"/>
            <a:ext cx="7804547" cy="113853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669726" y="1366242"/>
            <a:ext cx="3750469" cy="3315146"/>
          </a:xfrm>
          <a:prstGeom prst="rect">
            <a:avLst/>
          </a:prstGeom>
        </p:spPr>
        <p:txBody>
          <a:bodyPr/>
          <a:lstStyle>
            <a:lvl1pPr marL="215238" indent="-215238">
              <a:spcBef>
                <a:spcPts val="2009"/>
              </a:spcBef>
              <a:defRPr sz="1800"/>
            </a:lvl1pPr>
            <a:lvl2pPr marL="430477" indent="-215238">
              <a:spcBef>
                <a:spcPts val="2009"/>
              </a:spcBef>
              <a:defRPr sz="1800"/>
            </a:lvl2pPr>
            <a:lvl3pPr marL="645715" indent="-215238">
              <a:spcBef>
                <a:spcPts val="2009"/>
              </a:spcBef>
              <a:defRPr sz="1800"/>
            </a:lvl3pPr>
            <a:lvl4pPr marL="860953" indent="-215238">
              <a:spcBef>
                <a:spcPts val="2009"/>
              </a:spcBef>
              <a:defRPr sz="1800"/>
            </a:lvl4pPr>
            <a:lvl5pPr marL="1076192" indent="-215238">
              <a:spcBef>
                <a:spcPts val="2009"/>
              </a:spcBef>
              <a:defRPr sz="1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4424409" y="4902399"/>
            <a:ext cx="290421" cy="21828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69631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669727" y="669727"/>
            <a:ext cx="7804547" cy="3804047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8339086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4723805" y="2685603"/>
            <a:ext cx="3750469" cy="1989088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4723805" y="468809"/>
            <a:ext cx="3750469" cy="1989088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sz="half" idx="15"/>
          </p:nvPr>
        </p:nvSpPr>
        <p:spPr>
          <a:xfrm>
            <a:off x="669726" y="468809"/>
            <a:ext cx="3750469" cy="4205883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934498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López"/>
          <p:cNvSpPr txBox="1">
            <a:spLocks noGrp="1"/>
          </p:cNvSpPr>
          <p:nvPr>
            <p:ph type="body" sz="quarter" idx="13"/>
          </p:nvPr>
        </p:nvSpPr>
        <p:spPr>
          <a:xfrm>
            <a:off x="892969" y="3355330"/>
            <a:ext cx="7358063" cy="29522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500" i="1"/>
            </a:lvl1pPr>
          </a:lstStyle>
          <a:p>
            <a:r>
              <a:t>– Juan López</a:t>
            </a:r>
          </a:p>
        </p:txBody>
      </p:sp>
      <p:sp>
        <p:nvSpPr>
          <p:cNvPr id="94" name="“Escribir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892969" y="2217235"/>
            <a:ext cx="7358063" cy="38756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1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“Escribir una cita aquí” 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50158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7768567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937243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727" y="133945"/>
            <a:ext cx="7804547" cy="113853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727" y="1366242"/>
            <a:ext cx="7804547" cy="33151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2/6/2019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4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tr-TR" smtClean="0"/>
              <a:t>‹Nº›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919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892969" y="1701106"/>
            <a:ext cx="7358063" cy="1741289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sz="half" idx="13"/>
          </p:nvPr>
        </p:nvSpPr>
        <p:spPr>
          <a:xfrm>
            <a:off x="4723805" y="334863"/>
            <a:ext cx="3750469" cy="4333131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669726" y="334863"/>
            <a:ext cx="3750469" cy="2102941"/>
          </a:xfrm>
          <a:prstGeom prst="rect">
            <a:avLst/>
          </a:prstGeom>
        </p:spPr>
        <p:txBody>
          <a:bodyPr anchor="b"/>
          <a:lstStyle>
            <a:lvl1pPr>
              <a:defRPr sz="38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69726" y="2491383"/>
            <a:ext cx="3750469" cy="2169914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300"/>
            </a:lvl1pPr>
            <a:lvl2pPr marL="0" indent="0" algn="ctr">
              <a:spcBef>
                <a:spcPts val="0"/>
              </a:spcBef>
              <a:buSzTx/>
              <a:buNone/>
              <a:defRPr sz="2300"/>
            </a:lvl2pPr>
            <a:lvl3pPr marL="0" indent="0" algn="ctr">
              <a:spcBef>
                <a:spcPts val="0"/>
              </a:spcBef>
              <a:buSzTx/>
              <a:buNone/>
              <a:defRPr sz="2300"/>
            </a:lvl3pPr>
            <a:lvl4pPr marL="0" indent="0" algn="ctr">
              <a:spcBef>
                <a:spcPts val="0"/>
              </a:spcBef>
              <a:buSzTx/>
              <a:buNone/>
              <a:defRPr sz="2300"/>
            </a:lvl4pPr>
            <a:lvl5pPr marL="0" indent="0" algn="ctr">
              <a:spcBef>
                <a:spcPts val="0"/>
              </a:spcBef>
              <a:buSzTx/>
              <a:buNone/>
              <a:defRPr sz="23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half" idx="13"/>
          </p:nvPr>
        </p:nvSpPr>
        <p:spPr>
          <a:xfrm>
            <a:off x="4723805" y="1366242"/>
            <a:ext cx="3750469" cy="3315146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669726" y="1366242"/>
            <a:ext cx="3750469" cy="3315146"/>
          </a:xfrm>
          <a:prstGeom prst="rect">
            <a:avLst/>
          </a:prstGeom>
        </p:spPr>
        <p:txBody>
          <a:bodyPr/>
          <a:lstStyle>
            <a:lvl1pPr marL="215238" indent="-215238">
              <a:spcBef>
                <a:spcPts val="2009"/>
              </a:spcBef>
              <a:defRPr sz="1800"/>
            </a:lvl1pPr>
            <a:lvl2pPr marL="430477" indent="-215238">
              <a:spcBef>
                <a:spcPts val="2009"/>
              </a:spcBef>
              <a:defRPr sz="1800"/>
            </a:lvl2pPr>
            <a:lvl3pPr marL="645715" indent="-215238">
              <a:spcBef>
                <a:spcPts val="2009"/>
              </a:spcBef>
              <a:defRPr sz="1800"/>
            </a:lvl3pPr>
            <a:lvl4pPr marL="860953" indent="-215238">
              <a:spcBef>
                <a:spcPts val="2009"/>
              </a:spcBef>
              <a:defRPr sz="1800"/>
            </a:lvl4pPr>
            <a:lvl5pPr marL="1076192" indent="-215238">
              <a:spcBef>
                <a:spcPts val="2009"/>
              </a:spcBef>
              <a:defRPr sz="1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4424409" y="4902399"/>
            <a:ext cx="290421" cy="21828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669727" y="669727"/>
            <a:ext cx="7804547" cy="3804047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4723805" y="2685603"/>
            <a:ext cx="3750469" cy="1989088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4723805" y="468809"/>
            <a:ext cx="3750469" cy="1989088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sz="half" idx="15"/>
          </p:nvPr>
        </p:nvSpPr>
        <p:spPr>
          <a:xfrm>
            <a:off x="669726" y="468809"/>
            <a:ext cx="3750469" cy="4205883"/>
          </a:xfrm>
          <a:prstGeom prst="rect">
            <a:avLst/>
          </a:prstGeom>
        </p:spPr>
        <p:txBody>
          <a:bodyPr lIns="57396" tIns="28698" rIns="57396" bIns="28698" anchor="t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669727" y="133945"/>
            <a:ext cx="7804547" cy="1138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87" tIns="31887" rIns="31887" bIns="31887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669727" y="1366242"/>
            <a:ext cx="7804547" cy="3315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87" tIns="31887" rIns="31887" bIns="31887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4424409" y="4902398"/>
            <a:ext cx="290421" cy="218285"/>
          </a:xfrm>
          <a:prstGeom prst="rect">
            <a:avLst/>
          </a:prstGeom>
          <a:ln w="12700">
            <a:miter lim="400000"/>
          </a:ln>
        </p:spPr>
        <p:txBody>
          <a:bodyPr wrap="none" lIns="31887" tIns="31887" rIns="31887" bIns="31887">
            <a:spAutoFit/>
          </a:bodyPr>
          <a:lstStyle>
            <a:lvl1pPr>
              <a:defRPr sz="1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5" name="Rectángulo 3"/>
          <p:cNvSpPr/>
          <p:nvPr userDrawn="1"/>
        </p:nvSpPr>
        <p:spPr>
          <a:xfrm>
            <a:off x="-1" y="0"/>
            <a:ext cx="9144001" cy="541636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4"/>
          <p:cNvSpPr/>
          <p:nvPr userDrawn="1"/>
        </p:nvSpPr>
        <p:spPr>
          <a:xfrm>
            <a:off x="8311616" y="72762"/>
            <a:ext cx="734695" cy="734695"/>
          </a:xfrm>
          <a:prstGeom prst="ellipse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7" descr="fonendo-ppt.png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766" y="218303"/>
            <a:ext cx="454961" cy="45496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79013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558025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837038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116051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395063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674076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953089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232101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511114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43492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86984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30477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573969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17461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860953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04446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147938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4424409" y="4902398"/>
            <a:ext cx="290421" cy="218285"/>
          </a:xfrm>
          <a:prstGeom prst="rect">
            <a:avLst/>
          </a:prstGeom>
          <a:ln w="12700">
            <a:miter lim="400000"/>
          </a:ln>
        </p:spPr>
        <p:txBody>
          <a:bodyPr wrap="none" lIns="31887" tIns="31887" rIns="31887" bIns="31887">
            <a:spAutoFit/>
          </a:bodyPr>
          <a:lstStyle>
            <a:lvl1pPr>
              <a:defRPr sz="10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384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ransition spd="med"/>
  <p:timing>
    <p:tnLst>
      <p:par>
        <p:cTn id="1" dur="indefinite" restart="never" nodeType="tmRoot"/>
      </p:par>
    </p:tnLst>
  </p:timing>
  <p:txStyles>
    <p:titleStyle>
      <a:lvl1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36670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79013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558025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837038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116051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395063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674076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953089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232101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511114" marR="0" indent="-279013" algn="l" defTabSz="366702" rtl="0" latinLnBrk="0">
        <a:lnSpc>
          <a:spcPct val="100000"/>
        </a:lnSpc>
        <a:spcBef>
          <a:spcPts val="2636"/>
        </a:spcBef>
        <a:spcAft>
          <a:spcPts val="0"/>
        </a:spcAft>
        <a:buClrTx/>
        <a:buSzPct val="145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43492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86984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30477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573969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17461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860953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04446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147938" algn="ctr" defTabSz="36670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192.168.198.10:3000/viewer/3" TargetMode="External"/><Relationship Id="rId2" Type="http://schemas.openxmlformats.org/officeDocument/2006/relationships/hyperlink" Target="http://192.168.198.10:3000/viewer/2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Stock-91337492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/>
          <a:stretch/>
        </p:blipFill>
        <p:spPr>
          <a:xfrm>
            <a:off x="0" y="926842"/>
            <a:ext cx="3851667" cy="422852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33888" y="1845236"/>
            <a:ext cx="6764455" cy="656044"/>
          </a:xfrm>
        </p:spPr>
        <p:txBody>
          <a:bodyPr>
            <a:normAutofit/>
          </a:bodyPr>
          <a:lstStyle/>
          <a:p>
            <a:r>
              <a:rPr lang="es-ES" sz="2800" b="1" dirty="0" smtClean="0">
                <a:latin typeface="Arial"/>
                <a:cs typeface="Arial"/>
              </a:rPr>
              <a:t>IA</a:t>
            </a:r>
            <a:r>
              <a:rPr lang="es-ES" sz="2800" dirty="0" smtClean="0">
                <a:latin typeface="Arial"/>
                <a:cs typeface="Arial"/>
              </a:rPr>
              <a:t> en diagnóstico por la Imagen</a:t>
            </a:r>
            <a:endParaRPr lang="es-ES" sz="2800" b="1" dirty="0">
              <a:solidFill>
                <a:srgbClr val="41B5FF"/>
              </a:solidFill>
              <a:latin typeface="Arial"/>
              <a:cs typeface="Arial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1133888" y="2624709"/>
            <a:ext cx="6764455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133888" y="2760806"/>
            <a:ext cx="676445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rial"/>
                <a:cs typeface="Arial"/>
              </a:rPr>
              <a:t>Interpretación de sospecha de fracturas</a:t>
            </a:r>
            <a:endParaRPr lang="es-ES" dirty="0">
              <a:latin typeface="Arial"/>
              <a:cs typeface="Arial"/>
            </a:endParaRPr>
          </a:p>
        </p:txBody>
      </p:sp>
      <p:pic>
        <p:nvPicPr>
          <p:cNvPr id="15" name="Imagen 14" descr="logo_blanc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14" y="109968"/>
            <a:ext cx="2259072" cy="34765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155218" y="4472427"/>
            <a:ext cx="2710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err="1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Dr</a:t>
            </a:r>
            <a:r>
              <a:rPr lang="es-ES" sz="1200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 Manuel </a:t>
            </a:r>
            <a:r>
              <a:rPr lang="es-ES" sz="1200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Vázquez</a:t>
            </a:r>
          </a:p>
          <a:p>
            <a:r>
              <a:rPr lang="es-ES" sz="1200" b="0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Dirección de Asistencia Sanitaria</a:t>
            </a:r>
            <a:endParaRPr lang="es-ES" sz="1200" b="0" dirty="0">
              <a:solidFill>
                <a:schemeClr val="bg1">
                  <a:lumMod val="50000"/>
                </a:schemeClr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114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EN FUTUO …"/>
          <p:cNvSpPr txBox="1">
            <a:spLocks noGrp="1"/>
          </p:cNvSpPr>
          <p:nvPr>
            <p:ph type="subTitle" sz="quarter" idx="4294967295"/>
          </p:nvPr>
        </p:nvSpPr>
        <p:spPr>
          <a:xfrm>
            <a:off x="2454275" y="669925"/>
            <a:ext cx="4235451" cy="349250"/>
          </a:xfrm>
          <a:prstGeom prst="rect">
            <a:avLst/>
          </a:prstGeom>
          <a:ln w="63500">
            <a:noFill/>
          </a:ln>
        </p:spPr>
        <p:txBody>
          <a:bodyPr anchor="b">
            <a:normAutofit lnSpcReduction="10000"/>
          </a:bodyPr>
          <a:lstStyle>
            <a:lvl1pPr>
              <a:defRPr sz="2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lang="es-ES_tradnl" sz="2000" dirty="0" smtClean="0"/>
              <a:t>En un  </a:t>
            </a:r>
            <a:r>
              <a:rPr sz="2000" b="1" dirty="0" smtClean="0">
                <a:solidFill>
                  <a:srgbClr val="00B3FF"/>
                </a:solidFill>
              </a:rPr>
              <a:t>FUTU</a:t>
            </a:r>
            <a:r>
              <a:rPr lang="es-ES_tradnl" sz="2000" b="1" dirty="0" smtClean="0">
                <a:solidFill>
                  <a:srgbClr val="00B3FF"/>
                </a:solidFill>
              </a:rPr>
              <a:t>R</a:t>
            </a:r>
            <a:r>
              <a:rPr sz="2000" b="1" dirty="0" smtClean="0">
                <a:solidFill>
                  <a:srgbClr val="00B3FF"/>
                </a:solidFill>
              </a:rPr>
              <a:t>O</a:t>
            </a:r>
            <a:r>
              <a:rPr sz="2000" dirty="0" smtClean="0">
                <a:solidFill>
                  <a:srgbClr val="00B3FF"/>
                </a:solidFill>
              </a:rPr>
              <a:t> </a:t>
            </a:r>
            <a:r>
              <a:rPr sz="2000" dirty="0"/>
              <a:t>…</a:t>
            </a:r>
          </a:p>
        </p:txBody>
      </p:sp>
      <p:grpSp>
        <p:nvGrpSpPr>
          <p:cNvPr id="192" name="Galería de imágenes"/>
          <p:cNvGrpSpPr/>
          <p:nvPr/>
        </p:nvGrpSpPr>
        <p:grpSpPr>
          <a:xfrm>
            <a:off x="1445912" y="1440843"/>
            <a:ext cx="6252177" cy="2834173"/>
            <a:chOff x="0" y="0"/>
            <a:chExt cx="8891984" cy="5374431"/>
          </a:xfrm>
        </p:grpSpPr>
        <p:pic>
          <p:nvPicPr>
            <p:cNvPr id="190" name="Captura de pantalla 2019-01-11 a las 16.32.46.png" descr="Captura de pantalla 2019-01-11 a las 16.32.46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2923" b="2923"/>
            <a:stretch>
              <a:fillRect/>
            </a:stretch>
          </p:blipFill>
          <p:spPr>
            <a:xfrm>
              <a:off x="0" y="0"/>
              <a:ext cx="8891985" cy="45182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1" name="Posibilidad de comparar imágenes con database Pneumoconiosis con el % de similitud etc."/>
            <p:cNvSpPr/>
            <p:nvPr/>
          </p:nvSpPr>
          <p:spPr>
            <a:xfrm>
              <a:off x="0" y="4594399"/>
              <a:ext cx="8891985" cy="7800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2000"/>
              </a:lvl1pPr>
            </a:lstStyle>
            <a:p>
              <a:r>
                <a:rPr b="0" dirty="0"/>
                <a:t>Posibilidad de comparar imágenes con </a:t>
              </a:r>
              <a:r>
                <a:rPr lang="es-ES_tradnl" b="0" dirty="0" smtClean="0"/>
                <a:t>D</a:t>
              </a:r>
              <a:r>
                <a:rPr b="0" dirty="0" smtClean="0"/>
                <a:t>atabase </a:t>
              </a:r>
              <a:r>
                <a:rPr b="0" dirty="0"/>
                <a:t>Pneumoconiosis con el % de </a:t>
              </a:r>
              <a:r>
                <a:rPr b="0" dirty="0" smtClean="0"/>
                <a:t>similitud</a:t>
              </a:r>
              <a:r>
                <a:rPr lang="es-ES" b="0" dirty="0" smtClean="0"/>
                <a:t>,</a:t>
              </a:r>
              <a:r>
                <a:rPr b="0" dirty="0" smtClean="0"/>
                <a:t> </a:t>
              </a:r>
              <a:r>
                <a:rPr b="0" dirty="0"/>
                <a:t>etc.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En politraumas la detección de fracturas desde CT es extremadamente útil"/>
          <p:cNvSpPr txBox="1">
            <a:spLocks noGrp="1"/>
          </p:cNvSpPr>
          <p:nvPr>
            <p:ph type="ctrTitle" idx="4294967295"/>
          </p:nvPr>
        </p:nvSpPr>
        <p:spPr>
          <a:xfrm>
            <a:off x="882602" y="630719"/>
            <a:ext cx="7748134" cy="825500"/>
          </a:xfrm>
          <a:prstGeom prst="rect">
            <a:avLst/>
          </a:prstGeom>
        </p:spPr>
        <p:txBody>
          <a:bodyPr>
            <a:noAutofit/>
          </a:bodyPr>
          <a:lstStyle>
            <a:lvl1pPr defTabSz="484886">
              <a:defRPr sz="3320"/>
            </a:lvl1pPr>
          </a:lstStyle>
          <a:p>
            <a:r>
              <a:rPr sz="2000" dirty="0" err="1">
                <a:latin typeface="Arial"/>
                <a:cs typeface="Arial"/>
              </a:rPr>
              <a:t>En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dirty="0" err="1">
                <a:solidFill>
                  <a:srgbClr val="00B3FF"/>
                </a:solidFill>
                <a:latin typeface="Arial"/>
                <a:cs typeface="Arial"/>
              </a:rPr>
              <a:t>politraumas</a:t>
            </a:r>
            <a:r>
              <a:rPr sz="2000" dirty="0">
                <a:solidFill>
                  <a:srgbClr val="00B3FF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la </a:t>
            </a:r>
            <a:r>
              <a:rPr sz="2000" dirty="0" err="1">
                <a:latin typeface="Arial"/>
                <a:cs typeface="Arial"/>
              </a:rPr>
              <a:t>detección</a:t>
            </a:r>
            <a:r>
              <a:rPr sz="2000" dirty="0">
                <a:latin typeface="Arial"/>
                <a:cs typeface="Arial"/>
              </a:rPr>
              <a:t> de </a:t>
            </a:r>
            <a:r>
              <a:rPr sz="2000" dirty="0" err="1">
                <a:latin typeface="Arial"/>
                <a:cs typeface="Arial"/>
              </a:rPr>
              <a:t>fracturas</a:t>
            </a:r>
            <a:r>
              <a:rPr sz="2000" dirty="0">
                <a:latin typeface="Arial"/>
                <a:cs typeface="Arial"/>
              </a:rPr>
              <a:t> </a:t>
            </a:r>
            <a:r>
              <a:rPr lang="es-ES" sz="2000" dirty="0" smtClean="0">
                <a:latin typeface="Arial"/>
                <a:cs typeface="Arial"/>
              </a:rPr>
              <a:t>en</a:t>
            </a:r>
            <a:r>
              <a:rPr sz="2000" dirty="0" smtClean="0">
                <a:latin typeface="Arial"/>
                <a:cs typeface="Arial"/>
              </a:rPr>
              <a:t> </a:t>
            </a:r>
            <a:r>
              <a:rPr lang="es-ES" sz="2000" dirty="0" smtClean="0">
                <a:latin typeface="Arial"/>
                <a:cs typeface="Arial"/>
              </a:rPr>
              <a:t>TC</a:t>
            </a:r>
            <a:r>
              <a:rPr sz="2000" dirty="0" smtClean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es</a:t>
            </a:r>
            <a:r>
              <a:rPr sz="2000" dirty="0">
                <a:latin typeface="Arial"/>
                <a:cs typeface="Arial"/>
              </a:rPr>
              <a:t> </a:t>
            </a:r>
            <a:r>
              <a:rPr lang="es-ES" sz="2000" dirty="0" smtClean="0">
                <a:latin typeface="Arial"/>
                <a:cs typeface="Arial"/>
              </a:rPr>
              <a:t>muy</a:t>
            </a:r>
            <a:r>
              <a:rPr sz="2000" dirty="0" smtClean="0">
                <a:latin typeface="Arial"/>
                <a:cs typeface="Arial"/>
              </a:rPr>
              <a:t> </a:t>
            </a:r>
            <a:r>
              <a:rPr sz="2000" dirty="0" err="1" smtClean="0">
                <a:latin typeface="Arial"/>
                <a:cs typeface="Arial"/>
              </a:rPr>
              <a:t>útil</a:t>
            </a:r>
            <a:r>
              <a:rPr lang="es-ES" sz="2000" dirty="0" smtClean="0">
                <a:latin typeface="Arial"/>
                <a:cs typeface="Arial"/>
              </a:rPr>
              <a:t/>
            </a:r>
            <a:br>
              <a:rPr lang="es-ES" sz="2000" dirty="0" smtClean="0">
                <a:latin typeface="Arial"/>
                <a:cs typeface="Arial"/>
              </a:rPr>
            </a:br>
            <a:endParaRPr sz="20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389" y="1981200"/>
            <a:ext cx="218721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981200"/>
            <a:ext cx="5228199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  <p:pic>
        <p:nvPicPr>
          <p:cNvPr id="1026" name="Picture 2" descr="P:\DATOS\A9\A9ad\IENFEDAQUE\Información sobre la contingencia profesional\FOTOS IMAGENES -20190129T090734Z-001\FOTOS IMAGENES\Screenshot from 2019-01-15 10_45_5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87" y="1676402"/>
            <a:ext cx="3429577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:\DATOS\A9\A9ad\IENFEDAQUE\Información sobre la contingencia profesional\FOTOS IMAGENES -20190129T090734Z-001\FOTOS IMAGENES\Screenshot from 2019-01-15 10_52_2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536" y="1676402"/>
            <a:ext cx="360218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  <p:pic>
        <p:nvPicPr>
          <p:cNvPr id="7170" name="Picture 2" descr="P:\DATOS\A9\A9ad\IENFEDAQUE\Información sobre la contingencia profesional\FOTOS IMAGENES -20190129T090734Z-001\FOTOS IMAGENES\Captura de pantalla 2019-01-22 a las 17.59.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0" y="1714051"/>
            <a:ext cx="3419070" cy="224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alería de imágenes"/>
          <p:cNvGrpSpPr/>
          <p:nvPr/>
        </p:nvGrpSpPr>
        <p:grpSpPr>
          <a:xfrm>
            <a:off x="4629151" y="1983824"/>
            <a:ext cx="4107352" cy="1826704"/>
            <a:chOff x="0" y="0"/>
            <a:chExt cx="6352533" cy="3808180"/>
          </a:xfrm>
        </p:grpSpPr>
        <p:pic>
          <p:nvPicPr>
            <p:cNvPr id="8" name="Captura de pantalla 2019-01-11 a las 18.52.39.png" descr="Captura de pantalla 2019-01-11 a las 18.52.39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t="3775" b="3775"/>
            <a:stretch>
              <a:fillRect/>
            </a:stretch>
          </p:blipFill>
          <p:spPr>
            <a:xfrm>
              <a:off x="0" y="0"/>
              <a:ext cx="6352534" cy="32201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" name="Fracturas detectadas por CT"/>
            <p:cNvSpPr/>
            <p:nvPr/>
          </p:nvSpPr>
          <p:spPr>
            <a:xfrm>
              <a:off x="0" y="3296322"/>
              <a:ext cx="6352534" cy="5118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b="0"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r>
                <a:t>Fracturas detectadas por CT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91687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  <p:pic>
        <p:nvPicPr>
          <p:cNvPr id="2050" name="Picture 2" descr="P:\DATOS\A9\A9ad\IENFEDAQUE\Información sobre la contingencia profesional\FOTOS IMAGENES -20190129T090734Z-001\FOTOS IMAGENES\Screenshot from 2019-01-15 10_46_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87" y="1702912"/>
            <a:ext cx="3673313" cy="211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9661" y="1702913"/>
            <a:ext cx="3519255" cy="21134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480413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  <p:pic>
        <p:nvPicPr>
          <p:cNvPr id="3074" name="Picture 2" descr="P:\DATOS\A9\A9ad\IENFEDAQUE\Información sobre la contingencia profesional\FOTOS IMAGENES -20190129T090734Z-001\FOTOS IMAGENES\Screenshot from 2019-01-15 10_46_3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663702"/>
            <a:ext cx="3683003" cy="215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:\DATOS\A9\A9ad\IENFEDAQUE\Información sobre la contingencia profesional\FOTOS IMAGENES -20190129T090734Z-001\FOTOS IMAGENES\Screenshot from 2019-01-15 10_46_5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63702"/>
            <a:ext cx="3636818" cy="215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0413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  <p:pic>
        <p:nvPicPr>
          <p:cNvPr id="4098" name="Picture 2" descr="P:\DATOS\A9\A9ad\IENFEDAQUE\Información sobre la contingencia profesional\FOTOS IMAGENES -20190129T090734Z-001\FOTOS IMAGENES\Screenshot from 2019-01-15 10_47_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37" y="1676400"/>
            <a:ext cx="3717637" cy="213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P:\DATOS\A9\A9ad\IENFEDAQUE\Información sobre la contingencia profesional\FOTOS IMAGENES -20190129T090734Z-001\FOTOS IMAGENES\Screenshot from 2019-01-15 10_48_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1" y="1689101"/>
            <a:ext cx="3809998" cy="212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0413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Aumento de Sensibilidad y Especificidad en patologías…"/>
          <p:cNvSpPr txBox="1">
            <a:spLocks noGrp="1"/>
          </p:cNvSpPr>
          <p:nvPr>
            <p:ph type="subTitle" sz="half" idx="4294967295"/>
          </p:nvPr>
        </p:nvSpPr>
        <p:spPr>
          <a:xfrm>
            <a:off x="704849" y="1676401"/>
            <a:ext cx="6991351" cy="2139949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l" defTabSz="315364">
              <a:buSzPct val="145000"/>
              <a:defRPr sz="3182"/>
            </a:pPr>
            <a:endParaRPr sz="2000" dirty="0"/>
          </a:p>
        </p:txBody>
      </p:sp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  <p:pic>
        <p:nvPicPr>
          <p:cNvPr id="5122" name="Picture 2" descr="P:\DATOS\A9\A9ad\IENFEDAQUE\Información sobre la contingencia profesional\FOTOS IMAGENES -20190129T090734Z-001\FOTOS IMAGENES\Screenshot from 2019-01-15 10_47_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37" y="1676401"/>
            <a:ext cx="3321803" cy="213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P:\DATOS\A9\A9ad\IENFEDAQUE\Información sobre la contingencia profesional\FOTOS IMAGENES -20190129T090734Z-001\FOTOS IMAGENES\Screenshot from 2019-01-15 10_51_3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298" y="1676401"/>
            <a:ext cx="3400452" cy="213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0413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Aumento de Sensibilidad y Especificidad en patologías…"/>
          <p:cNvSpPr txBox="1">
            <a:spLocks noGrp="1"/>
          </p:cNvSpPr>
          <p:nvPr>
            <p:ph type="subTitle" sz="half" idx="4294967295"/>
          </p:nvPr>
        </p:nvSpPr>
        <p:spPr>
          <a:xfrm>
            <a:off x="810030" y="1879600"/>
            <a:ext cx="7358063" cy="1930401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l" defTabSz="315364">
              <a:buSzPct val="145000"/>
              <a:defRPr sz="3182"/>
            </a:pPr>
            <a:endParaRPr sz="2000" dirty="0"/>
          </a:p>
        </p:txBody>
      </p:sp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  <p:pic>
        <p:nvPicPr>
          <p:cNvPr id="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14169" y="2032001"/>
            <a:ext cx="3253924" cy="177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46" name="Picture 2" descr="P:\DATOS\A9\A9ad\IENFEDAQUE\Información sobre la contingencia profesional\FOTOS IMAGENES -20190129T090734Z-001\FOTOS IMAGENES\Screenshot from 2019-01-15 10_51_5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0" y="2032000"/>
            <a:ext cx="3232727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5602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alería de imágenes"/>
          <p:cNvGrpSpPr/>
          <p:nvPr/>
        </p:nvGrpSpPr>
        <p:grpSpPr>
          <a:xfrm>
            <a:off x="726743" y="1311633"/>
            <a:ext cx="2724021" cy="3060666"/>
            <a:chOff x="0" y="0"/>
            <a:chExt cx="3874161" cy="5803928"/>
          </a:xfrm>
        </p:grpSpPr>
        <p:pic>
          <p:nvPicPr>
            <p:cNvPr id="224" name="Captura de pantalla 2019-01-11 a las 18.55.59.png" descr="Captura de pantalla 2019-01-11 a las 18.55.59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4304" r="4304"/>
            <a:stretch>
              <a:fillRect/>
            </a:stretch>
          </p:blipFill>
          <p:spPr>
            <a:xfrm>
              <a:off x="0" y="0"/>
              <a:ext cx="3874162" cy="52651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5" name="Rectángulo"/>
            <p:cNvSpPr/>
            <p:nvPr/>
          </p:nvSpPr>
          <p:spPr>
            <a:xfrm>
              <a:off x="0" y="5341396"/>
              <a:ext cx="3874162" cy="4625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2000"/>
              </a:lvl1pPr>
            </a:lstStyle>
            <a:p>
              <a:r>
                <a:t> </a:t>
              </a:r>
            </a:p>
          </p:txBody>
        </p:sp>
      </p:grpSp>
      <p:grpSp>
        <p:nvGrpSpPr>
          <p:cNvPr id="229" name="Galería de imágenes"/>
          <p:cNvGrpSpPr/>
          <p:nvPr/>
        </p:nvGrpSpPr>
        <p:grpSpPr>
          <a:xfrm>
            <a:off x="3588022" y="1414264"/>
            <a:ext cx="2158028" cy="2338090"/>
            <a:chOff x="0" y="0"/>
            <a:chExt cx="3069195" cy="4433711"/>
          </a:xfrm>
        </p:grpSpPr>
        <p:pic>
          <p:nvPicPr>
            <p:cNvPr id="227" name="Captura de pantalla 2019-01-11 a las 18.56.21.png" descr="Captura de pantalla 2019-01-11 a las 18.56.21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4379" r="4379"/>
            <a:stretch>
              <a:fillRect/>
            </a:stretch>
          </p:blipFill>
          <p:spPr>
            <a:xfrm>
              <a:off x="0" y="0"/>
              <a:ext cx="3069196" cy="38949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8" name="Rectángulo"/>
            <p:cNvSpPr/>
            <p:nvPr/>
          </p:nvSpPr>
          <p:spPr>
            <a:xfrm>
              <a:off x="0" y="3971178"/>
              <a:ext cx="3069196" cy="4625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2000"/>
              </a:lvl1pPr>
            </a:lstStyle>
            <a:p>
              <a:r>
                <a:t> </a:t>
              </a:r>
            </a:p>
          </p:txBody>
        </p:sp>
      </p:grpSp>
      <p:sp>
        <p:nvSpPr>
          <p:cNvPr id="230" name="Generación de informe automático"/>
          <p:cNvSpPr txBox="1"/>
          <p:nvPr/>
        </p:nvSpPr>
        <p:spPr>
          <a:xfrm>
            <a:off x="1320800" y="15889"/>
            <a:ext cx="6282378" cy="9877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dirty="0" err="1" smtClean="0"/>
              <a:t>Generación</a:t>
            </a:r>
            <a:r>
              <a:rPr dirty="0" smtClean="0"/>
              <a:t> </a:t>
            </a:r>
            <a:r>
              <a:rPr dirty="0"/>
              <a:t>de </a:t>
            </a:r>
            <a:r>
              <a:rPr dirty="0" err="1"/>
              <a:t>informe</a:t>
            </a:r>
            <a:r>
              <a:rPr dirty="0"/>
              <a:t> </a:t>
            </a:r>
            <a:r>
              <a:rPr dirty="0" err="1"/>
              <a:t>automático</a:t>
            </a:r>
            <a:r>
              <a:rPr dirty="0"/>
              <a:t> </a:t>
            </a:r>
          </a:p>
        </p:txBody>
      </p:sp>
      <p:grpSp>
        <p:nvGrpSpPr>
          <p:cNvPr id="233" name="Galería de imágenes"/>
          <p:cNvGrpSpPr/>
          <p:nvPr/>
        </p:nvGrpSpPr>
        <p:grpSpPr>
          <a:xfrm>
            <a:off x="6107084" y="1311633"/>
            <a:ext cx="2652640" cy="1697853"/>
            <a:chOff x="0" y="0"/>
            <a:chExt cx="3772643" cy="3219632"/>
          </a:xfrm>
        </p:grpSpPr>
        <p:pic>
          <p:nvPicPr>
            <p:cNvPr id="231" name="Captura de pantalla 2019-01-11 a las 16.27.43.png" descr="Captura de pantalla 2019-01-11 a las 16.27.4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810" r="22617"/>
            <a:stretch>
              <a:fillRect/>
            </a:stretch>
          </p:blipFill>
          <p:spPr>
            <a:xfrm>
              <a:off x="0" y="0"/>
              <a:ext cx="3772644" cy="26809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2" name="Rectángulo"/>
            <p:cNvSpPr/>
            <p:nvPr/>
          </p:nvSpPr>
          <p:spPr>
            <a:xfrm>
              <a:off x="0" y="2757100"/>
              <a:ext cx="3772644" cy="4625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2000"/>
              </a:lvl1pPr>
            </a:lstStyle>
            <a:p>
              <a:r>
                <a:t>  </a:t>
              </a:r>
            </a:p>
          </p:txBody>
        </p:sp>
      </p:grpSp>
      <p:sp>
        <p:nvSpPr>
          <p:cNvPr id="234" name="El clínico de Asepeyo puede tener un informe generado por AI después de 1 segundo de haber realizado la placa"/>
          <p:cNvSpPr txBox="1"/>
          <p:nvPr/>
        </p:nvSpPr>
        <p:spPr>
          <a:xfrm>
            <a:off x="619565" y="4649646"/>
            <a:ext cx="7904871" cy="249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1887" tIns="31887" rIns="31887" bIns="31887" anchor="ctr">
            <a:spAutoFit/>
          </a:bodyPr>
          <a:lstStyle/>
          <a:p>
            <a:r>
              <a:rPr sz="1200" b="0" i="1" dirty="0">
                <a:latin typeface="Arial"/>
                <a:cs typeface="Arial"/>
              </a:rPr>
              <a:t>El </a:t>
            </a:r>
            <a:r>
              <a:rPr lang="es-ES" sz="1200" b="0" i="1" dirty="0" smtClean="0">
                <a:latin typeface="Arial"/>
                <a:cs typeface="Arial"/>
              </a:rPr>
              <a:t>médico </a:t>
            </a:r>
            <a:r>
              <a:rPr sz="1200" b="0" i="1" dirty="0" smtClean="0">
                <a:latin typeface="Arial"/>
                <a:cs typeface="Arial"/>
              </a:rPr>
              <a:t>de </a:t>
            </a:r>
            <a:r>
              <a:rPr sz="1200" b="0" i="1" dirty="0">
                <a:latin typeface="Arial"/>
                <a:cs typeface="Arial"/>
              </a:rPr>
              <a:t>Asepeyo </a:t>
            </a:r>
            <a:r>
              <a:rPr sz="1200" b="0" i="1" dirty="0" err="1">
                <a:latin typeface="Arial"/>
                <a:cs typeface="Arial"/>
              </a:rPr>
              <a:t>puede</a:t>
            </a:r>
            <a:r>
              <a:rPr sz="1200" b="0" i="1" dirty="0">
                <a:latin typeface="Arial"/>
                <a:cs typeface="Arial"/>
              </a:rPr>
              <a:t> </a:t>
            </a:r>
            <a:r>
              <a:rPr sz="1200" b="0" i="1" dirty="0" err="1">
                <a:latin typeface="Arial"/>
                <a:cs typeface="Arial"/>
              </a:rPr>
              <a:t>tener</a:t>
            </a:r>
            <a:r>
              <a:rPr sz="1200" b="0" i="1" dirty="0">
                <a:latin typeface="Arial"/>
                <a:cs typeface="Arial"/>
              </a:rPr>
              <a:t> un </a:t>
            </a:r>
            <a:r>
              <a:rPr sz="1200" b="0" i="1" dirty="0" err="1">
                <a:latin typeface="Arial"/>
                <a:cs typeface="Arial"/>
              </a:rPr>
              <a:t>informe</a:t>
            </a:r>
            <a:r>
              <a:rPr sz="1200" b="0" i="1" dirty="0">
                <a:latin typeface="Arial"/>
                <a:cs typeface="Arial"/>
              </a:rPr>
              <a:t> </a:t>
            </a:r>
            <a:r>
              <a:rPr sz="1200" b="0" i="1" dirty="0" err="1">
                <a:latin typeface="Arial"/>
                <a:cs typeface="Arial"/>
              </a:rPr>
              <a:t>generado</a:t>
            </a:r>
            <a:r>
              <a:rPr sz="1200" b="0" i="1" dirty="0">
                <a:latin typeface="Arial"/>
                <a:cs typeface="Arial"/>
              </a:rPr>
              <a:t> </a:t>
            </a:r>
            <a:r>
              <a:rPr sz="1200" b="0" i="1" dirty="0" err="1">
                <a:latin typeface="Arial"/>
                <a:cs typeface="Arial"/>
              </a:rPr>
              <a:t>por</a:t>
            </a:r>
            <a:r>
              <a:rPr sz="1200" b="0" i="1" dirty="0">
                <a:latin typeface="Arial"/>
                <a:cs typeface="Arial"/>
              </a:rPr>
              <a:t> </a:t>
            </a:r>
            <a:r>
              <a:rPr lang="es-ES" sz="1200" i="1" dirty="0" smtClean="0">
                <a:solidFill>
                  <a:srgbClr val="00B3FF"/>
                </a:solidFill>
                <a:latin typeface="Arial"/>
                <a:cs typeface="Arial"/>
              </a:rPr>
              <a:t>IA</a:t>
            </a:r>
            <a:r>
              <a:rPr sz="1200" b="0" i="1" dirty="0" smtClean="0">
                <a:solidFill>
                  <a:srgbClr val="00B3FF"/>
                </a:solidFill>
                <a:latin typeface="Arial"/>
                <a:cs typeface="Arial"/>
              </a:rPr>
              <a:t> </a:t>
            </a:r>
            <a:r>
              <a:rPr sz="1200" b="0" i="1" dirty="0" err="1">
                <a:latin typeface="Arial"/>
                <a:cs typeface="Arial"/>
              </a:rPr>
              <a:t>después</a:t>
            </a:r>
            <a:r>
              <a:rPr sz="1200" b="0" i="1" dirty="0">
                <a:latin typeface="Arial"/>
                <a:cs typeface="Arial"/>
              </a:rPr>
              <a:t> de 1 </a:t>
            </a:r>
            <a:r>
              <a:rPr sz="1200" b="0" i="1" dirty="0" err="1">
                <a:latin typeface="Arial"/>
                <a:cs typeface="Arial"/>
              </a:rPr>
              <a:t>segundo</a:t>
            </a:r>
            <a:r>
              <a:rPr sz="1200" b="0" i="1" dirty="0">
                <a:latin typeface="Arial"/>
                <a:cs typeface="Arial"/>
              </a:rPr>
              <a:t> de </a:t>
            </a:r>
            <a:r>
              <a:rPr sz="1200" b="0" i="1" dirty="0" err="1">
                <a:latin typeface="Arial"/>
                <a:cs typeface="Arial"/>
              </a:rPr>
              <a:t>haber</a:t>
            </a:r>
            <a:r>
              <a:rPr sz="1200" b="0" i="1" dirty="0">
                <a:latin typeface="Arial"/>
                <a:cs typeface="Arial"/>
              </a:rPr>
              <a:t> </a:t>
            </a:r>
            <a:r>
              <a:rPr sz="1200" b="0" i="1" dirty="0" err="1">
                <a:latin typeface="Arial"/>
                <a:cs typeface="Arial"/>
              </a:rPr>
              <a:t>realizado</a:t>
            </a:r>
            <a:r>
              <a:rPr sz="1200" b="0" i="1" dirty="0">
                <a:latin typeface="Arial"/>
                <a:cs typeface="Arial"/>
              </a:rPr>
              <a:t> la </a:t>
            </a:r>
            <a:r>
              <a:rPr sz="1200" b="0" i="1" dirty="0" err="1">
                <a:latin typeface="Arial"/>
                <a:cs typeface="Arial"/>
              </a:rPr>
              <a:t>placa</a:t>
            </a:r>
            <a:r>
              <a:rPr sz="1200" b="0" i="1" dirty="0">
                <a:latin typeface="Arial"/>
                <a:cs typeface="Arial"/>
              </a:rPr>
              <a:t> </a:t>
            </a:r>
          </a:p>
        </p:txBody>
      </p:sp>
      <p:grpSp>
        <p:nvGrpSpPr>
          <p:cNvPr id="237" name="Galería de imágenes"/>
          <p:cNvGrpSpPr/>
          <p:nvPr/>
        </p:nvGrpSpPr>
        <p:grpSpPr>
          <a:xfrm>
            <a:off x="6157229" y="3008498"/>
            <a:ext cx="2552351" cy="1492957"/>
            <a:chOff x="0" y="0"/>
            <a:chExt cx="3630009" cy="2831087"/>
          </a:xfrm>
        </p:grpSpPr>
        <p:pic>
          <p:nvPicPr>
            <p:cNvPr id="235" name="Screenshot from 2019-01-15 10:52:21.png" descr="Screenshot from 2019-01-15 10:52:21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6452" r="6452"/>
            <a:stretch>
              <a:fillRect/>
            </a:stretch>
          </p:blipFill>
          <p:spPr>
            <a:xfrm>
              <a:off x="0" y="0"/>
              <a:ext cx="3630010" cy="22923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6" name="Rectángulo"/>
            <p:cNvSpPr/>
            <p:nvPr/>
          </p:nvSpPr>
          <p:spPr>
            <a:xfrm>
              <a:off x="0" y="2368555"/>
              <a:ext cx="3630010" cy="4625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2000"/>
              </a:lvl1pPr>
            </a:lstStyle>
            <a:p>
              <a:r>
                <a:t> 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Stock-91337492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1" r="-1"/>
          <a:stretch/>
        </p:blipFill>
        <p:spPr>
          <a:xfrm>
            <a:off x="2027216" y="926842"/>
            <a:ext cx="5089569" cy="422852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0"/>
            <a:ext cx="9144000" cy="83799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1153647" y="25918"/>
            <a:ext cx="6836707" cy="2686758"/>
          </a:xfrm>
        </p:spPr>
        <p:txBody>
          <a:bodyPr>
            <a:normAutofit/>
          </a:bodyPr>
          <a:lstStyle/>
          <a:p>
            <a:r>
              <a:rPr lang="es-ES" sz="3200" dirty="0" smtClean="0">
                <a:latin typeface="Arial"/>
                <a:cs typeface="Arial"/>
              </a:rPr>
              <a:t>Proyecto</a:t>
            </a:r>
            <a:br>
              <a:rPr lang="es-ES" sz="3200" dirty="0" smtClean="0">
                <a:latin typeface="Arial"/>
                <a:cs typeface="Arial"/>
              </a:rPr>
            </a:br>
            <a:r>
              <a:rPr lang="es-ES" sz="3200" dirty="0" smtClean="0">
                <a:latin typeface="Arial"/>
                <a:cs typeface="Arial"/>
              </a:rPr>
              <a:t>de interpretación de fracturas mediante </a:t>
            </a:r>
            <a:r>
              <a:rPr lang="es-ES" sz="3200" b="1" dirty="0" smtClean="0">
                <a:latin typeface="Arial"/>
                <a:cs typeface="Arial"/>
              </a:rPr>
              <a:t>inteligencia artificial</a:t>
            </a:r>
            <a:r>
              <a:rPr lang="es-ES" sz="3200" dirty="0" smtClean="0">
                <a:latin typeface="Arial"/>
                <a:cs typeface="Arial"/>
              </a:rPr>
              <a:t/>
            </a:r>
            <a:br>
              <a:rPr lang="es-ES" sz="3200" dirty="0" smtClean="0">
                <a:latin typeface="Arial"/>
                <a:cs typeface="Arial"/>
              </a:rPr>
            </a:br>
            <a:r>
              <a:rPr lang="es-ES" sz="3200" dirty="0" smtClean="0">
                <a:latin typeface="Arial"/>
                <a:cs typeface="Arial"/>
              </a:rPr>
              <a:t>en Asepeyo</a:t>
            </a:r>
            <a:endParaRPr lang="es-ES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811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omo puede ser el nuevo centro asistencial de Asepeyo con AI"/>
          <p:cNvSpPr txBox="1">
            <a:spLocks noGrp="1"/>
          </p:cNvSpPr>
          <p:nvPr>
            <p:ph type="ctrTitle" idx="4294967295"/>
          </p:nvPr>
        </p:nvSpPr>
        <p:spPr>
          <a:xfrm>
            <a:off x="892969" y="1019413"/>
            <a:ext cx="7358063" cy="381370"/>
          </a:xfrm>
          <a:prstGeom prst="rect">
            <a:avLst/>
          </a:prstGeom>
        </p:spPr>
        <p:txBody>
          <a:bodyPr>
            <a:normAutofit/>
          </a:bodyPr>
          <a:lstStyle>
            <a:lvl1pPr defTabSz="239522">
              <a:defRPr sz="3280"/>
            </a:lvl1pPr>
          </a:lstStyle>
          <a:p>
            <a:r>
              <a:rPr lang="es-ES" sz="2000" dirty="0" smtClean="0">
                <a:latin typeface="Arial"/>
                <a:cs typeface="Arial"/>
              </a:rPr>
              <a:t>Links a video de imágenes en TC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08" name="Aumento de Sensibilidad y Especificidad en patologías…"/>
          <p:cNvSpPr txBox="1">
            <a:spLocks noGrp="1"/>
          </p:cNvSpPr>
          <p:nvPr>
            <p:ph type="subTitle" sz="half" idx="4294967295"/>
          </p:nvPr>
        </p:nvSpPr>
        <p:spPr>
          <a:xfrm>
            <a:off x="897018" y="1918296"/>
            <a:ext cx="7349964" cy="2139949"/>
          </a:xfrm>
          <a:prstGeom prst="rect">
            <a:avLst/>
          </a:prstGeom>
        </p:spPr>
        <p:txBody>
          <a:bodyPr anchor="b">
            <a:normAutofit fontScale="55000" lnSpcReduction="20000"/>
          </a:bodyPr>
          <a:lstStyle/>
          <a:p>
            <a:r>
              <a:rPr lang="es-ES" sz="2000" dirty="0">
                <a:solidFill>
                  <a:srgbClr val="0000FF"/>
                </a:solidFill>
                <a:latin typeface="Verdana"/>
              </a:rPr>
              <a:t>http://192.168.198.10:3000/viewer/6</a:t>
            </a:r>
          </a:p>
          <a:p>
            <a:endParaRPr lang="es-ES" sz="2000" dirty="0"/>
          </a:p>
          <a:p>
            <a:r>
              <a:rPr lang="es-ES" sz="2000" u="sng" dirty="0">
                <a:solidFill>
                  <a:srgbClr val="0000FF"/>
                </a:solidFill>
                <a:latin typeface="Verdana"/>
                <a:hlinkClick r:id="rId2"/>
              </a:rPr>
              <a:t>http://</a:t>
            </a:r>
            <a:r>
              <a:rPr lang="es-ES" sz="2000" u="sng" dirty="0" smtClean="0">
                <a:solidFill>
                  <a:srgbClr val="0000FF"/>
                </a:solidFill>
                <a:latin typeface="Verdana"/>
                <a:hlinkClick r:id="rId2"/>
              </a:rPr>
              <a:t>192.168.198.10:3000/viewer/2</a:t>
            </a:r>
          </a:p>
          <a:p>
            <a:endParaRPr lang="es-ES" sz="2000" dirty="0">
              <a:solidFill>
                <a:srgbClr val="0000FF"/>
              </a:solidFill>
              <a:latin typeface="Verdana"/>
              <a:hlinkClick r:id="rId2"/>
            </a:endParaRPr>
          </a:p>
          <a:p>
            <a:r>
              <a:rPr lang="es-ES" sz="2000" dirty="0">
                <a:solidFill>
                  <a:srgbClr val="0000FF"/>
                </a:solidFill>
                <a:latin typeface="Verdana"/>
                <a:hlinkClick r:id="rId3"/>
              </a:rPr>
              <a:t>http://</a:t>
            </a:r>
            <a:r>
              <a:rPr lang="es-ES" sz="2000" dirty="0" smtClean="0">
                <a:solidFill>
                  <a:srgbClr val="0000FF"/>
                </a:solidFill>
                <a:latin typeface="Verdana"/>
                <a:hlinkClick r:id="rId3"/>
              </a:rPr>
              <a:t>192.168.198.10:3000/viewer/3</a:t>
            </a:r>
          </a:p>
          <a:p>
            <a:endParaRPr lang="es-ES" sz="2000" dirty="0">
              <a:solidFill>
                <a:srgbClr val="0000FF"/>
              </a:solidFill>
              <a:latin typeface="Verdana"/>
              <a:hlinkClick r:id="rId3"/>
            </a:endParaRPr>
          </a:p>
        </p:txBody>
      </p:sp>
      <p:sp>
        <p:nvSpPr>
          <p:cNvPr id="212" name="Listado patologías detectadas en DR…"/>
          <p:cNvSpPr txBox="1"/>
          <p:nvPr/>
        </p:nvSpPr>
        <p:spPr>
          <a:xfrm>
            <a:off x="5110264" y="2108995"/>
            <a:ext cx="2678349" cy="2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marR="208064" algn="l" defTabSz="282201">
              <a:defRPr sz="1400" b="0">
                <a:solidFill>
                  <a:srgbClr val="2C2C2C"/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80413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"/>
            <a:ext cx="9144000" cy="5143500"/>
          </a:xfrm>
          <a:prstGeom prst="rect">
            <a:avLst/>
          </a:prstGeom>
          <a:solidFill>
            <a:srgbClr val="41B5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 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0" y="4718791"/>
            <a:ext cx="9144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5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Mutua Colaboradora con la Seguridad Social n</a:t>
            </a:r>
            <a:r>
              <a:rPr lang="es-ES" sz="105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º</a:t>
            </a:r>
            <a:r>
              <a:rPr lang="es-ES" sz="105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151</a:t>
            </a:r>
            <a:endParaRPr lang="es-ES" sz="1050" b="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" name="Imagen 1" descr="logo_blanc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729" y="2299960"/>
            <a:ext cx="3544886" cy="54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7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d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Que puede aportar la AI para Asepeyo"/>
          <p:cNvSpPr txBox="1">
            <a:spLocks noGrp="1"/>
          </p:cNvSpPr>
          <p:nvPr>
            <p:ph type="ctrTitle" idx="4294967295"/>
          </p:nvPr>
        </p:nvSpPr>
        <p:spPr>
          <a:xfrm>
            <a:off x="892969" y="906312"/>
            <a:ext cx="7358063" cy="393210"/>
          </a:xfrm>
          <a:prstGeom prst="rect">
            <a:avLst/>
          </a:prstGeom>
          <a:ln w="63500">
            <a:noFill/>
          </a:ln>
        </p:spPr>
        <p:txBody>
          <a:bodyPr>
            <a:normAutofit fontScale="90000"/>
          </a:bodyPr>
          <a:lstStyle/>
          <a:p>
            <a:pPr lvl="2">
              <a:defRPr sz="2800"/>
            </a:pPr>
            <a:r>
              <a:rPr dirty="0"/>
              <a:t>Que </a:t>
            </a:r>
            <a:r>
              <a:rPr dirty="0" err="1"/>
              <a:t>puede</a:t>
            </a:r>
            <a:r>
              <a:rPr dirty="0"/>
              <a:t> </a:t>
            </a:r>
            <a:r>
              <a:rPr dirty="0" err="1"/>
              <a:t>aportar</a:t>
            </a:r>
            <a:r>
              <a:rPr dirty="0"/>
              <a:t> la </a:t>
            </a:r>
            <a:r>
              <a:rPr b="1" dirty="0" smtClean="0">
                <a:solidFill>
                  <a:srgbClr val="00B3FF"/>
                </a:solidFill>
              </a:rPr>
              <a:t>I</a:t>
            </a:r>
            <a:r>
              <a:rPr lang="es-ES" b="1" dirty="0" smtClean="0">
                <a:solidFill>
                  <a:srgbClr val="00B3FF"/>
                </a:solidFill>
              </a:rPr>
              <a:t>A</a:t>
            </a:r>
            <a:r>
              <a:rPr dirty="0" smtClean="0"/>
              <a:t> </a:t>
            </a:r>
            <a:r>
              <a:rPr dirty="0"/>
              <a:t>para Asepeyo </a:t>
            </a:r>
          </a:p>
        </p:txBody>
      </p:sp>
      <p:sp>
        <p:nvSpPr>
          <p:cNvPr id="4" name="Elipse 3"/>
          <p:cNvSpPr/>
          <p:nvPr/>
        </p:nvSpPr>
        <p:spPr>
          <a:xfrm>
            <a:off x="1534138" y="1944103"/>
            <a:ext cx="1350543" cy="135054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139478" y="3526061"/>
            <a:ext cx="2112778" cy="2872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Lectura de placas de TÓRAX</a:t>
            </a:r>
            <a:endParaRPr kumimoji="0" lang="es-E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3955466" y="1944103"/>
            <a:ext cx="1350543" cy="135054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661696" y="3517931"/>
            <a:ext cx="191099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Neue"/>
              </a:rPr>
              <a:t>Lectura TAC TÓRAX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0" dirty="0" smtClean="0"/>
              <a:t>(nódulos y fracturas)</a:t>
            </a:r>
            <a:endParaRPr kumimoji="0" lang="es-E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"/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6424331" y="1944103"/>
            <a:ext cx="1350543" cy="135054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130561" y="3517931"/>
            <a:ext cx="191099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 Neue"/>
              </a:rPr>
              <a:t>Lectura de placas RX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b="0" dirty="0" smtClean="0"/>
              <a:t>en fracturas en general</a:t>
            </a:r>
            <a:endParaRPr kumimoji="0" lang="es-E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"/>
            </a:endParaRPr>
          </a:p>
        </p:txBody>
      </p:sp>
      <p:pic>
        <p:nvPicPr>
          <p:cNvPr id="9" name="Imagen 8" descr="XRa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38" y="2254804"/>
            <a:ext cx="721388" cy="731996"/>
          </a:xfrm>
          <a:prstGeom prst="rect">
            <a:avLst/>
          </a:prstGeom>
        </p:spPr>
      </p:pic>
      <p:pic>
        <p:nvPicPr>
          <p:cNvPr id="19" name="Imagen 18" descr="noun_X-Ray_188618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115" y="2182838"/>
            <a:ext cx="950363" cy="890550"/>
          </a:xfrm>
          <a:prstGeom prst="rect">
            <a:avLst/>
          </a:prstGeom>
        </p:spPr>
      </p:pic>
      <p:pic>
        <p:nvPicPr>
          <p:cNvPr id="21" name="Imagen 20" descr="noun_X-Ray_124572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314" y="2208227"/>
            <a:ext cx="860421" cy="84768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Stock-91267503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1" b="7694"/>
          <a:stretch/>
        </p:blipFill>
        <p:spPr>
          <a:xfrm>
            <a:off x="239137" y="1069678"/>
            <a:ext cx="8540487" cy="380747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477758" y="1396588"/>
            <a:ext cx="6373945" cy="3212271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5" name="TIMING PROYECTO AI EN ASEPEYO"/>
          <p:cNvSpPr txBox="1"/>
          <p:nvPr/>
        </p:nvSpPr>
        <p:spPr>
          <a:xfrm>
            <a:off x="2262522" y="615635"/>
            <a:ext cx="4737667" cy="372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1887" tIns="31887" rIns="31887" bIns="31887" anchor="ctr">
            <a:spAutoFit/>
          </a:bodyPr>
          <a:lstStyle>
            <a:lvl1pPr>
              <a:defRPr sz="3400"/>
            </a:lvl1pPr>
          </a:lstStyle>
          <a:p>
            <a:r>
              <a:rPr lang="es-ES_tradnl" sz="2000" dirty="0" smtClean="0"/>
              <a:t>Cronograma proyecto</a:t>
            </a:r>
            <a:r>
              <a:rPr sz="2000" dirty="0" smtClean="0"/>
              <a:t> </a:t>
            </a:r>
            <a:r>
              <a:rPr sz="2000" dirty="0" smtClean="0">
                <a:solidFill>
                  <a:srgbClr val="00B3FF"/>
                </a:solidFill>
              </a:rPr>
              <a:t>I</a:t>
            </a:r>
            <a:r>
              <a:rPr lang="es-ES" sz="2000" dirty="0" smtClean="0">
                <a:solidFill>
                  <a:srgbClr val="00B3FF"/>
                </a:solidFill>
              </a:rPr>
              <a:t>A</a:t>
            </a:r>
            <a:r>
              <a:rPr sz="2000" dirty="0" smtClean="0"/>
              <a:t> </a:t>
            </a:r>
            <a:r>
              <a:rPr lang="es-ES_tradnl" sz="2000" dirty="0" smtClean="0"/>
              <a:t>en Asepeyo</a:t>
            </a:r>
            <a:endParaRPr sz="2000" dirty="0"/>
          </a:p>
        </p:txBody>
      </p:sp>
      <p:sp>
        <p:nvSpPr>
          <p:cNvPr id="6" name="Que puede aportar la AI para Asepeyo"/>
          <p:cNvSpPr txBox="1">
            <a:spLocks/>
          </p:cNvSpPr>
          <p:nvPr/>
        </p:nvSpPr>
        <p:spPr>
          <a:xfrm>
            <a:off x="1549400" y="679228"/>
            <a:ext cx="5930900" cy="390450"/>
          </a:xfrm>
          <a:prstGeom prst="rect">
            <a:avLst/>
          </a:prstGeom>
          <a:ln w="63500">
            <a:noFill/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87" tIns="31887" rIns="31887" bIns="31887" anchor="b">
            <a:normAutofit fontScale="90000" lnSpcReduction="20000"/>
          </a:bodyPr>
          <a:lstStyle>
            <a:lvl1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1pPr>
            <a:lvl2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lvl="2" hangingPunct="1">
              <a:defRPr sz="2800"/>
            </a:pPr>
            <a:r>
              <a:rPr lang="es-ES" sz="2800" dirty="0" smtClean="0"/>
              <a:t> </a:t>
            </a:r>
            <a:endParaRPr lang="es-ES" sz="2800" dirty="0"/>
          </a:p>
        </p:txBody>
      </p:sp>
      <p:sp>
        <p:nvSpPr>
          <p:cNvPr id="4" name="Rectángulo 3"/>
          <p:cNvSpPr/>
          <p:nvPr/>
        </p:nvSpPr>
        <p:spPr>
          <a:xfrm>
            <a:off x="1788410" y="1629253"/>
            <a:ext cx="5779932" cy="2800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238356">
              <a:defRPr sz="2405"/>
            </a:pPr>
            <a:r>
              <a:rPr lang="es-ES" sz="1600" dirty="0">
                <a:solidFill>
                  <a:srgbClr val="00B3FF"/>
                </a:solidFill>
              </a:rPr>
              <a:t>Febrero 2019</a:t>
            </a:r>
          </a:p>
          <a:p>
            <a:pPr algn="l" defTabSz="238356">
              <a:defRPr sz="2405"/>
            </a:pPr>
            <a:r>
              <a:rPr lang="es-ES" sz="1600" b="0" dirty="0" smtClean="0"/>
              <a:t>Instalación </a:t>
            </a:r>
            <a:r>
              <a:rPr lang="es-ES" sz="1600" b="0" dirty="0"/>
              <a:t>DR (Placa de tórax) y </a:t>
            </a:r>
            <a:r>
              <a:rPr lang="es-ES" sz="1600" b="0" dirty="0" smtClean="0"/>
              <a:t>CT</a:t>
            </a:r>
            <a:br>
              <a:rPr lang="es-ES" sz="1600" b="0" dirty="0" smtClean="0"/>
            </a:br>
            <a:r>
              <a:rPr lang="es-ES" sz="1600" b="0" dirty="0" smtClean="0"/>
              <a:t>(</a:t>
            </a:r>
            <a:r>
              <a:rPr lang="es-ES" sz="1600" b="0" dirty="0"/>
              <a:t>Nódulos y fracturas tórax</a:t>
            </a:r>
            <a:r>
              <a:rPr lang="es-ES" sz="1600" b="0" dirty="0" smtClean="0"/>
              <a:t>)</a:t>
            </a:r>
            <a:endParaRPr lang="es-ES" sz="1600" b="0" dirty="0"/>
          </a:p>
          <a:p>
            <a:pPr algn="l" defTabSz="238356">
              <a:defRPr sz="2405"/>
            </a:pPr>
            <a:endParaRPr lang="es-ES" sz="1600" dirty="0"/>
          </a:p>
          <a:p>
            <a:pPr algn="l" defTabSz="238356">
              <a:defRPr sz="2665"/>
            </a:pPr>
            <a:r>
              <a:rPr lang="es-ES" sz="1600" dirty="0">
                <a:solidFill>
                  <a:srgbClr val="00B3FF"/>
                </a:solidFill>
              </a:rPr>
              <a:t>Febrero 2019</a:t>
            </a:r>
          </a:p>
          <a:p>
            <a:pPr algn="l" defTabSz="238356">
              <a:defRPr sz="2665"/>
            </a:pPr>
            <a:r>
              <a:rPr lang="es-ES" sz="1600" b="0" dirty="0" smtClean="0"/>
              <a:t>Instalación </a:t>
            </a:r>
            <a:r>
              <a:rPr lang="es-ES" sz="1600" b="0" dirty="0"/>
              <a:t>de doble lectura por parte de los radiólogos (40) de </a:t>
            </a:r>
            <a:r>
              <a:rPr lang="es-ES" sz="1600" b="0" dirty="0" err="1"/>
              <a:t>Infervision</a:t>
            </a:r>
            <a:r>
              <a:rPr lang="es-ES" sz="1600" b="0" dirty="0"/>
              <a:t> en fracturas y placa de tórax de </a:t>
            </a:r>
            <a:r>
              <a:rPr lang="es-ES" sz="1600" b="0" dirty="0" smtClean="0"/>
              <a:t>Asepeyo</a:t>
            </a:r>
            <a:endParaRPr lang="es-ES" sz="1600" b="0" dirty="0"/>
          </a:p>
          <a:p>
            <a:pPr algn="l" defTabSz="238356">
              <a:defRPr sz="2665"/>
            </a:pPr>
            <a:endParaRPr lang="es-ES" sz="1600" b="0" dirty="0" smtClean="0"/>
          </a:p>
          <a:p>
            <a:pPr algn="l" defTabSz="238356">
              <a:defRPr sz="2665"/>
            </a:pPr>
            <a:r>
              <a:rPr lang="es-ES" sz="1600" dirty="0">
                <a:solidFill>
                  <a:srgbClr val="00B3FF"/>
                </a:solidFill>
              </a:rPr>
              <a:t>Julio </a:t>
            </a:r>
            <a:r>
              <a:rPr lang="es-ES" sz="1600" dirty="0" smtClean="0">
                <a:solidFill>
                  <a:srgbClr val="00B3FF"/>
                </a:solidFill>
              </a:rPr>
              <a:t>2019</a:t>
            </a:r>
            <a:r>
              <a:rPr lang="es-ES" sz="1600" b="0" dirty="0" smtClean="0"/>
              <a:t>: Instalación </a:t>
            </a:r>
            <a:r>
              <a:rPr lang="es-ES" sz="1600" b="0" dirty="0"/>
              <a:t>producto </a:t>
            </a:r>
            <a:r>
              <a:rPr lang="es-ES" sz="1600" b="0" dirty="0" smtClean="0"/>
              <a:t>Fracturas</a:t>
            </a:r>
            <a:endParaRPr lang="es-ES" sz="1600" b="0" dirty="0"/>
          </a:p>
          <a:p>
            <a:pPr algn="l" defTabSz="238356">
              <a:defRPr sz="2665"/>
            </a:pPr>
            <a:endParaRPr lang="es-ES" sz="1600" b="0" dirty="0" smtClean="0"/>
          </a:p>
          <a:p>
            <a:pPr algn="l" defTabSz="238356">
              <a:defRPr sz="2665"/>
            </a:pPr>
            <a:r>
              <a:rPr lang="es-ES" sz="1600" dirty="0" smtClean="0">
                <a:solidFill>
                  <a:srgbClr val="00B3FF"/>
                </a:solidFill>
              </a:rPr>
              <a:t>Octubre 2019</a:t>
            </a:r>
            <a:r>
              <a:rPr lang="es-ES" sz="1600" b="0" dirty="0" smtClean="0"/>
              <a:t>: Fin </a:t>
            </a:r>
            <a:r>
              <a:rPr lang="es-ES" sz="1600" b="0" dirty="0"/>
              <a:t>periodo </a:t>
            </a:r>
            <a:r>
              <a:rPr lang="es-ES" sz="1600" b="0" dirty="0" smtClean="0"/>
              <a:t>demostración</a:t>
            </a:r>
            <a:endParaRPr lang="es-ES" sz="1600" b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Stock-90804594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0" b="25003"/>
          <a:stretch/>
        </p:blipFill>
        <p:spPr>
          <a:xfrm>
            <a:off x="239136" y="1069677"/>
            <a:ext cx="8540487" cy="380747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77758" y="1273288"/>
            <a:ext cx="6373945" cy="3458871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9" name="Necesidad de diagnosticar correctamente la placa de RX"/>
          <p:cNvSpPr txBox="1">
            <a:spLocks noGrp="1"/>
          </p:cNvSpPr>
          <p:nvPr>
            <p:ph type="ctrTitle" idx="4294967295"/>
          </p:nvPr>
        </p:nvSpPr>
        <p:spPr>
          <a:xfrm>
            <a:off x="892969" y="570537"/>
            <a:ext cx="7358063" cy="412750"/>
          </a:xfrm>
          <a:prstGeom prst="rect">
            <a:avLst/>
          </a:prstGeom>
          <a:ln w="63500">
            <a:noFill/>
          </a:ln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sz="2000" dirty="0" err="1"/>
              <a:t>Necesidad</a:t>
            </a:r>
            <a:r>
              <a:rPr sz="2000" dirty="0"/>
              <a:t> de </a:t>
            </a:r>
            <a:r>
              <a:rPr sz="2000" dirty="0" err="1"/>
              <a:t>diagnosticar</a:t>
            </a:r>
            <a:r>
              <a:rPr sz="2000" dirty="0"/>
              <a:t> </a:t>
            </a:r>
            <a:r>
              <a:rPr sz="2000" dirty="0" err="1"/>
              <a:t>correctamente</a:t>
            </a:r>
            <a:r>
              <a:rPr sz="2000" dirty="0"/>
              <a:t> </a:t>
            </a:r>
            <a:r>
              <a:rPr sz="2000" dirty="0" smtClean="0"/>
              <a:t>la</a:t>
            </a:r>
            <a:r>
              <a:rPr lang="es-ES" sz="2000" dirty="0" smtClean="0"/>
              <a:t>s</a:t>
            </a:r>
            <a:r>
              <a:rPr sz="2000" dirty="0" smtClean="0"/>
              <a:t> </a:t>
            </a:r>
            <a:r>
              <a:rPr sz="2000" dirty="0"/>
              <a:t>RX</a:t>
            </a:r>
          </a:p>
        </p:txBody>
      </p:sp>
      <p:sp>
        <p:nvSpPr>
          <p:cNvPr id="9" name="Posición SERAM sobre la necesidad de informar la radiología simple…"/>
          <p:cNvSpPr txBox="1">
            <a:spLocks/>
          </p:cNvSpPr>
          <p:nvPr/>
        </p:nvSpPr>
        <p:spPr>
          <a:xfrm>
            <a:off x="1721277" y="1183456"/>
            <a:ext cx="5942101" cy="3380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887" tIns="31887" rIns="31887" bIns="31887" anchor="t">
            <a:noAutofit/>
          </a:bodyPr>
          <a:lstStyle>
            <a:lvl1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0" algn="ctr" defTabSz="366702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674076" marR="0" indent="-279013" algn="l" defTabSz="366702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953089" marR="0" indent="-279013" algn="l" defTabSz="366702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232101" marR="0" indent="-279013" algn="l" defTabSz="366702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511114" marR="0" indent="-279013" algn="l" defTabSz="366702" rtl="0" latinLnBrk="0">
              <a:lnSpc>
                <a:spcPct val="100000"/>
              </a:lnSpc>
              <a:spcBef>
                <a:spcPts val="2636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255416">
              <a:lnSpc>
                <a:spcPts val="4394"/>
              </a:lnSpc>
              <a:defRPr sz="3204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000" b="1" dirty="0" smtClean="0">
                <a:latin typeface="Arial"/>
                <a:ea typeface="Helvetica"/>
                <a:cs typeface="Arial"/>
                <a:sym typeface="Helvetica"/>
              </a:rPr>
              <a:t>Posición SERAM sobre la necesidad de informar la RX simple</a:t>
            </a:r>
          </a:p>
          <a:p>
            <a:pPr algn="l" defTabSz="255416"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endParaRPr lang="es-ES" sz="1000" dirty="0" smtClean="0">
              <a:latin typeface="Arial"/>
              <a:ea typeface="Avenir Book"/>
              <a:cs typeface="Arial"/>
              <a:sym typeface="Avenir Book"/>
            </a:endParaRPr>
          </a:p>
          <a:p>
            <a:pPr algn="l" defTabSz="255416"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s-ES" sz="1000" dirty="0" smtClean="0">
                <a:latin typeface="Arial"/>
                <a:ea typeface="Avenir Book"/>
                <a:cs typeface="Arial"/>
                <a:sym typeface="Avenir Book"/>
              </a:rPr>
              <a:t>Existe un 19% de discrepancias con respecto a las interpretaciones realizadas por los radiólogos en relación a las placas de tórax </a:t>
            </a:r>
          </a:p>
          <a:p>
            <a:pPr algn="just" defTabSz="255416">
              <a:lnSpc>
                <a:spcPts val="1506"/>
              </a:lnSpc>
              <a:spcBef>
                <a:spcPts val="439"/>
              </a:spcBef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s-ES" sz="1000" dirty="0" smtClean="0">
                <a:latin typeface="Arial"/>
                <a:ea typeface="Avenir Book"/>
                <a:cs typeface="Arial"/>
                <a:sym typeface="Avenir Book"/>
              </a:rPr>
              <a:t>Existe un 10% de discrepancias significativas (normalidad versus anormalidad relevante) con respecto a los informes realizados por radiólogos en relación a la radiología ósea simple.</a:t>
            </a:r>
          </a:p>
          <a:p>
            <a:pPr algn="just" defTabSz="255416">
              <a:lnSpc>
                <a:spcPts val="1506"/>
              </a:lnSpc>
              <a:spcBef>
                <a:spcPts val="439"/>
              </a:spcBef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s-ES" sz="1000" dirty="0" smtClean="0">
                <a:latin typeface="Arial"/>
                <a:ea typeface="Avenir Book"/>
                <a:cs typeface="Arial"/>
                <a:sym typeface="Avenir Book"/>
              </a:rPr>
              <a:t>Desde el punto de vista de seguridad jurídica, se constatan demandas por responsabilidad por errores diagnósticos en tres situaciones de riesgo: </a:t>
            </a:r>
          </a:p>
          <a:p>
            <a:pPr marL="285750" indent="-285750" algn="l" defTabSz="255416">
              <a:lnSpc>
                <a:spcPct val="170000"/>
              </a:lnSpc>
              <a:buFont typeface="Arial" panose="020B0604020202020204" pitchFamily="34" charset="0"/>
              <a:buChar char="•"/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s-ES" sz="1000" b="1" dirty="0" smtClean="0">
                <a:latin typeface="Arial"/>
                <a:ea typeface="Avenir Book"/>
                <a:cs typeface="Arial"/>
                <a:sym typeface="Avenir Book"/>
              </a:rPr>
              <a:t>Fracturas de columna vertebral, sobre todo cervicales. </a:t>
            </a:r>
          </a:p>
          <a:p>
            <a:pPr marL="285750" indent="-285750" algn="l" defTabSz="255416">
              <a:lnSpc>
                <a:spcPct val="170000"/>
              </a:lnSpc>
              <a:buFont typeface="Arial" panose="020B0604020202020204" pitchFamily="34" charset="0"/>
              <a:buChar char="•"/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s-ES" sz="1000" b="1" dirty="0" smtClean="0">
                <a:latin typeface="Arial"/>
                <a:ea typeface="Avenir Book"/>
                <a:cs typeface="Arial"/>
                <a:sym typeface="Avenir Book"/>
              </a:rPr>
              <a:t>Fracturas de huesos de mano y pie. </a:t>
            </a:r>
          </a:p>
          <a:p>
            <a:pPr marL="285750" indent="-285750" algn="l" defTabSz="255416">
              <a:lnSpc>
                <a:spcPct val="170000"/>
              </a:lnSpc>
              <a:buFont typeface="Arial" panose="020B0604020202020204" pitchFamily="34" charset="0"/>
              <a:buChar char="•"/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s-ES" sz="1000" b="1" dirty="0" smtClean="0">
                <a:latin typeface="Arial"/>
                <a:ea typeface="Avenir Book"/>
                <a:cs typeface="Arial"/>
                <a:sym typeface="Avenir Book"/>
              </a:rPr>
              <a:t>Fracturas en niños. </a:t>
            </a:r>
          </a:p>
          <a:p>
            <a:pPr algn="just" defTabSz="255416">
              <a:lnSpc>
                <a:spcPts val="1506"/>
              </a:lnSpc>
              <a:spcBef>
                <a:spcPts val="439"/>
              </a:spcBef>
              <a:defRPr sz="1335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 lang="es-ES" sz="1000" dirty="0" smtClean="0">
                <a:latin typeface="Arial"/>
                <a:ea typeface="Avenir Book"/>
                <a:cs typeface="Arial"/>
                <a:sym typeface="Avenir Book"/>
              </a:rPr>
              <a:t>También es recomendable informar todas las RX óseas del paciente </a:t>
            </a:r>
            <a:r>
              <a:rPr lang="es-ES" sz="1000" dirty="0" err="1" smtClean="0">
                <a:latin typeface="Arial"/>
                <a:ea typeface="Avenir Book"/>
                <a:cs typeface="Arial"/>
                <a:sym typeface="Avenir Book"/>
              </a:rPr>
              <a:t>politraumatizado</a:t>
            </a:r>
            <a:r>
              <a:rPr lang="es-ES" sz="1000" dirty="0" smtClean="0">
                <a:latin typeface="Arial"/>
                <a:ea typeface="Avenir Book"/>
                <a:cs typeface="Arial"/>
                <a:sym typeface="Avenir Book"/>
              </a:rPr>
              <a:t>; estos casos están relacionados con intervenciones judiciales e incapacidades laborales.</a:t>
            </a:r>
            <a:endParaRPr lang="es-ES" sz="1000" dirty="0">
              <a:latin typeface="Arial"/>
              <a:ea typeface="Avenir Book"/>
              <a:cs typeface="Arial"/>
              <a:sym typeface="Avenir Book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Stock-90804594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0" b="25003"/>
          <a:stretch/>
        </p:blipFill>
        <p:spPr>
          <a:xfrm>
            <a:off x="239136" y="1069677"/>
            <a:ext cx="8540487" cy="380747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477758" y="1273288"/>
            <a:ext cx="6373945" cy="3458871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76" name="BENEFICIOS DE LA INCORPORACION DE AI EN ASEPEYO"/>
          <p:cNvSpPr txBox="1">
            <a:spLocks noGrp="1"/>
          </p:cNvSpPr>
          <p:nvPr>
            <p:ph type="ctrTitle" idx="4294967295"/>
          </p:nvPr>
        </p:nvSpPr>
        <p:spPr>
          <a:xfrm>
            <a:off x="1044773" y="659276"/>
            <a:ext cx="7248327" cy="361950"/>
          </a:xfrm>
          <a:prstGeom prst="rect">
            <a:avLst/>
          </a:prstGeom>
          <a:ln w="63500">
            <a:noFill/>
          </a:ln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 sz="2000" dirty="0" smtClean="0"/>
              <a:t>Beneficios de la </a:t>
            </a:r>
            <a:r>
              <a:rPr lang="es-ES" sz="2000" dirty="0" err="1" smtClean="0"/>
              <a:t>incorporacion</a:t>
            </a:r>
            <a:r>
              <a:rPr lang="es-ES" sz="2000" dirty="0" smtClean="0"/>
              <a:t> de </a:t>
            </a:r>
            <a:r>
              <a:rPr lang="es-ES" sz="2000" b="1" dirty="0" smtClean="0">
                <a:solidFill>
                  <a:srgbClr val="00B3FF"/>
                </a:solidFill>
              </a:rPr>
              <a:t>IA</a:t>
            </a:r>
            <a:r>
              <a:rPr lang="es-ES" sz="2000" dirty="0" smtClean="0"/>
              <a:t> en Asepeyo</a:t>
            </a:r>
            <a:endParaRPr lang="es-ES" sz="2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995761" y="1860075"/>
            <a:ext cx="5382509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285750" indent="-285750" algn="l">
              <a:buFont typeface="Arial"/>
              <a:buChar char="•"/>
            </a:pPr>
            <a:r>
              <a:rPr lang="es-ES" sz="1600" b="0" dirty="0">
                <a:latin typeface="Arial"/>
                <a:cs typeface="Arial"/>
              </a:rPr>
              <a:t>Seguridad del </a:t>
            </a:r>
            <a:r>
              <a:rPr lang="es-ES" sz="1600" b="0" dirty="0" smtClean="0">
                <a:latin typeface="Arial"/>
                <a:cs typeface="Arial"/>
              </a:rPr>
              <a:t>paciente</a:t>
            </a:r>
          </a:p>
          <a:p>
            <a:pPr marL="285750" indent="-285750" algn="l">
              <a:buFont typeface="Arial"/>
              <a:buChar char="•"/>
            </a:pPr>
            <a:endParaRPr lang="es-ES" sz="1600" b="0" dirty="0">
              <a:latin typeface="Arial"/>
              <a:cs typeface="Arial"/>
            </a:endParaRPr>
          </a:p>
          <a:p>
            <a:pPr marL="285750" indent="-285750" algn="l">
              <a:buFont typeface="Arial"/>
              <a:buChar char="•"/>
            </a:pPr>
            <a:r>
              <a:rPr lang="es-ES" sz="1600" b="0" dirty="0">
                <a:latin typeface="Arial"/>
                <a:cs typeface="Arial"/>
              </a:rPr>
              <a:t>Soporte técnico al médico asistencial en la interpretación radiológica</a:t>
            </a:r>
          </a:p>
          <a:p>
            <a:pPr marL="285750" indent="-285750" algn="l">
              <a:buFont typeface="Arial"/>
              <a:buChar char="•"/>
            </a:pPr>
            <a:endParaRPr lang="es-ES" sz="1600" b="0" dirty="0" smtClean="0">
              <a:latin typeface="Arial"/>
              <a:cs typeface="Arial"/>
            </a:endParaRPr>
          </a:p>
          <a:p>
            <a:pPr marL="285750" indent="-285750" algn="l">
              <a:buFont typeface="Arial"/>
              <a:buChar char="•"/>
            </a:pPr>
            <a:r>
              <a:rPr lang="es-ES" sz="1600" b="0" dirty="0" smtClean="0">
                <a:latin typeface="Arial"/>
                <a:cs typeface="Arial"/>
              </a:rPr>
              <a:t>Detección </a:t>
            </a:r>
            <a:r>
              <a:rPr lang="es-ES" sz="1600" b="0" dirty="0">
                <a:latin typeface="Arial"/>
                <a:cs typeface="Arial"/>
              </a:rPr>
              <a:t>de “</a:t>
            </a:r>
            <a:r>
              <a:rPr lang="es-ES" sz="1600" b="0" dirty="0" err="1">
                <a:latin typeface="Arial"/>
                <a:cs typeface="Arial"/>
              </a:rPr>
              <a:t>incidentalomas</a:t>
            </a:r>
            <a:r>
              <a:rPr lang="es-ES" sz="1600" b="0" dirty="0">
                <a:latin typeface="Arial"/>
                <a:cs typeface="Arial"/>
              </a:rPr>
              <a:t>”</a:t>
            </a:r>
          </a:p>
          <a:p>
            <a:pPr marL="285750" indent="-285750" algn="l">
              <a:buFont typeface="Arial"/>
              <a:buChar char="•"/>
            </a:pPr>
            <a:endParaRPr lang="es-ES" sz="1600" b="0" dirty="0" smtClean="0">
              <a:latin typeface="Arial"/>
              <a:cs typeface="Arial"/>
            </a:endParaRPr>
          </a:p>
          <a:p>
            <a:pPr marL="285750" indent="-285750" algn="l">
              <a:buFont typeface="Arial"/>
              <a:buChar char="•"/>
            </a:pPr>
            <a:r>
              <a:rPr lang="es-ES" sz="1600" b="0" dirty="0" smtClean="0">
                <a:latin typeface="Arial"/>
                <a:cs typeface="Arial"/>
              </a:rPr>
              <a:t>Detección </a:t>
            </a:r>
            <a:r>
              <a:rPr lang="es-ES" sz="1600" b="0" dirty="0">
                <a:latin typeface="Arial"/>
                <a:cs typeface="Arial"/>
              </a:rPr>
              <a:t>de fracturas en pacientes </a:t>
            </a:r>
            <a:r>
              <a:rPr lang="es-ES" sz="1600" b="0" dirty="0" err="1">
                <a:latin typeface="Arial"/>
                <a:cs typeface="Arial"/>
              </a:rPr>
              <a:t>politraumáticos</a:t>
            </a:r>
            <a:r>
              <a:rPr lang="es-ES" sz="1600" b="0" dirty="0">
                <a:latin typeface="Arial"/>
                <a:cs typeface="Arial"/>
              </a:rPr>
              <a:t> (“efecto faros”</a:t>
            </a:r>
            <a:r>
              <a:rPr lang="es-ES" sz="1600" b="0" dirty="0" smtClean="0">
                <a:latin typeface="Arial"/>
                <a:cs typeface="Arial"/>
              </a:rPr>
              <a:t>)</a:t>
            </a:r>
            <a:endParaRPr lang="es-ES" sz="1600" b="0" dirty="0">
              <a:latin typeface="Arial"/>
              <a:cs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952314" y="4435897"/>
            <a:ext cx="7358063" cy="302533"/>
          </a:xfrm>
        </p:spPr>
        <p:txBody>
          <a:bodyPr>
            <a:normAutofit fontScale="90000"/>
          </a:bodyPr>
          <a:lstStyle/>
          <a:p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DETECCIÓN FRACTURAS INTERCOSTALES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aptura de pantalla 2019-01-11 a las 18.53.55.png" descr="Captura de pantalla 2019-01-11 a las 18.53.55.pn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t="9216" b="9216"/>
          <a:stretch>
            <a:fillRect/>
          </a:stretch>
        </p:blipFill>
        <p:spPr>
          <a:xfrm>
            <a:off x="1201738" y="1062260"/>
            <a:ext cx="6858000" cy="311422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0517522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" descr="Imagen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t="20899" b="20899"/>
          <a:stretch>
            <a:fillRect/>
          </a:stretch>
        </p:blipFill>
        <p:spPr>
          <a:xfrm>
            <a:off x="1143000" y="1062260"/>
            <a:ext cx="6858000" cy="31142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271504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Una Fractura intercostal puede provocar ….."/>
          <p:cNvSpPr txBox="1">
            <a:spLocks noGrp="1"/>
          </p:cNvSpPr>
          <p:nvPr>
            <p:ph type="ctrTitle" idx="4294967295"/>
          </p:nvPr>
        </p:nvSpPr>
        <p:spPr>
          <a:xfrm>
            <a:off x="1485042" y="74460"/>
            <a:ext cx="6173917" cy="567430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lvl="2"/>
            <a:r>
              <a:rPr lang="es-ES" sz="1900" dirty="0" smtClean="0"/>
              <a:t/>
            </a:r>
            <a:br>
              <a:rPr lang="es-ES" sz="1900" dirty="0" smtClean="0"/>
            </a:br>
            <a:r>
              <a:rPr lang="es-ES" sz="1900" dirty="0"/>
              <a:t/>
            </a:r>
            <a:br>
              <a:rPr lang="es-ES" sz="1900" dirty="0"/>
            </a:br>
            <a:endParaRPr sz="1900" dirty="0"/>
          </a:p>
        </p:txBody>
      </p:sp>
      <p:sp>
        <p:nvSpPr>
          <p:cNvPr id="185" name="Las lesiones de tórax concomitantes pueden incluir…"/>
          <p:cNvSpPr txBox="1"/>
          <p:nvPr/>
        </p:nvSpPr>
        <p:spPr>
          <a:xfrm>
            <a:off x="3441700" y="3322164"/>
            <a:ext cx="5327650" cy="341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1887" tIns="31887" rIns="31887" bIns="31887" anchor="ctr">
            <a:spAutoFit/>
          </a:bodyPr>
          <a:lstStyle/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800" dirty="0"/>
          </a:p>
        </p:txBody>
      </p:sp>
      <p:sp>
        <p:nvSpPr>
          <p:cNvPr id="186" name="“Por que es tan importante el correcto…"/>
          <p:cNvSpPr txBox="1"/>
          <p:nvPr/>
        </p:nvSpPr>
        <p:spPr>
          <a:xfrm>
            <a:off x="5938388" y="848876"/>
            <a:ext cx="64461" cy="295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1887" tIns="31887" rIns="31887" bIns="31887" anchor="ctr">
            <a:spAutoFit/>
          </a:bodyPr>
          <a:lstStyle/>
          <a:p>
            <a:endParaRPr dirty="0"/>
          </a:p>
        </p:txBody>
      </p:sp>
      <p:grpSp>
        <p:nvGrpSpPr>
          <p:cNvPr id="9" name="Galería de imágenes"/>
          <p:cNvGrpSpPr/>
          <p:nvPr/>
        </p:nvGrpSpPr>
        <p:grpSpPr>
          <a:xfrm>
            <a:off x="374649" y="1078168"/>
            <a:ext cx="2791695" cy="2161412"/>
            <a:chOff x="0" y="0"/>
            <a:chExt cx="4121771" cy="3407186"/>
          </a:xfrm>
        </p:grpSpPr>
        <p:pic>
          <p:nvPicPr>
            <p:cNvPr id="10" name="Captura de pantalla 2019-01-11 a las 18.53.35.png" descr="Captura de pantalla 2019-01-11 a las 18.53.35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9639" r="9639"/>
            <a:stretch>
              <a:fillRect/>
            </a:stretch>
          </p:blipFill>
          <p:spPr>
            <a:xfrm>
              <a:off x="0" y="0"/>
              <a:ext cx="4121772" cy="28684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1" name="Detección Pneumotorax"/>
            <p:cNvSpPr/>
            <p:nvPr/>
          </p:nvSpPr>
          <p:spPr>
            <a:xfrm>
              <a:off x="0" y="2944654"/>
              <a:ext cx="4121772" cy="4625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t">
              <a:noAutofit/>
            </a:bodyPr>
            <a:lstStyle>
              <a:lvl1pPr>
                <a:defRPr sz="2000"/>
              </a:lvl1pPr>
            </a:lstStyle>
            <a:p>
              <a:r>
                <a:t>Detección Pneumotorax</a:t>
              </a:r>
            </a:p>
          </p:txBody>
        </p:sp>
      </p:grpSp>
      <p:sp>
        <p:nvSpPr>
          <p:cNvPr id="2" name="1 Rectángulo"/>
          <p:cNvSpPr/>
          <p:nvPr/>
        </p:nvSpPr>
        <p:spPr>
          <a:xfrm>
            <a:off x="3397250" y="983196"/>
            <a:ext cx="556895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800" dirty="0"/>
              <a:t>Posibles lesiones de </a:t>
            </a:r>
            <a:r>
              <a:rPr lang="es-ES" sz="1800" dirty="0">
                <a:solidFill>
                  <a:srgbClr val="00B3FF"/>
                </a:solidFill>
              </a:rPr>
              <a:t>tórax</a:t>
            </a:r>
            <a:r>
              <a:rPr lang="es-ES" sz="1800" dirty="0"/>
              <a:t> concomitantes</a:t>
            </a:r>
            <a:r>
              <a:rPr lang="es-ES" sz="1800" dirty="0" smtClean="0"/>
              <a:t>:</a:t>
            </a:r>
          </a:p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1800" dirty="0"/>
          </a:p>
          <a:p>
            <a:pPr marL="285750" indent="-285750" algn="l" defTabSz="286984">
              <a:buFont typeface="Arial" panose="020B0604020202020204" pitchFamily="34" charset="0"/>
              <a:buChar char="•"/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400" dirty="0"/>
              <a:t>Daños aórticos, subclavios o </a:t>
            </a:r>
            <a:r>
              <a:rPr lang="es-ES" sz="1400" dirty="0" smtClean="0"/>
              <a:t>cardíacos</a:t>
            </a:r>
            <a:br>
              <a:rPr lang="es-ES" sz="1400" dirty="0" smtClean="0"/>
            </a:br>
            <a:r>
              <a:rPr lang="es-ES" sz="1400" dirty="0" smtClean="0"/>
              <a:t>(</a:t>
            </a:r>
            <a:r>
              <a:rPr lang="es-ES" sz="1400" dirty="0"/>
              <a:t>infrecuentes, pero que pueden asociarse a </a:t>
            </a:r>
            <a:r>
              <a:rPr lang="es-ES" sz="1400" dirty="0" smtClean="0"/>
              <a:t>fracturas</a:t>
            </a:r>
            <a:br>
              <a:rPr lang="es-ES" sz="1400" dirty="0" smtClean="0"/>
            </a:br>
            <a:r>
              <a:rPr lang="es-ES" sz="1400" dirty="0" smtClean="0"/>
              <a:t>de </a:t>
            </a:r>
            <a:r>
              <a:rPr lang="es-ES" sz="1400" dirty="0"/>
              <a:t>1ª o 2ª costillas</a:t>
            </a:r>
            <a:r>
              <a:rPr lang="es-ES" sz="1400" dirty="0" smtClean="0"/>
              <a:t>).</a:t>
            </a:r>
          </a:p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1400" dirty="0" smtClean="0"/>
          </a:p>
          <a:p>
            <a:pPr marL="285750" indent="-285750" algn="l" defTabSz="286984">
              <a:buFont typeface="Arial" panose="020B0604020202020204" pitchFamily="34" charset="0"/>
              <a:buChar char="•"/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400" dirty="0" smtClean="0"/>
              <a:t>Lesiones </a:t>
            </a:r>
            <a:r>
              <a:rPr lang="es-ES" sz="1400" dirty="0"/>
              <a:t>esplénicas o abdominales (con fracturas de cualquiera de las costillas 7ª a 12ª</a:t>
            </a:r>
            <a:r>
              <a:rPr lang="es-ES" sz="1400" dirty="0" smtClean="0"/>
              <a:t>).</a:t>
            </a:r>
          </a:p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1400" dirty="0" smtClean="0"/>
          </a:p>
          <a:p>
            <a:pPr marL="285750" indent="-285750" algn="l" defTabSz="286984">
              <a:buFont typeface="Arial" panose="020B0604020202020204" pitchFamily="34" charset="0"/>
              <a:buChar char="•"/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400" dirty="0" smtClean="0"/>
              <a:t>Laceraciones </a:t>
            </a:r>
            <a:r>
              <a:rPr lang="es-ES" sz="1400" dirty="0"/>
              <a:t>o contusiones </a:t>
            </a:r>
            <a:r>
              <a:rPr lang="es-ES" sz="1400" dirty="0" smtClean="0"/>
              <a:t>pulmonares.</a:t>
            </a:r>
          </a:p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1400" dirty="0" smtClean="0"/>
          </a:p>
          <a:p>
            <a:pPr marL="285750" indent="-285750" algn="l" defTabSz="286984">
              <a:buFont typeface="Arial" panose="020B0604020202020204" pitchFamily="34" charset="0"/>
              <a:buChar char="•"/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400" dirty="0" smtClean="0"/>
              <a:t>Neumotórax.</a:t>
            </a:r>
          </a:p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1400" dirty="0" smtClean="0"/>
          </a:p>
          <a:p>
            <a:pPr marL="285750" indent="-285750" algn="l" defTabSz="286984">
              <a:buFont typeface="Arial" panose="020B0604020202020204" pitchFamily="34" charset="0"/>
              <a:buChar char="•"/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400" dirty="0" err="1" smtClean="0"/>
              <a:t>Hemotórax</a:t>
            </a:r>
            <a:r>
              <a:rPr lang="es-ES" sz="1400" dirty="0" smtClean="0"/>
              <a:t>.</a:t>
            </a:r>
          </a:p>
          <a:p>
            <a:pPr algn="l" defTabSz="286984"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s-ES" sz="1400" dirty="0" smtClean="0"/>
          </a:p>
          <a:p>
            <a:pPr marL="285750" indent="-285750" algn="l" defTabSz="286984">
              <a:buFont typeface="Arial" panose="020B0604020202020204" pitchFamily="34" charset="0"/>
              <a:buChar char="•"/>
              <a:defRPr sz="2500" b="0">
                <a:solidFill>
                  <a:srgbClr val="333333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s-ES" sz="1400" dirty="0" smtClean="0"/>
              <a:t>Lesiones </a:t>
            </a:r>
            <a:r>
              <a:rPr lang="es-ES" sz="1400" dirty="0" err="1"/>
              <a:t>traqueobronquiales</a:t>
            </a:r>
            <a:r>
              <a:rPr lang="es-ES" sz="1400" dirty="0"/>
              <a:t> (raras</a:t>
            </a:r>
            <a:r>
              <a:rPr lang="es-ES" sz="1400" dirty="0" smtClean="0"/>
              <a:t>).</a:t>
            </a:r>
            <a:endParaRPr lang="es-ES" sz="1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386</Words>
  <Application>Microsoft Office PowerPoint</Application>
  <PresentationFormat>Presentación en pantalla (16:9)</PresentationFormat>
  <Paragraphs>85</Paragraphs>
  <Slides>21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3" baseType="lpstr">
      <vt:lpstr>White</vt:lpstr>
      <vt:lpstr>1_White</vt:lpstr>
      <vt:lpstr>IA en diagnóstico por la Imagen</vt:lpstr>
      <vt:lpstr>Proyecto de interpretación de fracturas mediante inteligencia artificial en Asepeyo</vt:lpstr>
      <vt:lpstr>Que puede aportar la IA para Asepeyo </vt:lpstr>
      <vt:lpstr>Presentación de PowerPoint</vt:lpstr>
      <vt:lpstr>Necesidad de diagnosticar correctamente las RX</vt:lpstr>
      <vt:lpstr>Beneficios de la incorporacion de IA en Asepeyo</vt:lpstr>
      <vt:lpstr>DETECCIÓN FRACTURAS INTERCOSTALES</vt:lpstr>
      <vt:lpstr>Presentación de PowerPoint</vt:lpstr>
      <vt:lpstr>  </vt:lpstr>
      <vt:lpstr>Presentación de PowerPoint</vt:lpstr>
      <vt:lpstr>En politraumas la detección de fracturas en TC es muy útil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Links a video de imágenes en TC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Indice</dc:title>
  <dc:creator>CARLOS MIGUEL LINARES SALAS</dc:creator>
  <cp:lastModifiedBy>JUAN LUIS PAGES LARA</cp:lastModifiedBy>
  <cp:revision>92</cp:revision>
  <dcterms:modified xsi:type="dcterms:W3CDTF">2019-02-06T10:01:31Z</dcterms:modified>
</cp:coreProperties>
</file>