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media1.mov" ContentType="video/unknown"/>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1"/>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y subtítulo">
    <p:spTree>
      <p:nvGrpSpPr>
        <p:cNvPr id="1" name=""/>
        <p:cNvGrpSpPr/>
        <p:nvPr/>
      </p:nvGrpSpPr>
      <p:grpSpPr>
        <a:xfrm>
          <a:off x="0" y="0"/>
          <a:ext cx="0" cy="0"/>
          <a:chOff x="0" y="0"/>
          <a:chExt cx="0" cy="0"/>
        </a:xfrm>
      </p:grpSpPr>
      <p:sp>
        <p:nvSpPr>
          <p:cNvPr id="11" name="Texto del título"/>
          <p:cNvSpPr txBox="1"/>
          <p:nvPr>
            <p:ph type="title"/>
          </p:nvPr>
        </p:nvSpPr>
        <p:spPr>
          <a:xfrm>
            <a:off x="1778000" y="2298700"/>
            <a:ext cx="20828000" cy="4648200"/>
          </a:xfrm>
          <a:prstGeom prst="rect">
            <a:avLst/>
          </a:prstGeom>
        </p:spPr>
        <p:txBody>
          <a:bodyPr anchor="b"/>
          <a:lstStyle/>
          <a:p>
            <a:pPr/>
            <a:r>
              <a:t>Texto del título</a:t>
            </a:r>
          </a:p>
        </p:txBody>
      </p:sp>
      <p:sp>
        <p:nvSpPr>
          <p:cNvPr id="12" name="Nivel de texto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93" name="– Juan López"/>
          <p:cNvSpPr txBox="1"/>
          <p:nvPr>
            <p:ph type="body" sz="quarter" idx="13"/>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 Juan López</a:t>
            </a:r>
          </a:p>
        </p:txBody>
      </p:sp>
      <p:sp>
        <p:nvSpPr>
          <p:cNvPr id="94" name="“Escribir una cita aquí”"/>
          <p:cNvSpPr txBox="1"/>
          <p:nvPr>
            <p:ph type="body" sz="quarter" idx="14"/>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“Escribir una cita aquí” </a:t>
            </a:r>
          </a:p>
        </p:txBody>
      </p:sp>
      <p:sp>
        <p:nvSpPr>
          <p:cNvPr id="9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02" name="Imagen"/>
          <p:cNvSpPr/>
          <p:nvPr>
            <p:ph type="pic" idx="13"/>
          </p:nvPr>
        </p:nvSpPr>
        <p:spPr>
          <a:xfrm>
            <a:off x="0" y="0"/>
            <a:ext cx="24384000" cy="13716000"/>
          </a:xfrm>
          <a:prstGeom prst="rect">
            <a:avLst/>
          </a:prstGeom>
        </p:spPr>
        <p:txBody>
          <a:bodyPr lIns="91439" tIns="45719" rIns="91439" bIns="45719" anchor="t">
            <a:noAutofit/>
          </a:bodyPr>
          <a:lstStyle/>
          <a:p>
            <a:pPr/>
          </a:p>
        </p:txBody>
      </p:sp>
      <p:sp>
        <p:nvSpPr>
          <p:cNvPr id="10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10"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horizontal)">
    <p:spTree>
      <p:nvGrpSpPr>
        <p:cNvPr id="1" name=""/>
        <p:cNvGrpSpPr/>
        <p:nvPr/>
      </p:nvGrpSpPr>
      <p:grpSpPr>
        <a:xfrm>
          <a:off x="0" y="0"/>
          <a:ext cx="0" cy="0"/>
          <a:chOff x="0" y="0"/>
          <a:chExt cx="0" cy="0"/>
        </a:xfrm>
      </p:grpSpPr>
      <p:sp>
        <p:nvSpPr>
          <p:cNvPr id="20" name="Imagen"/>
          <p:cNvSpPr/>
          <p:nvPr>
            <p:ph type="pic" idx="13"/>
          </p:nvPr>
        </p:nvSpPr>
        <p:spPr>
          <a:xfrm>
            <a:off x="3125968" y="673100"/>
            <a:ext cx="18135601" cy="8737600"/>
          </a:xfrm>
          <a:prstGeom prst="rect">
            <a:avLst/>
          </a:prstGeom>
        </p:spPr>
        <p:txBody>
          <a:bodyPr lIns="91439" tIns="45719" rIns="91439" bIns="45719" anchor="t">
            <a:noAutofit/>
          </a:bodyPr>
          <a:lstStyle/>
          <a:p>
            <a:pPr/>
          </a:p>
        </p:txBody>
      </p:sp>
      <p:sp>
        <p:nvSpPr>
          <p:cNvPr id="21" name="Texto del título"/>
          <p:cNvSpPr txBox="1"/>
          <p:nvPr>
            <p:ph type="title"/>
          </p:nvPr>
        </p:nvSpPr>
        <p:spPr>
          <a:xfrm>
            <a:off x="635000" y="9512300"/>
            <a:ext cx="23114000" cy="2006600"/>
          </a:xfrm>
          <a:prstGeom prst="rect">
            <a:avLst/>
          </a:prstGeom>
        </p:spPr>
        <p:txBody>
          <a:bodyPr anchor="b"/>
          <a:lstStyle/>
          <a:p>
            <a:pPr/>
            <a:r>
              <a:t>Texto del título</a:t>
            </a:r>
          </a:p>
        </p:txBody>
      </p:sp>
      <p:sp>
        <p:nvSpPr>
          <p:cNvPr id="22" name="Nivel de texto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Nivel de texto 1</a:t>
            </a:r>
          </a:p>
          <a:p>
            <a:pPr lvl="1"/>
            <a:r>
              <a:t>Nivel de texto 2</a:t>
            </a:r>
          </a:p>
          <a:p>
            <a:pPr lvl="2"/>
            <a:r>
              <a:t>Nivel de texto 3</a:t>
            </a:r>
          </a:p>
          <a:p>
            <a:pPr lvl="3"/>
            <a:r>
              <a:t>Nivel de texto 4</a:t>
            </a:r>
          </a:p>
          <a:p>
            <a:pPr lvl="4"/>
            <a:r>
              <a:t>Nivel de texto 5</a:t>
            </a:r>
          </a:p>
        </p:txBody>
      </p:sp>
      <p:sp>
        <p:nvSpPr>
          <p:cNvPr id="2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centro)">
    <p:spTree>
      <p:nvGrpSpPr>
        <p:cNvPr id="1" name=""/>
        <p:cNvGrpSpPr/>
        <p:nvPr/>
      </p:nvGrpSpPr>
      <p:grpSpPr>
        <a:xfrm>
          <a:off x="0" y="0"/>
          <a:ext cx="0" cy="0"/>
          <a:chOff x="0" y="0"/>
          <a:chExt cx="0" cy="0"/>
        </a:xfrm>
      </p:grpSpPr>
      <p:sp>
        <p:nvSpPr>
          <p:cNvPr id="30" name="Texto del título"/>
          <p:cNvSpPr txBox="1"/>
          <p:nvPr>
            <p:ph type="title"/>
          </p:nvPr>
        </p:nvSpPr>
        <p:spPr>
          <a:xfrm>
            <a:off x="1778000" y="4533900"/>
            <a:ext cx="20828000" cy="4648200"/>
          </a:xfrm>
          <a:prstGeom prst="rect">
            <a:avLst/>
          </a:prstGeom>
        </p:spPr>
        <p:txBody>
          <a:bodyPr/>
          <a:lstStyle/>
          <a:p>
            <a:pPr/>
            <a:r>
              <a:t>Texto del título</a:t>
            </a:r>
          </a:p>
        </p:txBody>
      </p:sp>
      <p:sp>
        <p:nvSpPr>
          <p:cNvPr id="3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vertical)">
    <p:spTree>
      <p:nvGrpSpPr>
        <p:cNvPr id="1" name=""/>
        <p:cNvGrpSpPr/>
        <p:nvPr/>
      </p:nvGrpSpPr>
      <p:grpSpPr>
        <a:xfrm>
          <a:off x="0" y="0"/>
          <a:ext cx="0" cy="0"/>
          <a:chOff x="0" y="0"/>
          <a:chExt cx="0" cy="0"/>
        </a:xfrm>
      </p:grpSpPr>
      <p:sp>
        <p:nvSpPr>
          <p:cNvPr id="38" name="Imagen"/>
          <p:cNvSpPr/>
          <p:nvPr>
            <p:ph type="pic" sz="half" idx="13"/>
          </p:nvPr>
        </p:nvSpPr>
        <p:spPr>
          <a:xfrm>
            <a:off x="13165980" y="952500"/>
            <a:ext cx="9525001" cy="11468100"/>
          </a:xfrm>
          <a:prstGeom prst="rect">
            <a:avLst/>
          </a:prstGeom>
        </p:spPr>
        <p:txBody>
          <a:bodyPr lIns="91439" tIns="45719" rIns="91439" bIns="45719" anchor="t">
            <a:noAutofit/>
          </a:bodyPr>
          <a:lstStyle/>
          <a:p>
            <a:pPr/>
          </a:p>
        </p:txBody>
      </p:sp>
      <p:sp>
        <p:nvSpPr>
          <p:cNvPr id="39" name="Texto del título"/>
          <p:cNvSpPr txBox="1"/>
          <p:nvPr>
            <p:ph type="title"/>
          </p:nvPr>
        </p:nvSpPr>
        <p:spPr>
          <a:xfrm>
            <a:off x="1651000" y="952500"/>
            <a:ext cx="10223500" cy="5549900"/>
          </a:xfrm>
          <a:prstGeom prst="rect">
            <a:avLst/>
          </a:prstGeom>
        </p:spPr>
        <p:txBody>
          <a:bodyPr anchor="b"/>
          <a:lstStyle>
            <a:lvl1pPr>
              <a:defRPr sz="8400"/>
            </a:lvl1pPr>
          </a:lstStyle>
          <a:p>
            <a:pPr/>
            <a:r>
              <a:t>Texto del título</a:t>
            </a:r>
          </a:p>
        </p:txBody>
      </p:sp>
      <p:sp>
        <p:nvSpPr>
          <p:cNvPr id="40" name="Nivel de texto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Nivel de texto 1</a:t>
            </a:r>
          </a:p>
          <a:p>
            <a:pPr lvl="1"/>
            <a:r>
              <a:t>Nivel de texto 2</a:t>
            </a:r>
          </a:p>
          <a:p>
            <a:pPr lvl="2"/>
            <a:r>
              <a:t>Nivel de texto 3</a:t>
            </a:r>
          </a:p>
          <a:p>
            <a:pPr lvl="3"/>
            <a:r>
              <a:t>Nivel de texto 4</a:t>
            </a:r>
          </a:p>
          <a:p>
            <a:pPr lvl="4"/>
            <a:r>
              <a:t>Nivel de texto 5</a:t>
            </a:r>
          </a:p>
        </p:txBody>
      </p:sp>
      <p:sp>
        <p:nvSpPr>
          <p:cNvPr id="4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arriba)">
    <p:spTree>
      <p:nvGrpSpPr>
        <p:cNvPr id="1" name=""/>
        <p:cNvGrpSpPr/>
        <p:nvPr/>
      </p:nvGrpSpPr>
      <p:grpSpPr>
        <a:xfrm>
          <a:off x="0" y="0"/>
          <a:ext cx="0" cy="0"/>
          <a:chOff x="0" y="0"/>
          <a:chExt cx="0" cy="0"/>
        </a:xfrm>
      </p:grpSpPr>
      <p:sp>
        <p:nvSpPr>
          <p:cNvPr id="48" name="Texto del título"/>
          <p:cNvSpPr txBox="1"/>
          <p:nvPr>
            <p:ph type="title"/>
          </p:nvPr>
        </p:nvSpPr>
        <p:spPr>
          <a:prstGeom prst="rect">
            <a:avLst/>
          </a:prstGeom>
        </p:spPr>
        <p:txBody>
          <a:bodyPr/>
          <a:lstStyle/>
          <a:p>
            <a:pPr/>
            <a:r>
              <a:t>Texto del título</a:t>
            </a:r>
          </a:p>
        </p:txBody>
      </p:sp>
      <p:sp>
        <p:nvSpPr>
          <p:cNvPr id="4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56" name="Texto del título"/>
          <p:cNvSpPr txBox="1"/>
          <p:nvPr>
            <p:ph type="title"/>
          </p:nvPr>
        </p:nvSpPr>
        <p:spPr>
          <a:prstGeom prst="rect">
            <a:avLst/>
          </a:prstGeom>
        </p:spPr>
        <p:txBody>
          <a:bodyPr/>
          <a:lstStyle/>
          <a:p>
            <a:pPr/>
            <a:r>
              <a:t>Texto del título</a:t>
            </a:r>
          </a:p>
        </p:txBody>
      </p:sp>
      <p:sp>
        <p:nvSpPr>
          <p:cNvPr id="57" name="Nivel de texto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Nivel de texto 1</a:t>
            </a:r>
          </a:p>
          <a:p>
            <a:pPr lvl="1"/>
            <a:r>
              <a:t>Nivel de texto 2</a:t>
            </a:r>
          </a:p>
          <a:p>
            <a:pPr lvl="2"/>
            <a:r>
              <a:t>Nivel de texto 3</a:t>
            </a:r>
          </a:p>
          <a:p>
            <a:pPr lvl="3"/>
            <a:r>
              <a:t>Nivel de texto 4</a:t>
            </a:r>
          </a:p>
          <a:p>
            <a:pPr lvl="4"/>
            <a:r>
              <a:t>Nivel de texto 5</a:t>
            </a:r>
          </a:p>
        </p:txBody>
      </p:sp>
      <p:sp>
        <p:nvSpPr>
          <p:cNvPr id="5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5" name="Imagen"/>
          <p:cNvSpPr/>
          <p:nvPr>
            <p:ph type="pic" sz="half" idx="13"/>
          </p:nvPr>
        </p:nvSpPr>
        <p:spPr>
          <a:xfrm>
            <a:off x="13169900" y="3149600"/>
            <a:ext cx="9525000" cy="9296400"/>
          </a:xfrm>
          <a:prstGeom prst="rect">
            <a:avLst/>
          </a:prstGeom>
        </p:spPr>
        <p:txBody>
          <a:bodyPr lIns="91439" tIns="45719" rIns="91439" bIns="45719" anchor="t">
            <a:noAutofit/>
          </a:bodyPr>
          <a:lstStyle/>
          <a:p>
            <a:pPr/>
          </a:p>
        </p:txBody>
      </p:sp>
      <p:sp>
        <p:nvSpPr>
          <p:cNvPr id="66" name="Texto del título"/>
          <p:cNvSpPr txBox="1"/>
          <p:nvPr>
            <p:ph type="title"/>
          </p:nvPr>
        </p:nvSpPr>
        <p:spPr>
          <a:prstGeom prst="rect">
            <a:avLst/>
          </a:prstGeom>
        </p:spPr>
        <p:txBody>
          <a:bodyPr/>
          <a:lstStyle/>
          <a:p>
            <a:pPr/>
            <a:r>
              <a:t>Texto del título</a:t>
            </a:r>
          </a:p>
        </p:txBody>
      </p:sp>
      <p:sp>
        <p:nvSpPr>
          <p:cNvPr id="67" name="Nivel de texto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Nivel de texto 1</a:t>
            </a:r>
          </a:p>
          <a:p>
            <a:pPr lvl="1"/>
            <a:r>
              <a:t>Nivel de texto 2</a:t>
            </a:r>
          </a:p>
          <a:p>
            <a:pPr lvl="2"/>
            <a:r>
              <a:t>Nivel de texto 3</a:t>
            </a:r>
          </a:p>
          <a:p>
            <a:pPr lvl="3"/>
            <a:r>
              <a:t>Nivel de texto 4</a:t>
            </a:r>
          </a:p>
          <a:p>
            <a:pPr lvl="4"/>
            <a:r>
              <a:t>Nivel de texto 5</a:t>
            </a:r>
          </a:p>
        </p:txBody>
      </p:sp>
      <p:sp>
        <p:nvSpPr>
          <p:cNvPr id="6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75" name="Nivel de texto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Nivel de texto 1</a:t>
            </a:r>
          </a:p>
          <a:p>
            <a:pPr lvl="1"/>
            <a:r>
              <a:t>Nivel de texto 2</a:t>
            </a:r>
          </a:p>
          <a:p>
            <a:pPr lvl="2"/>
            <a:r>
              <a:t>Nivel de texto 3</a:t>
            </a:r>
          </a:p>
          <a:p>
            <a:pPr lvl="3"/>
            <a:r>
              <a:t>Nivel de texto 4</a:t>
            </a:r>
          </a:p>
          <a:p>
            <a:pPr lvl="4"/>
            <a:r>
              <a:t>Nivel de texto 5</a:t>
            </a:r>
          </a:p>
        </p:txBody>
      </p:sp>
      <p:sp>
        <p:nvSpPr>
          <p:cNvPr id="7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83" name="Imagen"/>
          <p:cNvSpPr/>
          <p:nvPr>
            <p:ph type="pic" sz="quarter" idx="13"/>
          </p:nvPr>
        </p:nvSpPr>
        <p:spPr>
          <a:xfrm>
            <a:off x="15760700" y="7048500"/>
            <a:ext cx="7404100" cy="5549900"/>
          </a:xfrm>
          <a:prstGeom prst="rect">
            <a:avLst/>
          </a:prstGeom>
        </p:spPr>
        <p:txBody>
          <a:bodyPr lIns="91439" tIns="45719" rIns="91439" bIns="45719" anchor="t">
            <a:noAutofit/>
          </a:bodyPr>
          <a:lstStyle/>
          <a:p>
            <a:pPr/>
          </a:p>
        </p:txBody>
      </p:sp>
      <p:sp>
        <p:nvSpPr>
          <p:cNvPr id="84" name="Imagen"/>
          <p:cNvSpPr/>
          <p:nvPr>
            <p:ph type="pic" sz="quarter" idx="14"/>
          </p:nvPr>
        </p:nvSpPr>
        <p:spPr>
          <a:xfrm>
            <a:off x="15760700" y="1130300"/>
            <a:ext cx="7404100" cy="5549900"/>
          </a:xfrm>
          <a:prstGeom prst="rect">
            <a:avLst/>
          </a:prstGeom>
        </p:spPr>
        <p:txBody>
          <a:bodyPr lIns="91439" tIns="45719" rIns="91439" bIns="45719" anchor="t">
            <a:noAutofit/>
          </a:bodyPr>
          <a:lstStyle/>
          <a:p>
            <a:pPr/>
          </a:p>
        </p:txBody>
      </p:sp>
      <p:sp>
        <p:nvSpPr>
          <p:cNvPr id="85" name="Imagen"/>
          <p:cNvSpPr/>
          <p:nvPr>
            <p:ph type="pic" idx="15"/>
          </p:nvPr>
        </p:nvSpPr>
        <p:spPr>
          <a:xfrm>
            <a:off x="1206500" y="1130300"/>
            <a:ext cx="14173200" cy="11468100"/>
          </a:xfrm>
          <a:prstGeom prst="rect">
            <a:avLst/>
          </a:prstGeom>
        </p:spPr>
        <p:txBody>
          <a:bodyPr lIns="91439" tIns="45719" rIns="91439" bIns="45719" anchor="t">
            <a:noAutofit/>
          </a:bodyPr>
          <a:lstStyle/>
          <a:p>
            <a:pPr/>
          </a:p>
        </p:txBody>
      </p:sp>
      <p:sp>
        <p:nvSpPr>
          <p:cNvPr id="8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o del título"/>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Texto del título</a:t>
            </a:r>
          </a:p>
        </p:txBody>
      </p:sp>
      <p:sp>
        <p:nvSpPr>
          <p:cNvPr id="3" name="Número de diapositiva"/>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
        <p:nvSpPr>
          <p:cNvPr id="4" name="Nivel de texto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Nivel de texto 1</a:t>
            </a:r>
          </a:p>
          <a:p>
            <a:pPr lvl="1"/>
            <a:r>
              <a:t>Nivel de texto 2</a:t>
            </a:r>
          </a:p>
          <a:p>
            <a:pPr lvl="2"/>
            <a:r>
              <a:t>Nivel de texto 3</a:t>
            </a:r>
          </a:p>
          <a:p>
            <a:pPr lvl="3"/>
            <a:r>
              <a:t>Nivel de texto 4</a:t>
            </a:r>
          </a:p>
          <a:p>
            <a:pPr lvl="4"/>
            <a:r>
              <a:t>Nivel de texto 5</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ln>
            <a:noFill/>
          </a:ln>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video" Target="../media/media1.mov"/><Relationship Id="rId5" Type="http://schemas.microsoft.com/office/2007/relationships/media" Target="../media/media1.mov"/><Relationship Id="rId6"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1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1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2.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video" Target="../media/media1.mov"/><Relationship Id="rId3" Type="http://schemas.microsoft.com/office/2007/relationships/media" Target="../media/media1.mov"/><Relationship Id="rId4" Type="http://schemas.openxmlformats.org/officeDocument/2006/relationships/image" Target="../media/image3.png"/><Relationship Id="rId5"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hyperlink" Target="https://www.google.com/maps/d/viewer?mid=1QO94176Mty4CWloHZ3PI-WOIx8qufz8J&amp;ll=39.576371155123624%2C-3.706096856048589&amp;z=7" TargetMode="External"/><Relationship Id="rId5" Type="http://schemas.openxmlformats.org/officeDocument/2006/relationships/image" Target="../media/image1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 Id="rId3" Type="http://schemas.openxmlformats.org/officeDocument/2006/relationships/image" Target="../media/image6.jpeg"/><Relationship Id="rId4" Type="http://schemas.openxmlformats.org/officeDocument/2006/relationships/hyperlink" Target="https://www.google.com/maps/d/viewer?mid=1QO94176Mty4CWloHZ3PI-WOIx8qufz8J&amp;ll=39.576371155123624%2C-3.706096856048589&amp;z=7" TargetMode="External"/><Relationship Id="rId5" Type="http://schemas.openxmlformats.org/officeDocument/2006/relationships/image" Target="../media/image7.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video" Target="../media/media1.mov"/><Relationship Id="rId4" Type="http://schemas.microsoft.com/office/2007/relationships/media" Target="../media/media1.mov"/><Relationship Id="rId5"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Rectángulo"/>
          <p:cNvSpPr/>
          <p:nvPr/>
        </p:nvSpPr>
        <p:spPr>
          <a:xfrm>
            <a:off x="9705923" y="12139248"/>
            <a:ext cx="5422041" cy="1602153"/>
          </a:xfrm>
          <a:prstGeom prst="rect">
            <a:avLst/>
          </a:prstGeom>
          <a:solidFill>
            <a:srgbClr val="4DC3FF"/>
          </a:solidFill>
          <a:ln w="12700">
            <a:miter lim="400000"/>
          </a:ln>
        </p:spPr>
        <p:txBody>
          <a:bodyPr lIns="50800" tIns="50800" rIns="50800" bIns="50800" anchor="ctr"/>
          <a:lstStyle/>
          <a:p>
            <a:pPr>
              <a:defRPr b="0" sz="3200">
                <a:solidFill>
                  <a:srgbClr val="FFFFFF"/>
                </a:solidFill>
                <a:latin typeface="Helvetica Light"/>
                <a:ea typeface="Helvetica Light"/>
                <a:cs typeface="Helvetica Light"/>
                <a:sym typeface="Helvetica Light"/>
              </a:defRPr>
            </a:pPr>
          </a:p>
        </p:txBody>
      </p:sp>
      <p:pic>
        <p:nvPicPr>
          <p:cNvPr id="120" name="logo-107-W.pdf" descr="logo-107-W.pdf"/>
          <p:cNvPicPr>
            <a:picLocks noChangeAspect="1"/>
          </p:cNvPicPr>
          <p:nvPr/>
        </p:nvPicPr>
        <p:blipFill>
          <a:blip r:embed="rId2">
            <a:extLst/>
          </a:blip>
          <a:stretch>
            <a:fillRect/>
          </a:stretch>
        </p:blipFill>
        <p:spPr>
          <a:xfrm>
            <a:off x="10717742" y="12708523"/>
            <a:ext cx="2948516" cy="463604"/>
          </a:xfrm>
          <a:prstGeom prst="rect">
            <a:avLst/>
          </a:prstGeom>
          <a:ln w="12700">
            <a:miter lim="400000"/>
          </a:ln>
        </p:spPr>
      </p:pic>
      <p:sp>
        <p:nvSpPr>
          <p:cNvPr id="121" name="Rectángulo"/>
          <p:cNvSpPr/>
          <p:nvPr/>
        </p:nvSpPr>
        <p:spPr>
          <a:xfrm>
            <a:off x="-11963599" y="-548614"/>
            <a:ext cx="11227198" cy="4958028"/>
          </a:xfrm>
          <a:prstGeom prst="rect">
            <a:avLst/>
          </a:prstGeom>
          <a:solidFill>
            <a:srgbClr val="FFFFFF"/>
          </a:solidFill>
          <a:ln w="12700">
            <a:miter lim="400000"/>
          </a:ln>
        </p:spPr>
        <p:txBody>
          <a:bodyPr lIns="50800" tIns="50800" rIns="50800" bIns="50800" anchor="ctr"/>
          <a:lstStyle/>
          <a:p>
            <a:pPr>
              <a:defRPr b="0" sz="3200">
                <a:solidFill>
                  <a:srgbClr val="FFFFFF"/>
                </a:solidFill>
                <a:latin typeface="Helvetica Light"/>
                <a:ea typeface="Helvetica Light"/>
                <a:cs typeface="Helvetica Light"/>
                <a:sym typeface="Helvetica Light"/>
              </a:defRPr>
            </a:pPr>
          </a:p>
        </p:txBody>
      </p:sp>
      <p:sp>
        <p:nvSpPr>
          <p:cNvPr id="122" name="Rectángulo"/>
          <p:cNvSpPr/>
          <p:nvPr/>
        </p:nvSpPr>
        <p:spPr>
          <a:xfrm>
            <a:off x="-11963599" y="4658386"/>
            <a:ext cx="11227198" cy="2265628"/>
          </a:xfrm>
          <a:prstGeom prst="rect">
            <a:avLst/>
          </a:prstGeom>
          <a:solidFill>
            <a:srgbClr val="FFFFFF">
              <a:alpha val="89781"/>
            </a:srgbClr>
          </a:solidFill>
          <a:ln w="12700">
            <a:miter lim="400000"/>
          </a:ln>
        </p:spPr>
        <p:txBody>
          <a:bodyPr lIns="50800" tIns="50800" rIns="50800" bIns="50800" anchor="ctr"/>
          <a:lstStyle/>
          <a:p>
            <a:pPr>
              <a:defRPr b="0" sz="3200">
                <a:solidFill>
                  <a:srgbClr val="FFFFFF"/>
                </a:solidFill>
                <a:latin typeface="Helvetica Light"/>
                <a:ea typeface="Helvetica Light"/>
                <a:cs typeface="Helvetica Light"/>
                <a:sym typeface="Helvetica Light"/>
              </a:defRPr>
            </a:pPr>
          </a:p>
        </p:txBody>
      </p:sp>
      <p:sp>
        <p:nvSpPr>
          <p:cNvPr id="123" name="Asepeyo Telemedicina…"/>
          <p:cNvSpPr txBox="1"/>
          <p:nvPr/>
        </p:nvSpPr>
        <p:spPr>
          <a:xfrm>
            <a:off x="-8620125" y="5256428"/>
            <a:ext cx="5048251" cy="10695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3500"/>
            </a:pPr>
            <a:r>
              <a:t>Asepeyo Telemedicina</a:t>
            </a:r>
          </a:p>
          <a:p>
            <a:pPr defTabSz="457200">
              <a:defRPr b="0" sz="2800"/>
            </a:pPr>
            <a:r>
              <a:t>-Documento sujeto a cambios-</a:t>
            </a:r>
          </a:p>
        </p:txBody>
      </p:sp>
      <p:pic>
        <p:nvPicPr>
          <p:cNvPr id="124" name="Imagen" descr="Imagen"/>
          <p:cNvPicPr>
            <a:picLocks noChangeAspect="1"/>
          </p:cNvPicPr>
          <p:nvPr/>
        </p:nvPicPr>
        <p:blipFill>
          <a:blip r:embed="rId3">
            <a:extLst/>
          </a:blip>
          <a:stretch>
            <a:fillRect/>
          </a:stretch>
        </p:blipFill>
        <p:spPr>
          <a:xfrm>
            <a:off x="-8590834" y="-135160"/>
            <a:ext cx="4989669" cy="4131120"/>
          </a:xfrm>
          <a:prstGeom prst="rect">
            <a:avLst/>
          </a:prstGeom>
          <a:ln w="12700">
            <a:miter lim="400000"/>
          </a:ln>
        </p:spPr>
      </p:pic>
      <p:pic>
        <p:nvPicPr>
          <p:cNvPr id="125" name="KURES-LOOP.mov" descr="KURES-LOOP.mov"/>
          <p:cNvPicPr>
            <a:picLocks noChangeAspect="0"/>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7083242" y="2037091"/>
            <a:ext cx="10845203" cy="7508218"/>
          </a:xfrm>
          <a:prstGeom prst="rect">
            <a:avLst/>
          </a:prstGeom>
          <a:ln w="12700">
            <a:miter lim="400000"/>
          </a:ln>
        </p:spPr>
      </p:pic>
      <p:sp>
        <p:nvSpPr>
          <p:cNvPr id="126" name="www.kures.es"/>
          <p:cNvSpPr txBox="1"/>
          <p:nvPr/>
        </p:nvSpPr>
        <p:spPr>
          <a:xfrm>
            <a:off x="10885169" y="11358225"/>
            <a:ext cx="2613661" cy="584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7200" indent="-457200" defTabSz="457200">
              <a:defRPr b="0" sz="3200">
                <a:latin typeface="Helvetica Light"/>
                <a:ea typeface="Helvetica Light"/>
                <a:cs typeface="Helvetica Light"/>
                <a:sym typeface="Helvetica Light"/>
              </a:defRPr>
            </a:lvl1pPr>
          </a:lstStyle>
          <a:p>
            <a:pPr/>
            <a:r>
              <a:t>www.kures.es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0000000" fill="hold"/>
                                        <p:tgtEl>
                                          <p:spTgt spid="12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2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6"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297" name="Rectángulo"/>
          <p:cNvSpPr/>
          <p:nvPr/>
        </p:nvSpPr>
        <p:spPr>
          <a:xfrm>
            <a:off x="2862436" y="2209800"/>
            <a:ext cx="20904548"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8" name="A1"/>
          <p:cNvSpPr txBox="1"/>
          <p:nvPr/>
        </p:nvSpPr>
        <p:spPr>
          <a:xfrm>
            <a:off x="3290172" y="24902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299" name="Definir casos de uso y prioridades"/>
          <p:cNvSpPr txBox="1"/>
          <p:nvPr/>
        </p:nvSpPr>
        <p:spPr>
          <a:xfrm>
            <a:off x="4407772" y="25707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300"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301" name="Rectángulo"/>
          <p:cNvSpPr/>
          <p:nvPr/>
        </p:nvSpPr>
        <p:spPr>
          <a:xfrm>
            <a:off x="4437236" y="3860800"/>
            <a:ext cx="19357132"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2" name="Psiquiatría CC"/>
          <p:cNvSpPr txBox="1"/>
          <p:nvPr/>
        </p:nvSpPr>
        <p:spPr>
          <a:xfrm>
            <a:off x="6439142" y="4202682"/>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303" name="A1.1"/>
          <p:cNvSpPr txBox="1"/>
          <p:nvPr/>
        </p:nvSpPr>
        <p:spPr>
          <a:xfrm>
            <a:off x="4864972" y="41412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304" name="Rectángulo"/>
          <p:cNvSpPr/>
          <p:nvPr/>
        </p:nvSpPr>
        <p:spPr>
          <a:xfrm>
            <a:off x="6109865" y="5511800"/>
            <a:ext cx="17714567"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5" name="Procedimientos"/>
          <p:cNvSpPr txBox="1"/>
          <p:nvPr/>
        </p:nvSpPr>
        <p:spPr>
          <a:xfrm>
            <a:off x="8539256" y="59419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Procedimientos</a:t>
            </a:r>
          </a:p>
        </p:txBody>
      </p:sp>
      <p:sp>
        <p:nvSpPr>
          <p:cNvPr id="306" name="A1.1.2"/>
          <p:cNvSpPr txBox="1"/>
          <p:nvPr/>
        </p:nvSpPr>
        <p:spPr>
          <a:xfrm>
            <a:off x="6559895" y="57922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A1.1.2</a:t>
            </a:r>
          </a:p>
        </p:txBody>
      </p:sp>
      <p:sp>
        <p:nvSpPr>
          <p:cNvPr id="307" name="Rectángulo"/>
          <p:cNvSpPr/>
          <p:nvPr/>
        </p:nvSpPr>
        <p:spPr>
          <a:xfrm>
            <a:off x="6109865" y="7162800"/>
            <a:ext cx="17714567" cy="1794372"/>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8" name="Descripción…"/>
          <p:cNvSpPr txBox="1"/>
          <p:nvPr/>
        </p:nvSpPr>
        <p:spPr>
          <a:xfrm>
            <a:off x="6856109" y="7398503"/>
            <a:ext cx="1391921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Descripción</a:t>
            </a:r>
          </a:p>
          <a:p>
            <a:pPr algn="just" defTabSz="457200">
              <a:defRPr b="0" sz="2400">
                <a:latin typeface="Helvetica"/>
                <a:ea typeface="Helvetica"/>
                <a:cs typeface="Helvetica"/>
                <a:sym typeface="Helvetica"/>
              </a:defRPr>
            </a:pPr>
            <a:r>
              <a:t>Peritación por parte de especialista en psiquiatría de pacientes en IT por CC con diagnóstico patología psiquiátrica leve. Valoración de la posibilidad de reincorporación laboral (aptitud). </a:t>
            </a:r>
          </a:p>
        </p:txBody>
      </p:sp>
      <p:sp>
        <p:nvSpPr>
          <p:cNvPr id="309" name="Rectángulo"/>
          <p:cNvSpPr/>
          <p:nvPr/>
        </p:nvSpPr>
        <p:spPr>
          <a:xfrm>
            <a:off x="7240165" y="10900404"/>
            <a:ext cx="7562504" cy="1794372"/>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0" name="Rectángulo"/>
          <p:cNvSpPr/>
          <p:nvPr/>
        </p:nvSpPr>
        <p:spPr>
          <a:xfrm>
            <a:off x="15076065" y="10900404"/>
            <a:ext cx="7562504" cy="1794372"/>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1" name="SUBCASO 1…"/>
          <p:cNvSpPr txBox="1"/>
          <p:nvPr/>
        </p:nvSpPr>
        <p:spPr>
          <a:xfrm>
            <a:off x="7770787" y="11167988"/>
            <a:ext cx="6501260" cy="838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1</a:t>
            </a:r>
          </a:p>
          <a:p>
            <a:pPr defTabSz="457200">
              <a:defRPr b="0" sz="2400">
                <a:latin typeface="Helvetica"/>
                <a:ea typeface="Helvetica"/>
                <a:cs typeface="Helvetica"/>
                <a:sym typeface="Helvetica"/>
              </a:defRPr>
            </a:pPr>
            <a:r>
              <a:t>Desde médico CC centro a psiquiatra consultor</a:t>
            </a:r>
          </a:p>
        </p:txBody>
      </p:sp>
      <p:sp>
        <p:nvSpPr>
          <p:cNvPr id="312" name="SUBCASO 2…"/>
          <p:cNvSpPr txBox="1"/>
          <p:nvPr/>
        </p:nvSpPr>
        <p:spPr>
          <a:xfrm>
            <a:off x="15956556" y="11081602"/>
            <a:ext cx="5801523" cy="15833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400">
                <a:latin typeface="Helvetica"/>
                <a:ea typeface="Helvetica"/>
                <a:cs typeface="Helvetica"/>
                <a:sym typeface="Helvetica"/>
              </a:defRPr>
            </a:pPr>
            <a:r>
              <a:t>SUBCASO 2</a:t>
            </a:r>
          </a:p>
          <a:p>
            <a:pPr defTabSz="457200">
              <a:defRPr b="0" sz="2400">
                <a:latin typeface="Helvetica"/>
                <a:ea typeface="Helvetica"/>
                <a:cs typeface="Helvetica"/>
                <a:sym typeface="Helvetica"/>
              </a:defRPr>
            </a:pPr>
            <a:r>
              <a:rPr>
                <a:latin typeface="Helvetica Neue"/>
                <a:ea typeface="Helvetica Neue"/>
                <a:cs typeface="Helvetica Neue"/>
                <a:sym typeface="Helvetica Neue"/>
              </a:rPr>
              <a:t>Desde psiquiatra consultor a paciente</a:t>
            </a:r>
            <a:br>
              <a:rPr>
                <a:latin typeface="Helvetica Neue"/>
                <a:ea typeface="Helvetica Neue"/>
                <a:cs typeface="Helvetica Neue"/>
                <a:sym typeface="Helvetica Neue"/>
              </a:rPr>
            </a:br>
            <a:r>
              <a:rPr>
                <a:latin typeface="Helvetica Neue"/>
                <a:ea typeface="Helvetica Neue"/>
                <a:cs typeface="Helvetica Neue"/>
                <a:sym typeface="Helvetica Neue"/>
              </a:rPr>
              <a:t>(</a:t>
            </a:r>
            <a:r>
              <a:t>a petición de enfermera tras filtro telefónico de proceso psiquiátrico)</a:t>
            </a:r>
          </a:p>
        </p:txBody>
      </p:sp>
      <p:sp>
        <p:nvSpPr>
          <p:cNvPr id="313" name="De CENTRO a HUB"/>
          <p:cNvSpPr/>
          <p:nvPr/>
        </p:nvSpPr>
        <p:spPr>
          <a:xfrm>
            <a:off x="7240165" y="9698126"/>
            <a:ext cx="7562504"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400">
                <a:latin typeface="+mn-lt"/>
                <a:ea typeface="+mn-ea"/>
                <a:cs typeface="+mn-cs"/>
                <a:sym typeface="Helvetica Neue Medium"/>
              </a:defRPr>
            </a:lvl1pPr>
          </a:lstStyle>
          <a:p>
            <a:pPr/>
            <a:r>
              <a:t>De CENTRO a HUB</a:t>
            </a:r>
          </a:p>
        </p:txBody>
      </p:sp>
      <p:sp>
        <p:nvSpPr>
          <p:cNvPr id="314" name="De HUB a CENTRO"/>
          <p:cNvSpPr/>
          <p:nvPr/>
        </p:nvSpPr>
        <p:spPr>
          <a:xfrm>
            <a:off x="15076065" y="9699653"/>
            <a:ext cx="7562504"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400">
                <a:latin typeface="+mn-lt"/>
                <a:ea typeface="+mn-ea"/>
                <a:cs typeface="+mn-cs"/>
                <a:sym typeface="Helvetica Neue Medium"/>
              </a:defRPr>
            </a:lvl1pPr>
          </a:lstStyle>
          <a:p>
            <a:pPr/>
            <a:r>
              <a:t>De HUB a CENTRO</a:t>
            </a:r>
          </a:p>
        </p:txBody>
      </p:sp>
      <p:sp>
        <p:nvSpPr>
          <p:cNvPr id="315" name="Línea"/>
          <p:cNvSpPr/>
          <p:nvPr/>
        </p:nvSpPr>
        <p:spPr>
          <a:xfrm flipV="1">
            <a:off x="14012928" y="8946481"/>
            <a:ext cx="726768" cy="726768"/>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6" name="Línea"/>
          <p:cNvSpPr/>
          <p:nvPr/>
        </p:nvSpPr>
        <p:spPr>
          <a:xfrm flipH="1" flipV="1">
            <a:off x="15177734" y="8952385"/>
            <a:ext cx="726769" cy="726769"/>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7" name="Línea"/>
          <p:cNvSpPr/>
          <p:nvPr/>
        </p:nvSpPr>
        <p:spPr>
          <a:xfrm flipV="1">
            <a:off x="11021417" y="10310369"/>
            <a:ext cx="1" cy="507973"/>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8" name="Línea"/>
          <p:cNvSpPr/>
          <p:nvPr/>
        </p:nvSpPr>
        <p:spPr>
          <a:xfrm flipV="1">
            <a:off x="18857317" y="10335356"/>
            <a:ext cx="1" cy="507973"/>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319" name="Imagen" descr="Imagen"/>
          <p:cNvPicPr>
            <a:picLocks noChangeAspect="1"/>
          </p:cNvPicPr>
          <p:nvPr/>
        </p:nvPicPr>
        <p:blipFill>
          <a:blip r:embed="rId2">
            <a:extLst/>
          </a:blip>
          <a:stretch>
            <a:fillRect/>
          </a:stretch>
        </p:blipFill>
        <p:spPr>
          <a:xfrm>
            <a:off x="4481370" y="5711743"/>
            <a:ext cx="1458793" cy="870114"/>
          </a:xfrm>
          <a:prstGeom prst="rect">
            <a:avLst/>
          </a:prstGeom>
          <a:ln w="12700">
            <a:miter lim="400000"/>
          </a:ln>
        </p:spPr>
      </p:pic>
      <p:sp>
        <p:nvSpPr>
          <p:cNvPr id="320"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3"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324" name="Rectángulo"/>
          <p:cNvSpPr/>
          <p:nvPr/>
        </p:nvSpPr>
        <p:spPr>
          <a:xfrm>
            <a:off x="2862436" y="2059749"/>
            <a:ext cx="20924292"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5" name="A1"/>
          <p:cNvSpPr txBox="1"/>
          <p:nvPr/>
        </p:nvSpPr>
        <p:spPr>
          <a:xfrm>
            <a:off x="3290172" y="2340167"/>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326" name="Definir casos de uso y prioridades"/>
          <p:cNvSpPr txBox="1"/>
          <p:nvPr/>
        </p:nvSpPr>
        <p:spPr>
          <a:xfrm>
            <a:off x="4407772" y="2420683"/>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327" name="Nivel estratégico"/>
          <p:cNvSpPr txBox="1"/>
          <p:nvPr/>
        </p:nvSpPr>
        <p:spPr>
          <a:xfrm>
            <a:off x="17920572" y="2420683"/>
            <a:ext cx="319376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328" name="Rectángulo"/>
          <p:cNvSpPr/>
          <p:nvPr/>
        </p:nvSpPr>
        <p:spPr>
          <a:xfrm>
            <a:off x="4437236" y="3569667"/>
            <a:ext cx="19293136"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9" name="Psiquiatría CC"/>
          <p:cNvSpPr txBox="1"/>
          <p:nvPr/>
        </p:nvSpPr>
        <p:spPr>
          <a:xfrm>
            <a:off x="6439142" y="3911549"/>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330" name="A1.1"/>
          <p:cNvSpPr txBox="1"/>
          <p:nvPr/>
        </p:nvSpPr>
        <p:spPr>
          <a:xfrm>
            <a:off x="4864972" y="3850085"/>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331" name="Rectángulo"/>
          <p:cNvSpPr/>
          <p:nvPr/>
        </p:nvSpPr>
        <p:spPr>
          <a:xfrm>
            <a:off x="4458865" y="4961659"/>
            <a:ext cx="19293137" cy="1084534"/>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32" name="SUBCASO 1…"/>
          <p:cNvSpPr txBox="1"/>
          <p:nvPr/>
        </p:nvSpPr>
        <p:spPr>
          <a:xfrm>
            <a:off x="10854804" y="5084826"/>
            <a:ext cx="6501260" cy="838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1</a:t>
            </a:r>
          </a:p>
          <a:p>
            <a:pPr defTabSz="457200">
              <a:defRPr b="0" sz="2400">
                <a:latin typeface="Helvetica"/>
                <a:ea typeface="Helvetica"/>
                <a:cs typeface="Helvetica"/>
                <a:sym typeface="Helvetica"/>
              </a:defRPr>
            </a:pPr>
            <a:r>
              <a:t>Desde médico CC centro a psiquiatra consultor</a:t>
            </a:r>
          </a:p>
        </p:txBody>
      </p:sp>
      <p:sp>
        <p:nvSpPr>
          <p:cNvPr id="333" name="De CENTRO a HUB"/>
          <p:cNvSpPr/>
          <p:nvPr/>
        </p:nvSpPr>
        <p:spPr>
          <a:xfrm>
            <a:off x="4484265" y="6157746"/>
            <a:ext cx="19242337"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sz="1800"/>
            </a:lvl1pPr>
          </a:lstStyle>
          <a:p>
            <a:pPr/>
            <a:r>
              <a:t>De CENTRO a HUB</a:t>
            </a:r>
          </a:p>
        </p:txBody>
      </p:sp>
      <p:sp>
        <p:nvSpPr>
          <p:cNvPr id="334" name="- - - - - - Antes y durante la sesión - - - - - -"/>
          <p:cNvSpPr txBox="1"/>
          <p:nvPr/>
        </p:nvSpPr>
        <p:spPr>
          <a:xfrm rot="16200000">
            <a:off x="1646478" y="9892343"/>
            <a:ext cx="6165718" cy="461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2400"/>
            </a:lvl1pPr>
          </a:lstStyle>
          <a:p>
            <a:pPr/>
            <a:r>
              <a:t>- - - - - - Antes y durante la sesión - - - - - - </a:t>
            </a:r>
          </a:p>
        </p:txBody>
      </p:sp>
      <p:sp>
        <p:nvSpPr>
          <p:cNvPr id="335" name="P1 El centro asistencial solicitará al centro especialista la actuación &quot;Teleconsulta de psiquiatría&quot; por los cauces establecidos…"/>
          <p:cNvSpPr txBox="1"/>
          <p:nvPr/>
        </p:nvSpPr>
        <p:spPr>
          <a:xfrm>
            <a:off x="5342924" y="7097454"/>
            <a:ext cx="18286491" cy="60511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900"/>
            </a:pPr>
            <a:r>
              <a:rPr b="1"/>
              <a:t>P1</a:t>
            </a:r>
            <a:r>
              <a:t> El centro asistencial solicitará al centro especialista la actuación "Teleconsulta de psiquiatría" por los cauces establecidos</a:t>
            </a:r>
          </a:p>
          <a:p>
            <a:pPr algn="l" defTabSz="457200">
              <a:defRPr b="0" sz="1900"/>
            </a:pPr>
          </a:p>
          <a:p>
            <a:pPr algn="l" defTabSz="457200">
              <a:defRPr b="0" sz="1900"/>
            </a:pPr>
            <a:r>
              <a:rPr b="1"/>
              <a:t>P2</a:t>
            </a:r>
            <a:r>
              <a:t> El centro especialista agenda la actuación en la agenda del psiquiatra</a:t>
            </a:r>
          </a:p>
          <a:p>
            <a:pPr algn="l" defTabSz="457200">
              <a:defRPr b="0" sz="1900"/>
            </a:pPr>
          </a:p>
          <a:p>
            <a:pPr algn="l" defTabSz="457200">
              <a:defRPr b="0" sz="1900"/>
            </a:pPr>
            <a:r>
              <a:rPr b="1"/>
              <a:t>P3</a:t>
            </a:r>
            <a:r>
              <a:t> Una vez el centro asistencial recibe notificación de fecha y hora por parte del centro especialista, se comunicará al paciente y se citará</a:t>
            </a:r>
            <a:br/>
            <a:r>
              <a:t>     en la agenda de enfermería la actuación "Valoración de enfermería”</a:t>
            </a:r>
          </a:p>
          <a:p>
            <a:pPr algn="l" defTabSz="457200">
              <a:defRPr b="0" sz="1900"/>
            </a:pPr>
          </a:p>
          <a:p>
            <a:pPr algn="l" defTabSz="457200">
              <a:defRPr b="0" sz="1900"/>
            </a:pPr>
            <a:r>
              <a:rPr b="1"/>
              <a:t>P4</a:t>
            </a:r>
            <a:r>
              <a:t> El día de la cita, al llegar el paciente se informará la llegada a enfermería y se enviará a la sala de espera</a:t>
            </a:r>
          </a:p>
          <a:p>
            <a:pPr algn="l" defTabSz="457200">
              <a:defRPr b="0" sz="1900"/>
            </a:pPr>
          </a:p>
          <a:p>
            <a:pPr algn="l" defTabSz="457200">
              <a:defRPr b="0" sz="1900"/>
            </a:pPr>
            <a:r>
              <a:rPr b="1"/>
              <a:t>P5</a:t>
            </a:r>
            <a:r>
              <a:t> Enfermería recibirá al paciente y registrará la actuación "Valoración de enfermería". Tras ello se le derivará de nuevo a la sala de espera.</a:t>
            </a:r>
          </a:p>
          <a:p>
            <a:pPr algn="l" defTabSz="457200">
              <a:defRPr b="0" sz="1900"/>
            </a:pPr>
          </a:p>
          <a:p>
            <a:pPr algn="l" defTabSz="457200">
              <a:defRPr b="0" sz="1900"/>
            </a:pPr>
            <a:r>
              <a:rPr b="1"/>
              <a:t>P6</a:t>
            </a:r>
            <a:r>
              <a:t> Enfermería llamará por la DX80 al psiquiatra. Si no está disponible acordará un nuevo momento para reintentar la conexión</a:t>
            </a:r>
          </a:p>
          <a:p>
            <a:pPr algn="l" defTabSz="457200">
              <a:defRPr b="0" sz="1900"/>
            </a:pPr>
          </a:p>
          <a:p>
            <a:pPr algn="l" defTabSz="457200">
              <a:defRPr b="0" sz="1900"/>
            </a:pPr>
            <a:r>
              <a:rPr b="1"/>
              <a:t>P7</a:t>
            </a:r>
            <a:r>
              <a:t> Una vez establecida la conexión y el psiquiatra esté conectado, se dispondrá en modo "manos libres", se pasará al paciente a la consulta</a:t>
            </a:r>
            <a:br/>
            <a:r>
              <a:t>      y se le acomodará delante de la DX80.</a:t>
            </a:r>
          </a:p>
          <a:p>
            <a:pPr algn="l" defTabSz="457200">
              <a:defRPr b="0" sz="1900"/>
            </a:pPr>
          </a:p>
          <a:p>
            <a:pPr algn="l" defTabSz="457200">
              <a:defRPr b="0" sz="1900"/>
            </a:pPr>
            <a:r>
              <a:rPr b="1"/>
              <a:t>P8</a:t>
            </a:r>
            <a:r>
              <a:t> En caso de cualquier incidencia también deberá llamar a admisión para que se contacte con enfermería</a:t>
            </a:r>
          </a:p>
          <a:p>
            <a:pPr algn="l" defTabSz="457200">
              <a:defRPr b="0" sz="1900"/>
            </a:pPr>
          </a:p>
          <a:p>
            <a:pPr algn="l" defTabSz="457200">
              <a:defRPr b="0" sz="1900"/>
            </a:pPr>
            <a:r>
              <a:rPr b="1"/>
              <a:t>P9</a:t>
            </a:r>
            <a:r>
              <a:t> Una vez el psiquiatra dé por finalizada la sesión, deberá avisar al centro por otra línea para notificarlo a enfermería y mantener la conexión</a:t>
            </a:r>
            <a:br/>
            <a:r>
              <a:t>      hasta que enfermería acuda y la finalice</a:t>
            </a:r>
          </a:p>
        </p:txBody>
      </p:sp>
      <p:sp>
        <p:nvSpPr>
          <p:cNvPr id="336"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39"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340" name="Rectángulo"/>
          <p:cNvSpPr/>
          <p:nvPr/>
        </p:nvSpPr>
        <p:spPr>
          <a:xfrm>
            <a:off x="2862436" y="2059749"/>
            <a:ext cx="20940763"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41" name="A1"/>
          <p:cNvSpPr txBox="1"/>
          <p:nvPr/>
        </p:nvSpPr>
        <p:spPr>
          <a:xfrm>
            <a:off x="3290172" y="2340167"/>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342" name="Definir casos de uso y prioridades"/>
          <p:cNvSpPr txBox="1"/>
          <p:nvPr/>
        </p:nvSpPr>
        <p:spPr>
          <a:xfrm>
            <a:off x="4407772" y="2420683"/>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343" name="Nivel estratégico"/>
          <p:cNvSpPr txBox="1"/>
          <p:nvPr/>
        </p:nvSpPr>
        <p:spPr>
          <a:xfrm>
            <a:off x="17920572" y="2420683"/>
            <a:ext cx="319376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344" name="Rectángulo"/>
          <p:cNvSpPr/>
          <p:nvPr/>
        </p:nvSpPr>
        <p:spPr>
          <a:xfrm>
            <a:off x="4437236" y="3569667"/>
            <a:ext cx="19337785"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45" name="Psiquiatría CC"/>
          <p:cNvSpPr txBox="1"/>
          <p:nvPr/>
        </p:nvSpPr>
        <p:spPr>
          <a:xfrm>
            <a:off x="6439142" y="3911549"/>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346" name="A1.1"/>
          <p:cNvSpPr txBox="1"/>
          <p:nvPr/>
        </p:nvSpPr>
        <p:spPr>
          <a:xfrm>
            <a:off x="4864972" y="3850085"/>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347" name="Rectángulo"/>
          <p:cNvSpPr/>
          <p:nvPr/>
        </p:nvSpPr>
        <p:spPr>
          <a:xfrm>
            <a:off x="4458865" y="4948959"/>
            <a:ext cx="19294526" cy="1084534"/>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48" name="SUBCASO 1…"/>
          <p:cNvSpPr txBox="1"/>
          <p:nvPr/>
        </p:nvSpPr>
        <p:spPr>
          <a:xfrm>
            <a:off x="10855498" y="5084826"/>
            <a:ext cx="6501260" cy="838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1</a:t>
            </a:r>
          </a:p>
          <a:p>
            <a:pPr defTabSz="457200">
              <a:defRPr b="0" sz="2400">
                <a:latin typeface="Helvetica"/>
                <a:ea typeface="Helvetica"/>
                <a:cs typeface="Helvetica"/>
                <a:sym typeface="Helvetica"/>
              </a:defRPr>
            </a:pPr>
            <a:r>
              <a:t>Desde médico CC centro a psiquiatra consultor</a:t>
            </a:r>
          </a:p>
        </p:txBody>
      </p:sp>
      <p:sp>
        <p:nvSpPr>
          <p:cNvPr id="349" name="De CENTRO a HUB"/>
          <p:cNvSpPr/>
          <p:nvPr/>
        </p:nvSpPr>
        <p:spPr>
          <a:xfrm>
            <a:off x="4484265" y="6157746"/>
            <a:ext cx="19243726"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sz="1800"/>
            </a:lvl1pPr>
          </a:lstStyle>
          <a:p>
            <a:pPr/>
            <a:r>
              <a:t>De CENTRO a HUB</a:t>
            </a:r>
          </a:p>
        </p:txBody>
      </p:sp>
      <p:sp>
        <p:nvSpPr>
          <p:cNvPr id="350" name="- - - - - - Después de la sesión - - - - - -"/>
          <p:cNvSpPr txBox="1"/>
          <p:nvPr/>
        </p:nvSpPr>
        <p:spPr>
          <a:xfrm rot="16200000">
            <a:off x="2814878" y="9892343"/>
            <a:ext cx="6165718" cy="461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2400"/>
            </a:lvl1pPr>
          </a:lstStyle>
          <a:p>
            <a:pPr/>
            <a:r>
              <a:t>- - - - - - Después de la sesión - - - - - - </a:t>
            </a:r>
          </a:p>
        </p:txBody>
      </p:sp>
      <p:sp>
        <p:nvSpPr>
          <p:cNvPr id="351" name="Peritación no favorable al ALTA"/>
          <p:cNvSpPr/>
          <p:nvPr/>
        </p:nvSpPr>
        <p:spPr>
          <a:xfrm>
            <a:off x="6567065" y="7423150"/>
            <a:ext cx="7562504" cy="647700"/>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200">
                <a:latin typeface="+mn-lt"/>
                <a:ea typeface="+mn-ea"/>
                <a:cs typeface="+mn-cs"/>
                <a:sym typeface="Helvetica Neue Medium"/>
              </a:defRPr>
            </a:lvl1pPr>
          </a:lstStyle>
          <a:p>
            <a:pPr/>
            <a:r>
              <a:t>Peritación no favorable al ALTA</a:t>
            </a:r>
          </a:p>
        </p:txBody>
      </p:sp>
      <p:sp>
        <p:nvSpPr>
          <p:cNvPr id="352" name="Peritación favorable al ALTA"/>
          <p:cNvSpPr/>
          <p:nvPr/>
        </p:nvSpPr>
        <p:spPr>
          <a:xfrm>
            <a:off x="14568214" y="7423150"/>
            <a:ext cx="7562504" cy="647700"/>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200">
                <a:latin typeface="+mn-lt"/>
                <a:ea typeface="+mn-ea"/>
                <a:cs typeface="+mn-cs"/>
                <a:sym typeface="Helvetica Neue Medium"/>
              </a:defRPr>
            </a:lvl1pPr>
          </a:lstStyle>
          <a:p>
            <a:pPr/>
            <a:r>
              <a:t>Peritación favorable al ALTA</a:t>
            </a:r>
          </a:p>
        </p:txBody>
      </p:sp>
      <p:sp>
        <p:nvSpPr>
          <p:cNvPr id="353" name="Actuación de seguimiento del caso:…"/>
          <p:cNvSpPr/>
          <p:nvPr/>
        </p:nvSpPr>
        <p:spPr>
          <a:xfrm>
            <a:off x="6567065" y="8403943"/>
            <a:ext cx="7562504" cy="4417617"/>
          </a:xfrm>
          <a:prstGeom prst="rect">
            <a:avLst/>
          </a:prstGeom>
          <a:solidFill>
            <a:srgbClr val="F6F6F6"/>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2400"/>
            </a:pPr>
            <a:r>
              <a:rPr b="1"/>
              <a:t>Actuación de seguimiento del caso</a:t>
            </a:r>
            <a:r>
              <a:t>:</a:t>
            </a:r>
          </a:p>
          <a:p>
            <a:pPr defTabSz="457200">
              <a:defRPr b="0" sz="2400"/>
            </a:pPr>
            <a:r>
              <a:t>&gt; visita sucesiva programada</a:t>
            </a:r>
            <a:br/>
            <a:r>
              <a:t>con el médico de CC del CA</a:t>
            </a:r>
          </a:p>
        </p:txBody>
      </p:sp>
      <p:sp>
        <p:nvSpPr>
          <p:cNvPr id="354" name="A peritación del psiquiatra debe constar en Chaman en actuación correspondiente (constar de firma digital?) para que el médico del CA pueda elaborar  a propuesta de alta en base a esa información…"/>
          <p:cNvSpPr/>
          <p:nvPr/>
        </p:nvSpPr>
        <p:spPr>
          <a:xfrm>
            <a:off x="14568214" y="8403943"/>
            <a:ext cx="7562504" cy="4417617"/>
          </a:xfrm>
          <a:prstGeom prst="rect">
            <a:avLst/>
          </a:prstGeom>
          <a:solidFill>
            <a:srgbClr val="F6F6F6"/>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2400"/>
            </a:pPr>
            <a:r>
              <a:rPr b="1"/>
              <a:t>A peritación del psiquiatra</a:t>
            </a:r>
            <a:br>
              <a:rPr b="1"/>
            </a:br>
            <a:r>
              <a:t>debe constar en Chaman en actuación correspondiente</a:t>
            </a:r>
            <a:br/>
            <a:r>
              <a:rPr sz="1900"/>
              <a:t>(constar de firma digital?)</a:t>
            </a:r>
            <a:br/>
            <a:r>
              <a:t>para que el médico del CA pueda elaborar </a:t>
            </a:r>
            <a:br/>
            <a:r>
              <a:t>a propuesta de alta en base a esa información</a:t>
            </a:r>
          </a:p>
          <a:p>
            <a:pPr defTabSz="457200">
              <a:defRPr b="0" sz="2400"/>
            </a:pPr>
            <a:r>
              <a:t>y cursarla</a:t>
            </a:r>
          </a:p>
        </p:txBody>
      </p:sp>
      <p:pic>
        <p:nvPicPr>
          <p:cNvPr id="355" name="Imagen" descr="Imagen"/>
          <p:cNvPicPr>
            <a:picLocks noChangeAspect="1"/>
          </p:cNvPicPr>
          <p:nvPr/>
        </p:nvPicPr>
        <p:blipFill>
          <a:blip r:embed="rId2">
            <a:extLst/>
          </a:blip>
          <a:stretch>
            <a:fillRect/>
          </a:stretch>
        </p:blipFill>
        <p:spPr>
          <a:xfrm>
            <a:off x="14799660" y="8539410"/>
            <a:ext cx="710726" cy="711196"/>
          </a:xfrm>
          <a:prstGeom prst="rect">
            <a:avLst/>
          </a:prstGeom>
          <a:ln w="12700">
            <a:miter lim="400000"/>
          </a:ln>
        </p:spPr>
      </p:pic>
      <p:pic>
        <p:nvPicPr>
          <p:cNvPr id="356" name="Imagen" descr="Imagen"/>
          <p:cNvPicPr>
            <a:picLocks noChangeAspect="1"/>
          </p:cNvPicPr>
          <p:nvPr/>
        </p:nvPicPr>
        <p:blipFill>
          <a:blip r:embed="rId3">
            <a:extLst/>
          </a:blip>
          <a:stretch>
            <a:fillRect/>
          </a:stretch>
        </p:blipFill>
        <p:spPr>
          <a:xfrm>
            <a:off x="6891725" y="8522397"/>
            <a:ext cx="744729" cy="745223"/>
          </a:xfrm>
          <a:prstGeom prst="rect">
            <a:avLst/>
          </a:prstGeom>
          <a:ln w="12700">
            <a:miter lim="400000"/>
          </a:ln>
        </p:spPr>
      </p:pic>
      <p:sp>
        <p:nvSpPr>
          <p:cNvPr id="357"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60"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361" name="Rectángulo"/>
          <p:cNvSpPr/>
          <p:nvPr/>
        </p:nvSpPr>
        <p:spPr>
          <a:xfrm>
            <a:off x="2862436" y="2059749"/>
            <a:ext cx="20918736"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62" name="A1"/>
          <p:cNvSpPr txBox="1"/>
          <p:nvPr/>
        </p:nvSpPr>
        <p:spPr>
          <a:xfrm>
            <a:off x="3290172" y="2340167"/>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363" name="Definir casos de uso y prioridades"/>
          <p:cNvSpPr txBox="1"/>
          <p:nvPr/>
        </p:nvSpPr>
        <p:spPr>
          <a:xfrm>
            <a:off x="4407772" y="2420683"/>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364" name="Nivel estratégico"/>
          <p:cNvSpPr txBox="1"/>
          <p:nvPr/>
        </p:nvSpPr>
        <p:spPr>
          <a:xfrm>
            <a:off x="17920572" y="2420683"/>
            <a:ext cx="319376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365" name="Rectángulo"/>
          <p:cNvSpPr/>
          <p:nvPr/>
        </p:nvSpPr>
        <p:spPr>
          <a:xfrm>
            <a:off x="4437236" y="3569667"/>
            <a:ext cx="19335106"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66" name="Psiquiatría CC"/>
          <p:cNvSpPr txBox="1"/>
          <p:nvPr/>
        </p:nvSpPr>
        <p:spPr>
          <a:xfrm>
            <a:off x="6439142" y="3911549"/>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367" name="A1.1"/>
          <p:cNvSpPr txBox="1"/>
          <p:nvPr/>
        </p:nvSpPr>
        <p:spPr>
          <a:xfrm>
            <a:off x="4864972" y="3850085"/>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368" name="Rectángulo"/>
          <p:cNvSpPr/>
          <p:nvPr/>
        </p:nvSpPr>
        <p:spPr>
          <a:xfrm>
            <a:off x="4458865" y="4961659"/>
            <a:ext cx="19291847" cy="1084534"/>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69" name="SUBCASO 2…"/>
          <p:cNvSpPr txBox="1"/>
          <p:nvPr/>
        </p:nvSpPr>
        <p:spPr>
          <a:xfrm>
            <a:off x="11467659" y="5089093"/>
            <a:ext cx="5274260"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2</a:t>
            </a:r>
          </a:p>
          <a:p>
            <a:pPr defTabSz="457200">
              <a:defRPr b="0" sz="2400">
                <a:latin typeface="Helvetica"/>
                <a:ea typeface="Helvetica"/>
                <a:cs typeface="Helvetica"/>
                <a:sym typeface="Helvetica"/>
              </a:defRPr>
            </a:pPr>
            <a:r>
              <a:rPr>
                <a:latin typeface="Helvetica Neue"/>
                <a:ea typeface="Helvetica Neue"/>
                <a:cs typeface="Helvetica Neue"/>
                <a:sym typeface="Helvetica Neue"/>
              </a:rPr>
              <a:t>Desde psiquiatra consultor a paciente</a:t>
            </a:r>
          </a:p>
        </p:txBody>
      </p:sp>
      <p:sp>
        <p:nvSpPr>
          <p:cNvPr id="370" name="De HUB a CENTRO"/>
          <p:cNvSpPr/>
          <p:nvPr/>
        </p:nvSpPr>
        <p:spPr>
          <a:xfrm>
            <a:off x="4482696" y="6160189"/>
            <a:ext cx="19241047"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sz="1800"/>
            </a:lvl1pPr>
          </a:lstStyle>
          <a:p>
            <a:pPr/>
            <a:r>
              <a:t>De HUB a CENTRO</a:t>
            </a:r>
          </a:p>
        </p:txBody>
      </p:sp>
      <p:sp>
        <p:nvSpPr>
          <p:cNvPr id="371" name="- - - - - - Antes y durante la sesión - - - - - -"/>
          <p:cNvSpPr txBox="1"/>
          <p:nvPr/>
        </p:nvSpPr>
        <p:spPr>
          <a:xfrm rot="16200000">
            <a:off x="1646478" y="9892343"/>
            <a:ext cx="6165718" cy="461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2400"/>
            </a:lvl1pPr>
          </a:lstStyle>
          <a:p>
            <a:pPr/>
            <a:r>
              <a:t>- - - - - - Antes y durante la sesión - - - - - - </a:t>
            </a:r>
          </a:p>
        </p:txBody>
      </p:sp>
      <p:sp>
        <p:nvSpPr>
          <p:cNvPr id="372" name="P1 Desde el listado de pendientes de alta se detectará el caso de psiquiatría tipo (patología psiquiátrica leve) susceptible de llamada y filtro enfermero…"/>
          <p:cNvSpPr txBox="1"/>
          <p:nvPr/>
        </p:nvSpPr>
        <p:spPr>
          <a:xfrm>
            <a:off x="5342924" y="6922807"/>
            <a:ext cx="18371323" cy="66353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900"/>
            </a:pPr>
            <a:r>
              <a:rPr b="1"/>
              <a:t>P1</a:t>
            </a:r>
            <a:r>
              <a:t> Desde el listado de pendientes de alta se detectará el caso de psiquiatría tipo (patología psiquiátrica leve) susceptible de llamada y filtro enfermero </a:t>
            </a:r>
          </a:p>
          <a:p>
            <a:pPr algn="l" defTabSz="457200">
              <a:defRPr b="0" sz="1900"/>
            </a:pPr>
          </a:p>
          <a:p>
            <a:pPr algn="l" defTabSz="457200">
              <a:defRPr b="0" sz="1900"/>
            </a:pPr>
            <a:r>
              <a:rPr b="1"/>
              <a:t>P2</a:t>
            </a:r>
            <a:r>
              <a:t> Enfermería realizará llamada para confirmar diagnóstico y valorar situación e idoneidad del caso para la “teleconsulta de psiquiatría”</a:t>
            </a:r>
            <a:br/>
            <a:r>
              <a:t>     (valoración conjunta con médico de hub?). Solicitará informes, si tuviera</a:t>
            </a:r>
          </a:p>
          <a:p>
            <a:pPr algn="l" defTabSz="457200">
              <a:defRPr b="0" sz="1900"/>
            </a:pPr>
          </a:p>
          <a:p>
            <a:pPr algn="l" defTabSz="457200">
              <a:defRPr b="0" sz="1900"/>
            </a:pPr>
            <a:r>
              <a:rPr b="1"/>
              <a:t>P3</a:t>
            </a:r>
            <a:r>
              <a:t> Confirmado caso tipo susceptible de peritación psiquiátrica, se programará en agenda de Psiquiatría la teleconsulta y se comunicará centro,</a:t>
            </a:r>
            <a:br/>
            <a:r>
              <a:t>      día y hora de valoración al paciente (comunicación telefónica de cita vs comunicación escrita)</a:t>
            </a:r>
          </a:p>
          <a:p>
            <a:pPr algn="l" defTabSz="457200">
              <a:defRPr b="0" sz="1900"/>
            </a:pPr>
          </a:p>
          <a:p>
            <a:pPr algn="l" defTabSz="457200">
              <a:defRPr b="0" sz="1900"/>
            </a:pPr>
            <a:r>
              <a:rPr b="1"/>
              <a:t>P4</a:t>
            </a:r>
            <a:r>
              <a:t> El centro destino del caso será informado por la enfermera que haya realizado la valoración telefónica y programará valoración de enfermería/gestión</a:t>
            </a:r>
            <a:br/>
            <a:r>
              <a:t>      auxiliar sanitario/otro perfil(??) en agenda del CA para el día acordado</a:t>
            </a:r>
          </a:p>
          <a:p>
            <a:pPr algn="l" defTabSz="457200">
              <a:defRPr b="0" sz="1900"/>
            </a:pPr>
          </a:p>
          <a:p>
            <a:pPr algn="l" defTabSz="457200">
              <a:defRPr b="0" sz="1900"/>
            </a:pPr>
            <a:r>
              <a:rPr b="1"/>
              <a:t>P5</a:t>
            </a:r>
            <a:r>
              <a:t> El paciente acudirá la centro y será atendido por la persona designada (enfermera o auxiliar, médico de CC si no hay perfil enfermería o auxiliar??)</a:t>
            </a:r>
          </a:p>
          <a:p>
            <a:pPr algn="l" defTabSz="457200">
              <a:defRPr b="0" sz="1900"/>
            </a:pPr>
          </a:p>
          <a:p>
            <a:pPr algn="l" defTabSz="457200">
              <a:defRPr b="0" sz="1900"/>
            </a:pPr>
            <a:r>
              <a:rPr b="1"/>
              <a:t>P6</a:t>
            </a:r>
            <a:r>
              <a:t> Enfermería/Auxiliar/Persona designada llamará por la DX80  al psiquiatra. Si no está disponible acordará un nuevo momento para reintentar la conexión</a:t>
            </a:r>
          </a:p>
          <a:p>
            <a:pPr algn="l" defTabSz="457200">
              <a:defRPr b="0" sz="1900"/>
            </a:pPr>
          </a:p>
          <a:p>
            <a:pPr algn="l" defTabSz="457200">
              <a:defRPr b="0" sz="1900"/>
            </a:pPr>
            <a:r>
              <a:rPr b="1"/>
              <a:t>P7</a:t>
            </a:r>
            <a:r>
              <a:t> Establecida la conexión y con el psiquiatra conectado, se dispondrá en modo "manos libres", se pasará al paciente a la consulta y se le acomodará</a:t>
            </a:r>
            <a:br/>
            <a:r>
              <a:t>      delante de la DX80 dejando al paciente solo en el espacio habilitado para la TC</a:t>
            </a:r>
          </a:p>
          <a:p>
            <a:pPr algn="l" defTabSz="457200">
              <a:defRPr b="0" sz="1900"/>
            </a:pPr>
          </a:p>
          <a:p>
            <a:pPr algn="l" defTabSz="457200">
              <a:defRPr b="0" sz="1900"/>
            </a:pPr>
            <a:r>
              <a:rPr b="1"/>
              <a:t>P8</a:t>
            </a:r>
            <a:r>
              <a:t> En caso de cualquier incidencia también deberá llamar a admisión para que se contacte con persona designada</a:t>
            </a:r>
          </a:p>
          <a:p>
            <a:pPr algn="l" defTabSz="457200">
              <a:defRPr b="0" sz="1900"/>
            </a:pPr>
          </a:p>
          <a:p>
            <a:pPr algn="l" defTabSz="457200">
              <a:defRPr b="0" sz="1900"/>
            </a:pPr>
            <a:r>
              <a:rPr b="1"/>
              <a:t>P9</a:t>
            </a:r>
            <a:r>
              <a:t> Una vez el psiquiatra dé por finalizada la sesión, deberá avisar al centro por otra línea para notificarlo a persona designada y mantener la conexión</a:t>
            </a:r>
            <a:br/>
            <a:r>
              <a:t>      hasta que dicha persona acuda y la finalice</a:t>
            </a: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4"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75"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376" name="Rectángulo"/>
          <p:cNvSpPr/>
          <p:nvPr/>
        </p:nvSpPr>
        <p:spPr>
          <a:xfrm>
            <a:off x="2862436" y="2059749"/>
            <a:ext cx="20947609"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77" name="A1"/>
          <p:cNvSpPr txBox="1"/>
          <p:nvPr/>
        </p:nvSpPr>
        <p:spPr>
          <a:xfrm>
            <a:off x="3290172" y="2340167"/>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378" name="Definir casos de uso y prioridades"/>
          <p:cNvSpPr txBox="1"/>
          <p:nvPr/>
        </p:nvSpPr>
        <p:spPr>
          <a:xfrm>
            <a:off x="4407772" y="2420683"/>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379" name="Nivel estratégico"/>
          <p:cNvSpPr txBox="1"/>
          <p:nvPr/>
        </p:nvSpPr>
        <p:spPr>
          <a:xfrm>
            <a:off x="17920572" y="2420683"/>
            <a:ext cx="319376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380" name="Rectángulo"/>
          <p:cNvSpPr/>
          <p:nvPr/>
        </p:nvSpPr>
        <p:spPr>
          <a:xfrm>
            <a:off x="4437236" y="3569667"/>
            <a:ext cx="19366756"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81" name="Psiquiatría CC"/>
          <p:cNvSpPr txBox="1"/>
          <p:nvPr/>
        </p:nvSpPr>
        <p:spPr>
          <a:xfrm>
            <a:off x="6439142" y="3911549"/>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382" name="A1.1"/>
          <p:cNvSpPr txBox="1"/>
          <p:nvPr/>
        </p:nvSpPr>
        <p:spPr>
          <a:xfrm>
            <a:off x="4864972" y="3850085"/>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383" name="Rectángulo"/>
          <p:cNvSpPr/>
          <p:nvPr/>
        </p:nvSpPr>
        <p:spPr>
          <a:xfrm>
            <a:off x="4458865" y="4961659"/>
            <a:ext cx="19323498" cy="1084534"/>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84" name="SUBCASO 2…"/>
          <p:cNvSpPr txBox="1"/>
          <p:nvPr/>
        </p:nvSpPr>
        <p:spPr>
          <a:xfrm>
            <a:off x="11508884" y="5089093"/>
            <a:ext cx="5274260"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2</a:t>
            </a:r>
          </a:p>
          <a:p>
            <a:pPr defTabSz="457200">
              <a:defRPr b="0" sz="2400">
                <a:latin typeface="Helvetica"/>
                <a:ea typeface="Helvetica"/>
                <a:cs typeface="Helvetica"/>
                <a:sym typeface="Helvetica"/>
              </a:defRPr>
            </a:pPr>
            <a:r>
              <a:rPr>
                <a:latin typeface="Helvetica Neue"/>
                <a:ea typeface="Helvetica Neue"/>
                <a:cs typeface="Helvetica Neue"/>
                <a:sym typeface="Helvetica Neue"/>
              </a:rPr>
              <a:t>Desde psiquiatra consultor a paciente</a:t>
            </a:r>
          </a:p>
        </p:txBody>
      </p:sp>
      <p:sp>
        <p:nvSpPr>
          <p:cNvPr id="385" name="De HUB a CENTRO"/>
          <p:cNvSpPr/>
          <p:nvPr/>
        </p:nvSpPr>
        <p:spPr>
          <a:xfrm>
            <a:off x="4484265" y="6157746"/>
            <a:ext cx="19323498" cy="6477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sz="1800"/>
            </a:lvl1pPr>
          </a:lstStyle>
          <a:p>
            <a:pPr/>
            <a:r>
              <a:t>De HUB a CENTRO</a:t>
            </a:r>
          </a:p>
        </p:txBody>
      </p:sp>
      <p:sp>
        <p:nvSpPr>
          <p:cNvPr id="386" name="- - - - - - Después de la sesión - - - - - -"/>
          <p:cNvSpPr txBox="1"/>
          <p:nvPr/>
        </p:nvSpPr>
        <p:spPr>
          <a:xfrm rot="16200000">
            <a:off x="3036606" y="9892343"/>
            <a:ext cx="6165719" cy="461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2400"/>
            </a:lvl1pPr>
          </a:lstStyle>
          <a:p>
            <a:pPr/>
            <a:r>
              <a:t>- - - - - - Después de la sesión - - - - - - </a:t>
            </a:r>
          </a:p>
        </p:txBody>
      </p:sp>
      <p:sp>
        <p:nvSpPr>
          <p:cNvPr id="387" name="Actuación de seguimiento del caso:…"/>
          <p:cNvSpPr/>
          <p:nvPr/>
        </p:nvSpPr>
        <p:spPr>
          <a:xfrm>
            <a:off x="6788794" y="8403943"/>
            <a:ext cx="7562503" cy="4417617"/>
          </a:xfrm>
          <a:prstGeom prst="rect">
            <a:avLst/>
          </a:prstGeom>
          <a:solidFill>
            <a:srgbClr val="F6F6F6"/>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2400"/>
            </a:pPr>
            <a:r>
              <a:rPr b="1"/>
              <a:t>Actuación de seguimiento del caso</a:t>
            </a:r>
            <a:r>
              <a:t>: </a:t>
            </a:r>
          </a:p>
          <a:p>
            <a:pPr defTabSz="457200">
              <a:defRPr b="0" sz="2400"/>
            </a:pPr>
            <a:r>
              <a:t>valoración de enfermería sucesivas</a:t>
            </a:r>
            <a:br/>
            <a:r>
              <a:t>con la enfermera gestora inicial del caso. </a:t>
            </a:r>
          </a:p>
        </p:txBody>
      </p:sp>
      <p:sp>
        <p:nvSpPr>
          <p:cNvPr id="388" name="Peritación no favorable al ALTA"/>
          <p:cNvSpPr/>
          <p:nvPr/>
        </p:nvSpPr>
        <p:spPr>
          <a:xfrm>
            <a:off x="6788794" y="7423150"/>
            <a:ext cx="7562503" cy="647700"/>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200">
                <a:latin typeface="+mn-lt"/>
                <a:ea typeface="+mn-ea"/>
                <a:cs typeface="+mn-cs"/>
                <a:sym typeface="Helvetica Neue Medium"/>
              </a:defRPr>
            </a:lvl1pPr>
          </a:lstStyle>
          <a:p>
            <a:pPr/>
            <a:r>
              <a:t>Peritación no favorable al ALTA</a:t>
            </a:r>
          </a:p>
        </p:txBody>
      </p:sp>
      <p:sp>
        <p:nvSpPr>
          <p:cNvPr id="389" name="Peritación favorable al ALTA"/>
          <p:cNvSpPr/>
          <p:nvPr/>
        </p:nvSpPr>
        <p:spPr>
          <a:xfrm>
            <a:off x="14789942" y="7423150"/>
            <a:ext cx="7562503" cy="647700"/>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defTabSz="457200">
              <a:defRPr b="0" sz="2200">
                <a:latin typeface="+mn-lt"/>
                <a:ea typeface="+mn-ea"/>
                <a:cs typeface="+mn-cs"/>
                <a:sym typeface="Helvetica Neue Medium"/>
              </a:defRPr>
            </a:lvl1pPr>
          </a:lstStyle>
          <a:p>
            <a:pPr/>
            <a:r>
              <a:t>Peritación favorable al ALTA</a:t>
            </a:r>
          </a:p>
        </p:txBody>
      </p:sp>
      <p:sp>
        <p:nvSpPr>
          <p:cNvPr id="390" name="La peritación del psiquiatra debe constar en Chaman en actuación correspondiente para que el médico del Hub…"/>
          <p:cNvSpPr/>
          <p:nvPr/>
        </p:nvSpPr>
        <p:spPr>
          <a:xfrm>
            <a:off x="14789942" y="8403943"/>
            <a:ext cx="7562503" cy="4417617"/>
          </a:xfrm>
          <a:prstGeom prst="rect">
            <a:avLst/>
          </a:prstGeom>
          <a:solidFill>
            <a:srgbClr val="F6F6F6"/>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2400"/>
            </a:pPr>
            <a:r>
              <a:rPr b="1"/>
              <a:t>La peritación del psiquiatra</a:t>
            </a:r>
            <a:br/>
            <a:r>
              <a:t>debe constar en Chaman en actuación correspondiente para que el médico del Hub </a:t>
            </a:r>
          </a:p>
          <a:p>
            <a:pPr defTabSz="457200">
              <a:defRPr b="0" sz="2400"/>
            </a:pPr>
            <a:r>
              <a:t>pueda elaborarla propuesta de alta en base a esa información y cursarla. </a:t>
            </a:r>
          </a:p>
        </p:txBody>
      </p:sp>
      <p:pic>
        <p:nvPicPr>
          <p:cNvPr id="391" name="Imagen" descr="Imagen"/>
          <p:cNvPicPr>
            <a:picLocks noChangeAspect="1"/>
          </p:cNvPicPr>
          <p:nvPr/>
        </p:nvPicPr>
        <p:blipFill>
          <a:blip r:embed="rId2">
            <a:extLst/>
          </a:blip>
          <a:stretch>
            <a:fillRect/>
          </a:stretch>
        </p:blipFill>
        <p:spPr>
          <a:xfrm>
            <a:off x="15021388" y="8539410"/>
            <a:ext cx="710725" cy="711196"/>
          </a:xfrm>
          <a:prstGeom prst="rect">
            <a:avLst/>
          </a:prstGeom>
          <a:ln w="12700">
            <a:miter lim="400000"/>
          </a:ln>
        </p:spPr>
      </p:pic>
      <p:pic>
        <p:nvPicPr>
          <p:cNvPr id="392" name="Imagen" descr="Imagen"/>
          <p:cNvPicPr>
            <a:picLocks noChangeAspect="1"/>
          </p:cNvPicPr>
          <p:nvPr/>
        </p:nvPicPr>
        <p:blipFill>
          <a:blip r:embed="rId3">
            <a:extLst/>
          </a:blip>
          <a:stretch>
            <a:fillRect/>
          </a:stretch>
        </p:blipFill>
        <p:spPr>
          <a:xfrm>
            <a:off x="7113454" y="8522397"/>
            <a:ext cx="744729" cy="745223"/>
          </a:xfrm>
          <a:prstGeom prst="rect">
            <a:avLst/>
          </a:prstGeom>
          <a:ln w="12700">
            <a:miter lim="400000"/>
          </a:ln>
        </p:spPr>
      </p:pic>
      <p:sp>
        <p:nvSpPr>
          <p:cNvPr id="393"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Rectángulo"/>
          <p:cNvSpPr/>
          <p:nvPr/>
        </p:nvSpPr>
        <p:spPr>
          <a:xfrm>
            <a:off x="613568" y="5461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96"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397" name="Rectángulo"/>
          <p:cNvSpPr/>
          <p:nvPr/>
        </p:nvSpPr>
        <p:spPr>
          <a:xfrm>
            <a:off x="2862436" y="2209800"/>
            <a:ext cx="20928063"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98" name="A1"/>
          <p:cNvSpPr txBox="1"/>
          <p:nvPr/>
        </p:nvSpPr>
        <p:spPr>
          <a:xfrm>
            <a:off x="3290172" y="24902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399" name="Definir casos de uso y prioridades"/>
          <p:cNvSpPr txBox="1"/>
          <p:nvPr/>
        </p:nvSpPr>
        <p:spPr>
          <a:xfrm>
            <a:off x="4407772" y="25707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a:t>
            </a:r>
          </a:p>
        </p:txBody>
      </p:sp>
      <p:sp>
        <p:nvSpPr>
          <p:cNvPr id="400"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401" name="Rectángulo"/>
          <p:cNvSpPr/>
          <p:nvPr/>
        </p:nvSpPr>
        <p:spPr>
          <a:xfrm>
            <a:off x="4437236" y="3657600"/>
            <a:ext cx="19322424"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02" name="Psiquiatría CC"/>
          <p:cNvSpPr txBox="1"/>
          <p:nvPr/>
        </p:nvSpPr>
        <p:spPr>
          <a:xfrm>
            <a:off x="6439142" y="3999482"/>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403" name="A1.1"/>
          <p:cNvSpPr txBox="1"/>
          <p:nvPr/>
        </p:nvSpPr>
        <p:spPr>
          <a:xfrm>
            <a:off x="4864972" y="39380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404" name="Rectángulo"/>
          <p:cNvSpPr/>
          <p:nvPr/>
        </p:nvSpPr>
        <p:spPr>
          <a:xfrm>
            <a:off x="6109865" y="5003800"/>
            <a:ext cx="17610387"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05" name="Recursos y despliegue"/>
          <p:cNvSpPr txBox="1"/>
          <p:nvPr/>
        </p:nvSpPr>
        <p:spPr>
          <a:xfrm>
            <a:off x="8539256" y="5510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Recursos y despliegue</a:t>
            </a:r>
          </a:p>
        </p:txBody>
      </p:sp>
      <p:sp>
        <p:nvSpPr>
          <p:cNvPr id="406" name="A1.1.3"/>
          <p:cNvSpPr txBox="1"/>
          <p:nvPr/>
        </p:nvSpPr>
        <p:spPr>
          <a:xfrm>
            <a:off x="6559895" y="5360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A1.1.3</a:t>
            </a:r>
          </a:p>
        </p:txBody>
      </p:sp>
      <p:sp>
        <p:nvSpPr>
          <p:cNvPr id="407" name="Rectángulo"/>
          <p:cNvSpPr/>
          <p:nvPr/>
        </p:nvSpPr>
        <p:spPr>
          <a:xfrm>
            <a:off x="6109865" y="6418014"/>
            <a:ext cx="17610387" cy="1153044"/>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08" name="Recursos en HUB (back)…"/>
          <p:cNvSpPr txBox="1"/>
          <p:nvPr/>
        </p:nvSpPr>
        <p:spPr>
          <a:xfrm>
            <a:off x="6856109" y="6563569"/>
            <a:ext cx="14484678" cy="11976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Recursos en HUB (back)</a:t>
            </a:r>
          </a:p>
          <a:p>
            <a:pPr marL="285750" indent="-285750" algn="just" defTabSz="457200">
              <a:defRPr b="0" sz="2400">
                <a:latin typeface="+mn-lt"/>
                <a:ea typeface="+mn-ea"/>
                <a:cs typeface="+mn-cs"/>
                <a:sym typeface="Helvetica Neue Medium"/>
              </a:defRPr>
            </a:pPr>
            <a:r>
              <a:t>- Médico psiquiatra con perfil peritador.  Ubicación BCN/MAD/SE</a:t>
            </a:r>
          </a:p>
        </p:txBody>
      </p:sp>
      <p:sp>
        <p:nvSpPr>
          <p:cNvPr id="409" name="Recursos en CENTRO (front)…"/>
          <p:cNvSpPr txBox="1"/>
          <p:nvPr/>
        </p:nvSpPr>
        <p:spPr>
          <a:xfrm>
            <a:off x="6856109" y="8158948"/>
            <a:ext cx="16330192" cy="11979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Recursos en CENTRO (front)</a:t>
            </a:r>
          </a:p>
          <a:p>
            <a:pPr marL="285750" indent="-285750" algn="just" defTabSz="457200">
              <a:defRPr b="0" sz="2400"/>
            </a:pPr>
            <a:r>
              <a:t>- En todos los centros debe de estar definido corporativamente un acompañante y acompañante suplente. Será la persona que realice la acogida, introducción y despedida del paciente. Preferentemente se asignará a enfermería.</a:t>
            </a:r>
          </a:p>
        </p:txBody>
      </p:sp>
      <p:sp>
        <p:nvSpPr>
          <p:cNvPr id="410" name="Rectángulo"/>
          <p:cNvSpPr/>
          <p:nvPr/>
        </p:nvSpPr>
        <p:spPr>
          <a:xfrm>
            <a:off x="6109865" y="9915403"/>
            <a:ext cx="17610387" cy="3331535"/>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11" name="Despliegue…"/>
          <p:cNvSpPr txBox="1"/>
          <p:nvPr/>
        </p:nvSpPr>
        <p:spPr>
          <a:xfrm>
            <a:off x="6932672" y="10057170"/>
            <a:ext cx="16177066" cy="304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Despliegue</a:t>
            </a:r>
          </a:p>
          <a:p>
            <a:pPr marL="457200" marR="547369" indent="-228600" algn="l" defTabSz="449580">
              <a:buSzPct val="100000"/>
              <a:buChar char="•"/>
              <a:defRPr b="0" sz="2400">
                <a:latin typeface="Helvetica"/>
                <a:ea typeface="Helvetica"/>
                <a:cs typeface="Helvetica"/>
                <a:sym typeface="Helvetica"/>
              </a:defRPr>
            </a:pPr>
            <a:r>
              <a:t>El despliegue se realiza por comunidad autónoma o área.</a:t>
            </a:r>
          </a:p>
          <a:p>
            <a:pPr marL="457200" marR="547369" indent="-228600" algn="l" defTabSz="449580">
              <a:buSzPct val="100000"/>
              <a:buChar char="•"/>
              <a:defRPr b="0" sz="2400">
                <a:latin typeface="Helvetica"/>
                <a:ea typeface="Helvetica"/>
                <a:cs typeface="Helvetica"/>
                <a:sym typeface="Helvetica"/>
              </a:defRPr>
            </a:pPr>
            <a:r>
              <a:t>Se programa una reunión de kick off con el director territorial y el director autonómico o de área. En ella se explican los pormenores del proyecto y próximos pasos.</a:t>
            </a:r>
          </a:p>
          <a:p>
            <a:pPr marL="457200" marR="547369" indent="-228600" algn="l" defTabSz="449580">
              <a:buSzPct val="100000"/>
              <a:buChar char="•"/>
              <a:defRPr b="0" sz="2400">
                <a:latin typeface="Helvetica"/>
                <a:ea typeface="Helvetica"/>
                <a:cs typeface="Helvetica"/>
                <a:sym typeface="Helvetica"/>
              </a:defRPr>
            </a:pPr>
            <a:r>
              <a:t>Se remitirán los equipos DX80 por la DTIC y se acondicionarán las salas (DIE). En cuanto estén instalados la DIE remitirá al Comité de Estrategia KURES un certificado al respecto.</a:t>
            </a:r>
          </a:p>
          <a:p>
            <a:pPr marL="457200" marR="547369" indent="-228600" algn="l" defTabSz="449580">
              <a:buSzPct val="100000"/>
              <a:buChar char="•"/>
              <a:defRPr b="0" sz="2400">
                <a:latin typeface="Helvetica"/>
                <a:ea typeface="Helvetica"/>
                <a:cs typeface="Helvetica"/>
                <a:sym typeface="Helvetica"/>
              </a:defRPr>
            </a:pPr>
            <a:r>
              <a:t>Se programa una sesión de información/formación en la comunidad o área (preceptiva la presencia de la Dirección de CC y de las personas que forman el hub) y se fija un día D para inicio de la la operación.</a:t>
            </a:r>
          </a:p>
        </p:txBody>
      </p:sp>
      <p:sp>
        <p:nvSpPr>
          <p:cNvPr id="412" name="Rectángulo"/>
          <p:cNvSpPr/>
          <p:nvPr/>
        </p:nvSpPr>
        <p:spPr>
          <a:xfrm>
            <a:off x="6109865" y="7763041"/>
            <a:ext cx="17610387" cy="1960379"/>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413" name="Imagen" descr="Imagen"/>
          <p:cNvPicPr>
            <a:picLocks noChangeAspect="1"/>
          </p:cNvPicPr>
          <p:nvPr/>
        </p:nvPicPr>
        <p:blipFill>
          <a:blip r:embed="rId2">
            <a:extLst/>
          </a:blip>
          <a:stretch>
            <a:fillRect/>
          </a:stretch>
        </p:blipFill>
        <p:spPr>
          <a:xfrm>
            <a:off x="4191529" y="5351590"/>
            <a:ext cx="1670900" cy="78702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5" name="Rectángulo"/>
          <p:cNvSpPr/>
          <p:nvPr/>
        </p:nvSpPr>
        <p:spPr>
          <a:xfrm>
            <a:off x="3124200" y="2013432"/>
            <a:ext cx="18257970" cy="10949187"/>
          </a:xfrm>
          <a:prstGeom prst="rect">
            <a:avLst/>
          </a:prstGeom>
          <a:solidFill>
            <a:srgbClr val="BAD7FA"/>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16"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7"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18" name="Equipos de Telemedicina Psiquiatría"/>
          <p:cNvSpPr txBox="1"/>
          <p:nvPr/>
        </p:nvSpPr>
        <p:spPr>
          <a:xfrm>
            <a:off x="3086777" y="864617"/>
            <a:ext cx="8718805"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4000"/>
            </a:pPr>
            <a:r>
              <a:t>Equipos </a:t>
            </a:r>
            <a:r>
              <a:rPr>
                <a:solidFill>
                  <a:srgbClr val="0287F0"/>
                </a:solidFill>
              </a:rPr>
              <a:t>de </a:t>
            </a:r>
            <a:r>
              <a:rPr b="1">
                <a:solidFill>
                  <a:srgbClr val="0287F0"/>
                </a:solidFill>
              </a:rPr>
              <a:t>Telemedicina </a:t>
            </a:r>
            <a:r>
              <a:rPr b="1">
                <a:solidFill>
                  <a:srgbClr val="004DFF"/>
                </a:solidFill>
              </a:rPr>
              <a:t>Psiquiatría</a:t>
            </a:r>
          </a:p>
        </p:txBody>
      </p:sp>
      <p:sp>
        <p:nvSpPr>
          <p:cNvPr id="419" name="1. Situación actual: análisis geográfico"/>
          <p:cNvSpPr txBox="1"/>
          <p:nvPr/>
        </p:nvSpPr>
        <p:spPr>
          <a:xfrm>
            <a:off x="14494594" y="938975"/>
            <a:ext cx="6683884"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r" defTabSz="457200">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1. Situación actual</a:t>
            </a:r>
            <a:r>
              <a:t>: análisis geográfico</a:t>
            </a:r>
          </a:p>
        </p:txBody>
      </p:sp>
      <p:pic>
        <p:nvPicPr>
          <p:cNvPr id="420" name="Centros TM Psiquiatria.jpg" descr="Centros TM Psiquiatria.jpg"/>
          <p:cNvPicPr>
            <a:picLocks noChangeAspect="1"/>
          </p:cNvPicPr>
          <p:nvPr/>
        </p:nvPicPr>
        <p:blipFill>
          <a:blip r:embed="rId2">
            <a:extLst/>
          </a:blip>
          <a:stretch>
            <a:fillRect/>
          </a:stretch>
        </p:blipFill>
        <p:spPr>
          <a:xfrm>
            <a:off x="6378587" y="2013432"/>
            <a:ext cx="14977387" cy="10908336"/>
          </a:xfrm>
          <a:prstGeom prst="rect">
            <a:avLst/>
          </a:prstGeom>
          <a:ln w="12700">
            <a:miter lim="400000"/>
          </a:ln>
        </p:spPr>
      </p:pic>
      <p:sp>
        <p:nvSpPr>
          <p:cNvPr id="421" name="Círculo"/>
          <p:cNvSpPr/>
          <p:nvPr/>
        </p:nvSpPr>
        <p:spPr>
          <a:xfrm>
            <a:off x="10604500" y="35987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2" name="Círculo"/>
          <p:cNvSpPr/>
          <p:nvPr/>
        </p:nvSpPr>
        <p:spPr>
          <a:xfrm>
            <a:off x="11150600" y="34082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3" name="Círculo"/>
          <p:cNvSpPr/>
          <p:nvPr/>
        </p:nvSpPr>
        <p:spPr>
          <a:xfrm>
            <a:off x="10490200" y="45131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4" name="Círculo"/>
          <p:cNvSpPr/>
          <p:nvPr/>
        </p:nvSpPr>
        <p:spPr>
          <a:xfrm>
            <a:off x="11264900" y="43480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5" name="Círculo"/>
          <p:cNvSpPr/>
          <p:nvPr/>
        </p:nvSpPr>
        <p:spPr>
          <a:xfrm>
            <a:off x="10998200" y="52878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6" name="Círculo"/>
          <p:cNvSpPr/>
          <p:nvPr/>
        </p:nvSpPr>
        <p:spPr>
          <a:xfrm>
            <a:off x="12136966" y="11263252"/>
            <a:ext cx="560450"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7" name="Cádiz"/>
          <p:cNvSpPr txBox="1"/>
          <p:nvPr/>
        </p:nvSpPr>
        <p:spPr>
          <a:xfrm>
            <a:off x="11456567" y="11381323"/>
            <a:ext cx="611125" cy="3243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600">
                <a:latin typeface="Helvetica Neue Light"/>
                <a:ea typeface="Helvetica Neue Light"/>
                <a:cs typeface="Helvetica Neue Light"/>
                <a:sym typeface="Helvetica Neue Light"/>
              </a:defRPr>
            </a:lvl1pPr>
          </a:lstStyle>
          <a:p>
            <a:pPr/>
            <a:r>
              <a:t>Cádiz</a:t>
            </a:r>
          </a:p>
        </p:txBody>
      </p:sp>
      <p:sp>
        <p:nvSpPr>
          <p:cNvPr id="428" name="Círculo"/>
          <p:cNvSpPr/>
          <p:nvPr/>
        </p:nvSpPr>
        <p:spPr>
          <a:xfrm>
            <a:off x="13457767" y="9764652"/>
            <a:ext cx="560450"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29" name="Córdoba"/>
          <p:cNvSpPr txBox="1"/>
          <p:nvPr/>
        </p:nvSpPr>
        <p:spPr>
          <a:xfrm>
            <a:off x="13296792" y="9412823"/>
            <a:ext cx="882397" cy="3243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600">
                <a:latin typeface="Helvetica Neue Light"/>
                <a:ea typeface="Helvetica Neue Light"/>
                <a:cs typeface="Helvetica Neue Light"/>
                <a:sym typeface="Helvetica Neue Light"/>
              </a:defRPr>
            </a:lvl1pPr>
          </a:lstStyle>
          <a:p>
            <a:pPr/>
            <a:r>
              <a:t>Córdoba</a:t>
            </a:r>
          </a:p>
        </p:txBody>
      </p:sp>
      <p:sp>
        <p:nvSpPr>
          <p:cNvPr id="430" name="Círculo"/>
          <p:cNvSpPr/>
          <p:nvPr/>
        </p:nvSpPr>
        <p:spPr>
          <a:xfrm>
            <a:off x="15261167" y="4811652"/>
            <a:ext cx="560450"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31" name="Logroño"/>
          <p:cNvSpPr txBox="1"/>
          <p:nvPr/>
        </p:nvSpPr>
        <p:spPr>
          <a:xfrm>
            <a:off x="15118988" y="5356184"/>
            <a:ext cx="844805" cy="32430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600">
                <a:latin typeface="Helvetica Neue Light"/>
                <a:ea typeface="Helvetica Neue Light"/>
                <a:cs typeface="Helvetica Neue Light"/>
                <a:sym typeface="Helvetica Neue Light"/>
              </a:defRPr>
            </a:lvl1pPr>
          </a:lstStyle>
          <a:p>
            <a:pPr/>
            <a:r>
              <a:t>Logroño</a:t>
            </a:r>
          </a:p>
        </p:txBody>
      </p:sp>
      <p:sp>
        <p:nvSpPr>
          <p:cNvPr id="432" name="Círculo"/>
          <p:cNvSpPr/>
          <p:nvPr/>
        </p:nvSpPr>
        <p:spPr>
          <a:xfrm>
            <a:off x="12472506" y="10348852"/>
            <a:ext cx="560449"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33" name="Sevilla"/>
          <p:cNvSpPr txBox="1"/>
          <p:nvPr/>
        </p:nvSpPr>
        <p:spPr>
          <a:xfrm>
            <a:off x="12422681" y="9997023"/>
            <a:ext cx="660096" cy="3243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600">
                <a:latin typeface="Helvetica Neue Light"/>
                <a:ea typeface="Helvetica Neue Light"/>
                <a:cs typeface="Helvetica Neue Light"/>
                <a:sym typeface="Helvetica Neue Light"/>
              </a:defRPr>
            </a:lvl1pPr>
          </a:lstStyle>
          <a:p>
            <a:pPr/>
            <a:r>
              <a:t>Sevilla</a:t>
            </a:r>
          </a:p>
        </p:txBody>
      </p:sp>
      <p:sp>
        <p:nvSpPr>
          <p:cNvPr id="434" name="Círculo"/>
          <p:cNvSpPr/>
          <p:nvPr/>
        </p:nvSpPr>
        <p:spPr>
          <a:xfrm>
            <a:off x="14314006" y="7110352"/>
            <a:ext cx="560450"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35" name="Coslada…"/>
          <p:cNvSpPr txBox="1"/>
          <p:nvPr/>
        </p:nvSpPr>
        <p:spPr>
          <a:xfrm>
            <a:off x="13422366" y="7114123"/>
            <a:ext cx="889712" cy="5529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1600">
                <a:latin typeface="Helvetica Neue Light"/>
                <a:ea typeface="Helvetica Neue Light"/>
                <a:cs typeface="Helvetica Neue Light"/>
                <a:sym typeface="Helvetica Neue Light"/>
              </a:defRPr>
            </a:pPr>
            <a:r>
              <a:t>Coslada</a:t>
            </a:r>
          </a:p>
          <a:p>
            <a:pPr>
              <a:defRPr b="0" sz="1600">
                <a:latin typeface="Helvetica Neue Light"/>
                <a:ea typeface="Helvetica Neue Light"/>
                <a:cs typeface="Helvetica Neue Light"/>
                <a:sym typeface="Helvetica Neue Light"/>
              </a:defRPr>
            </a:pPr>
            <a:r>
              <a:t>Madrid</a:t>
            </a:r>
          </a:p>
        </p:txBody>
      </p:sp>
      <p:sp>
        <p:nvSpPr>
          <p:cNvPr id="436" name="El Ferrol"/>
          <p:cNvSpPr txBox="1"/>
          <p:nvPr/>
        </p:nvSpPr>
        <p:spPr>
          <a:xfrm>
            <a:off x="11059946" y="3024997"/>
            <a:ext cx="642367"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El Ferrol</a:t>
            </a:r>
          </a:p>
        </p:txBody>
      </p:sp>
      <p:sp>
        <p:nvSpPr>
          <p:cNvPr id="437" name="La Coruña"/>
          <p:cNvSpPr txBox="1"/>
          <p:nvPr/>
        </p:nvSpPr>
        <p:spPr>
          <a:xfrm>
            <a:off x="9719054" y="3685397"/>
            <a:ext cx="800406"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La Coruña</a:t>
            </a:r>
          </a:p>
        </p:txBody>
      </p:sp>
      <p:sp>
        <p:nvSpPr>
          <p:cNvPr id="438" name="Santiago…"/>
          <p:cNvSpPr txBox="1"/>
          <p:nvPr/>
        </p:nvSpPr>
        <p:spPr>
          <a:xfrm>
            <a:off x="9208234" y="4504547"/>
            <a:ext cx="1136143" cy="4781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1200">
                <a:latin typeface="Helvetica Neue Light"/>
                <a:ea typeface="Helvetica Neue Light"/>
                <a:cs typeface="Helvetica Neue Light"/>
                <a:sym typeface="Helvetica Neue Light"/>
              </a:defRPr>
            </a:pPr>
            <a:r>
              <a:t>Santiago</a:t>
            </a:r>
          </a:p>
          <a:p>
            <a:pPr>
              <a:defRPr b="0" sz="1200">
                <a:latin typeface="Helvetica Neue Light"/>
                <a:ea typeface="Helvetica Neue Light"/>
                <a:cs typeface="Helvetica Neue Light"/>
                <a:sym typeface="Helvetica Neue Light"/>
              </a:defRPr>
            </a:pPr>
            <a:r>
              <a:t>De Compostela</a:t>
            </a:r>
          </a:p>
        </p:txBody>
      </p:sp>
      <p:sp>
        <p:nvSpPr>
          <p:cNvPr id="439" name="Lugo"/>
          <p:cNvSpPr txBox="1"/>
          <p:nvPr/>
        </p:nvSpPr>
        <p:spPr>
          <a:xfrm>
            <a:off x="11271706" y="4040997"/>
            <a:ext cx="447447"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Lugo</a:t>
            </a:r>
          </a:p>
        </p:txBody>
      </p:sp>
      <p:sp>
        <p:nvSpPr>
          <p:cNvPr id="440" name="Ourense"/>
          <p:cNvSpPr txBox="1"/>
          <p:nvPr/>
        </p:nvSpPr>
        <p:spPr>
          <a:xfrm>
            <a:off x="11542597" y="5287807"/>
            <a:ext cx="667665" cy="2876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Ourense</a:t>
            </a:r>
          </a:p>
        </p:txBody>
      </p:sp>
      <p:sp>
        <p:nvSpPr>
          <p:cNvPr id="441" name="Círculo"/>
          <p:cNvSpPr/>
          <p:nvPr/>
        </p:nvSpPr>
        <p:spPr>
          <a:xfrm>
            <a:off x="10350500" y="5039146"/>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42" name="Pontevedra"/>
          <p:cNvSpPr txBox="1"/>
          <p:nvPr/>
        </p:nvSpPr>
        <p:spPr>
          <a:xfrm>
            <a:off x="9311231" y="5163936"/>
            <a:ext cx="865328"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Pontevedra</a:t>
            </a:r>
          </a:p>
        </p:txBody>
      </p:sp>
      <p:sp>
        <p:nvSpPr>
          <p:cNvPr id="443" name="Círculo"/>
          <p:cNvSpPr/>
          <p:nvPr/>
        </p:nvSpPr>
        <p:spPr>
          <a:xfrm>
            <a:off x="10350500" y="4861347"/>
            <a:ext cx="461059" cy="46105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44" name="Villagarcía de Arosa"/>
          <p:cNvSpPr txBox="1"/>
          <p:nvPr/>
        </p:nvSpPr>
        <p:spPr>
          <a:xfrm>
            <a:off x="9046665" y="4948036"/>
            <a:ext cx="1394461" cy="2876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Villagarcía de Arosa</a:t>
            </a:r>
          </a:p>
        </p:txBody>
      </p:sp>
      <p:sp>
        <p:nvSpPr>
          <p:cNvPr id="445" name="Círculo"/>
          <p:cNvSpPr/>
          <p:nvPr/>
        </p:nvSpPr>
        <p:spPr>
          <a:xfrm>
            <a:off x="10350500" y="5287807"/>
            <a:ext cx="461059" cy="461060"/>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46" name="Vigo"/>
          <p:cNvSpPr txBox="1"/>
          <p:nvPr/>
        </p:nvSpPr>
        <p:spPr>
          <a:xfrm>
            <a:off x="9786008" y="5374497"/>
            <a:ext cx="403251"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200">
                <a:latin typeface="Helvetica Neue Light"/>
                <a:ea typeface="Helvetica Neue Light"/>
                <a:cs typeface="Helvetica Neue Light"/>
                <a:sym typeface="Helvetica Neue Light"/>
              </a:defRPr>
            </a:lvl1pPr>
          </a:lstStyle>
          <a:p>
            <a:pPr/>
            <a:r>
              <a:t>Vigo</a:t>
            </a:r>
          </a:p>
        </p:txBody>
      </p:sp>
      <p:pic>
        <p:nvPicPr>
          <p:cNvPr id="447" name="Canarias.jpg" descr="Canarias.jpg"/>
          <p:cNvPicPr>
            <a:picLocks noChangeAspect="1"/>
          </p:cNvPicPr>
          <p:nvPr/>
        </p:nvPicPr>
        <p:blipFill>
          <a:blip r:embed="rId3">
            <a:extLst/>
          </a:blip>
          <a:stretch>
            <a:fillRect/>
          </a:stretch>
        </p:blipFill>
        <p:spPr>
          <a:xfrm>
            <a:off x="3727797" y="9690492"/>
            <a:ext cx="5015599" cy="2605506"/>
          </a:xfrm>
          <a:prstGeom prst="rect">
            <a:avLst/>
          </a:prstGeom>
          <a:ln w="12700">
            <a:miter lim="400000"/>
          </a:ln>
        </p:spPr>
      </p:pic>
      <p:sp>
        <p:nvSpPr>
          <p:cNvPr id="448" name="Círculo"/>
          <p:cNvSpPr/>
          <p:nvPr/>
        </p:nvSpPr>
        <p:spPr>
          <a:xfrm>
            <a:off x="5324456" y="10755252"/>
            <a:ext cx="560449"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49" name="Tenerife"/>
          <p:cNvSpPr txBox="1"/>
          <p:nvPr/>
        </p:nvSpPr>
        <p:spPr>
          <a:xfrm>
            <a:off x="5212452" y="10359984"/>
            <a:ext cx="784455" cy="32430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600">
                <a:latin typeface="Helvetica Neue Light"/>
                <a:ea typeface="Helvetica Neue Light"/>
                <a:cs typeface="Helvetica Neue Light"/>
                <a:sym typeface="Helvetica Neue Light"/>
              </a:defRPr>
            </a:lvl1pPr>
          </a:lstStyle>
          <a:p>
            <a:pPr/>
            <a:r>
              <a:t>Tenerife</a:t>
            </a:r>
          </a:p>
        </p:txBody>
      </p:sp>
      <p:sp>
        <p:nvSpPr>
          <p:cNvPr id="450" name="Círculo"/>
          <p:cNvSpPr/>
          <p:nvPr/>
        </p:nvSpPr>
        <p:spPr>
          <a:xfrm>
            <a:off x="17064567" y="8037452"/>
            <a:ext cx="560450" cy="560449"/>
          </a:xfrm>
          <a:prstGeom prst="ellipse">
            <a:avLst/>
          </a:prstGeom>
          <a:solidFill>
            <a:srgbClr val="3B86CA">
              <a:alpha val="8716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51" name="Situación a 30-04-2019"/>
          <p:cNvSpPr txBox="1"/>
          <p:nvPr/>
        </p:nvSpPr>
        <p:spPr>
          <a:xfrm>
            <a:off x="3577628" y="12164670"/>
            <a:ext cx="323149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2400">
                <a:latin typeface="Helvetica Neue Light"/>
                <a:ea typeface="Helvetica Neue Light"/>
                <a:cs typeface="Helvetica Neue Light"/>
                <a:sym typeface="Helvetica Neue Light"/>
              </a:defRPr>
            </a:lvl1pPr>
          </a:lstStyle>
          <a:p>
            <a:pPr/>
            <a:r>
              <a:t>Situación a 30-04-2019</a:t>
            </a:r>
          </a:p>
        </p:txBody>
      </p:sp>
      <p:sp>
        <p:nvSpPr>
          <p:cNvPr id="452" name="Rectángulo"/>
          <p:cNvSpPr/>
          <p:nvPr/>
        </p:nvSpPr>
        <p:spPr>
          <a:xfrm>
            <a:off x="3576967" y="9573784"/>
            <a:ext cx="5193595" cy="2361059"/>
          </a:xfrm>
          <a:prstGeom prst="rect">
            <a:avLst/>
          </a:prstGeom>
          <a:ln w="25400">
            <a:solidFill>
              <a:srgbClr val="FFFFFF"/>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53" name="Total: 14 centros equipados"/>
          <p:cNvSpPr txBox="1"/>
          <p:nvPr/>
        </p:nvSpPr>
        <p:spPr>
          <a:xfrm>
            <a:off x="3577628" y="8882288"/>
            <a:ext cx="3845968" cy="4622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24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Total</a:t>
            </a:r>
            <a:r>
              <a:t>: 14 centros equipados</a:t>
            </a: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5" name="Rectángulo"/>
          <p:cNvSpPr/>
          <p:nvPr/>
        </p:nvSpPr>
        <p:spPr>
          <a:xfrm>
            <a:off x="6092932" y="7973769"/>
            <a:ext cx="15445565" cy="2555479"/>
          </a:xfrm>
          <a:prstGeom prst="rect">
            <a:avLst/>
          </a:prstGeom>
          <a:solidFill>
            <a:srgbClr val="F6F6F6"/>
          </a:solidFill>
          <a:ln w="12700">
            <a:miter lim="400000"/>
          </a:ln>
        </p:spPr>
        <p:txBody>
          <a:bodyPr lIns="0" tIns="0" rIns="0" bIns="0" anchor="ctr"/>
          <a:lstStyle/>
          <a:p>
            <a:pPr defTabSz="457200">
              <a:defRPr b="0" sz="2400"/>
            </a:pPr>
          </a:p>
        </p:txBody>
      </p:sp>
      <p:sp>
        <p:nvSpPr>
          <p:cNvPr id="456"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57"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458" name="Rectángulo"/>
          <p:cNvSpPr/>
          <p:nvPr/>
        </p:nvSpPr>
        <p:spPr>
          <a:xfrm>
            <a:off x="2862436" y="2209800"/>
            <a:ext cx="18646329"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59" name="A1"/>
          <p:cNvSpPr txBox="1"/>
          <p:nvPr/>
        </p:nvSpPr>
        <p:spPr>
          <a:xfrm>
            <a:off x="3290172" y="24902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460" name="Definir casos de uso y prioridades"/>
          <p:cNvSpPr txBox="1"/>
          <p:nvPr/>
        </p:nvSpPr>
        <p:spPr>
          <a:xfrm>
            <a:off x="4407772" y="25707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461"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462" name="Rectángulo"/>
          <p:cNvSpPr/>
          <p:nvPr/>
        </p:nvSpPr>
        <p:spPr>
          <a:xfrm>
            <a:off x="4437236" y="36576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63" name="Psiquiatría CC"/>
          <p:cNvSpPr txBox="1"/>
          <p:nvPr/>
        </p:nvSpPr>
        <p:spPr>
          <a:xfrm>
            <a:off x="6439142" y="3999482"/>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464" name="A1.1"/>
          <p:cNvSpPr txBox="1"/>
          <p:nvPr/>
        </p:nvSpPr>
        <p:spPr>
          <a:xfrm>
            <a:off x="4864972" y="39380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465" name="Rectángulo"/>
          <p:cNvSpPr/>
          <p:nvPr/>
        </p:nvSpPr>
        <p:spPr>
          <a:xfrm>
            <a:off x="6109865" y="5080000"/>
            <a:ext cx="15411699"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66" name="Indicadores"/>
          <p:cNvSpPr txBox="1"/>
          <p:nvPr/>
        </p:nvSpPr>
        <p:spPr>
          <a:xfrm>
            <a:off x="8539256" y="5510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Indicadores</a:t>
            </a:r>
          </a:p>
        </p:txBody>
      </p:sp>
      <p:sp>
        <p:nvSpPr>
          <p:cNvPr id="467" name="A1.1.4"/>
          <p:cNvSpPr txBox="1"/>
          <p:nvPr/>
        </p:nvSpPr>
        <p:spPr>
          <a:xfrm>
            <a:off x="6559895" y="5360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A1.1.4</a:t>
            </a:r>
          </a:p>
        </p:txBody>
      </p:sp>
      <p:sp>
        <p:nvSpPr>
          <p:cNvPr id="468" name="Rectángulo"/>
          <p:cNvSpPr/>
          <p:nvPr/>
        </p:nvSpPr>
        <p:spPr>
          <a:xfrm>
            <a:off x="6109865" y="6418014"/>
            <a:ext cx="15411699" cy="1488771"/>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69" name="Se propone un dashboard de seguimiento para monitorización por el Comité KURES que combine 5 indicadores de actividad con 4 indicadores de resultado. La mayoría ya están en indicadores CC por lo que se trataría de segmentar por telemedicina"/>
          <p:cNvSpPr txBox="1"/>
          <p:nvPr/>
        </p:nvSpPr>
        <p:spPr>
          <a:xfrm>
            <a:off x="6856109" y="6562653"/>
            <a:ext cx="13919212" cy="11994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400"/>
            </a:pPr>
            <a:r>
              <a:t>Se propone un </a:t>
            </a:r>
            <a:r>
              <a:rPr b="1"/>
              <a:t>dashboard</a:t>
            </a:r>
            <a:r>
              <a:t> de seguimiento para monitorización por el Comité KURES que combine 5 indicadores de actividad con 4 indicadores de resultado. La mayoría ya están en indicadores CC por lo que se trataría de segmentar por telemedicina</a:t>
            </a:r>
          </a:p>
        </p:txBody>
      </p:sp>
      <p:sp>
        <p:nvSpPr>
          <p:cNvPr id="470" name="Indicadores de actividad"/>
          <p:cNvSpPr txBox="1"/>
          <p:nvPr/>
        </p:nvSpPr>
        <p:spPr>
          <a:xfrm>
            <a:off x="6856108" y="8144382"/>
            <a:ext cx="13919212"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defRPr sz="2400"/>
            </a:lvl1pPr>
          </a:lstStyle>
          <a:p>
            <a:pPr/>
            <a:r>
              <a:t>Indicadores de actividad</a:t>
            </a:r>
          </a:p>
        </p:txBody>
      </p:sp>
      <p:sp>
        <p:nvSpPr>
          <p:cNvPr id="471" name="Primeras visitas y visitas sucesivas totales por centro y día…"/>
          <p:cNvSpPr txBox="1"/>
          <p:nvPr/>
        </p:nvSpPr>
        <p:spPr>
          <a:xfrm>
            <a:off x="6856108" y="8558975"/>
            <a:ext cx="13919212" cy="1943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just" defTabSz="457200">
              <a:buSzPct val="100000"/>
              <a:buChar char="•"/>
              <a:defRPr b="0" sz="2400">
                <a:latin typeface="Helvetica"/>
                <a:ea typeface="Helvetica"/>
                <a:cs typeface="Helvetica"/>
                <a:sym typeface="Helvetica"/>
              </a:defRPr>
            </a:pPr>
            <a:r>
              <a:t>Primeras visitas y visitas sucesivas totales por centro y día</a:t>
            </a:r>
          </a:p>
          <a:p>
            <a:pPr marL="228600" indent="-228600" algn="just" defTabSz="457200">
              <a:buSzPct val="100000"/>
              <a:buChar char="•"/>
              <a:defRPr b="0" sz="2400">
                <a:latin typeface="Helvetica"/>
                <a:ea typeface="Helvetica"/>
                <a:cs typeface="Helvetica"/>
                <a:sym typeface="Helvetica"/>
              </a:defRPr>
            </a:pPr>
            <a:r>
              <a:t>Días hasta 1er contacto sanitario </a:t>
            </a:r>
          </a:p>
          <a:p>
            <a:pPr marL="228600" indent="-228600" algn="just" defTabSz="457200">
              <a:buSzPct val="100000"/>
              <a:buChar char="•"/>
              <a:defRPr b="0" sz="2400">
                <a:latin typeface="Helvetica"/>
                <a:ea typeface="Helvetica"/>
                <a:cs typeface="Helvetica"/>
                <a:sym typeface="Helvetica"/>
              </a:defRPr>
            </a:pPr>
            <a:r>
              <a:t>Días hasta sesión Teleconsulta psiquiatría</a:t>
            </a:r>
          </a:p>
          <a:p>
            <a:pPr marL="228600" indent="-228600" algn="just" defTabSz="457200">
              <a:buSzPct val="100000"/>
              <a:buChar char="•"/>
              <a:defRPr b="0" sz="2400">
                <a:latin typeface="Helvetica"/>
                <a:ea typeface="Helvetica"/>
                <a:cs typeface="Helvetica"/>
                <a:sym typeface="Helvetica"/>
              </a:defRPr>
            </a:pPr>
            <a:r>
              <a:t>Nº Propuesta de alta  casos psiquiátricos / injustificados psiquiatría</a:t>
            </a:r>
          </a:p>
          <a:p>
            <a:pPr marL="228600" indent="-228600" algn="just" defTabSz="457200">
              <a:buSzPct val="100000"/>
              <a:buChar char="•"/>
              <a:defRPr b="0" sz="2400">
                <a:latin typeface="Helvetica"/>
                <a:ea typeface="Helvetica"/>
                <a:cs typeface="Helvetica"/>
                <a:sym typeface="Helvetica"/>
              </a:defRPr>
            </a:pPr>
            <a:r>
              <a:t>Nº injustificados  psiquiatría/ Total casos psiquiátricos peritados</a:t>
            </a:r>
          </a:p>
        </p:txBody>
      </p:sp>
      <p:sp>
        <p:nvSpPr>
          <p:cNvPr id="472" name="Rectángulo"/>
          <p:cNvSpPr/>
          <p:nvPr/>
        </p:nvSpPr>
        <p:spPr>
          <a:xfrm>
            <a:off x="6092932" y="10937133"/>
            <a:ext cx="15445565" cy="2555479"/>
          </a:xfrm>
          <a:prstGeom prst="rect">
            <a:avLst/>
          </a:prstGeom>
          <a:solidFill>
            <a:srgbClr val="F6F6F6"/>
          </a:solidFill>
          <a:ln w="12700">
            <a:miter lim="400000"/>
          </a:ln>
        </p:spPr>
        <p:txBody>
          <a:bodyPr lIns="0" tIns="0" rIns="0" bIns="0" anchor="ctr"/>
          <a:lstStyle/>
          <a:p>
            <a:pPr defTabSz="457200">
              <a:defRPr b="0" sz="2400"/>
            </a:pPr>
          </a:p>
        </p:txBody>
      </p:sp>
      <p:sp>
        <p:nvSpPr>
          <p:cNvPr id="473" name="Indicadores de resultado"/>
          <p:cNvSpPr txBox="1"/>
          <p:nvPr/>
        </p:nvSpPr>
        <p:spPr>
          <a:xfrm>
            <a:off x="6856108" y="11036069"/>
            <a:ext cx="13919212" cy="4363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defRPr sz="2200"/>
            </a:lvl1pPr>
          </a:lstStyle>
          <a:p>
            <a:pPr/>
            <a:r>
              <a:t>Indicadores de resultado</a:t>
            </a:r>
          </a:p>
        </p:txBody>
      </p:sp>
      <p:sp>
        <p:nvSpPr>
          <p:cNvPr id="474" name="% alta casos psiquiátricos / propuestas de alta casos psiquiátricos…"/>
          <p:cNvSpPr txBox="1"/>
          <p:nvPr/>
        </p:nvSpPr>
        <p:spPr>
          <a:xfrm>
            <a:off x="6856108" y="11569995"/>
            <a:ext cx="13919212" cy="1943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just" defTabSz="457200">
              <a:buSzPct val="100000"/>
              <a:buChar char="•"/>
              <a:defRPr b="0" sz="2400">
                <a:latin typeface="Helvetica"/>
                <a:ea typeface="Helvetica"/>
                <a:cs typeface="Helvetica"/>
                <a:sym typeface="Helvetica"/>
              </a:defRPr>
            </a:pPr>
            <a:r>
              <a:t>% alta casos psiquiátricos / propuestas de alta casos psiquiátricos</a:t>
            </a:r>
          </a:p>
          <a:p>
            <a:pPr marL="228600" indent="-228600" algn="just" defTabSz="457200">
              <a:buSzPct val="100000"/>
              <a:buChar char="•"/>
              <a:defRPr b="0" sz="2400">
                <a:latin typeface="Helvetica"/>
                <a:ea typeface="Helvetica"/>
                <a:cs typeface="Helvetica"/>
                <a:sym typeface="Helvetica"/>
              </a:defRPr>
            </a:pPr>
            <a:r>
              <a:t>Evolución ASMA psiquiatría CC por sector</a:t>
            </a:r>
          </a:p>
          <a:p>
            <a:pPr marL="228600" indent="-228600" algn="just" defTabSz="457200">
              <a:buSzPct val="100000"/>
              <a:buChar char="•"/>
              <a:defRPr b="0" sz="2400">
                <a:latin typeface="Helvetica"/>
                <a:ea typeface="Helvetica"/>
                <a:cs typeface="Helvetica"/>
                <a:sym typeface="Helvetica"/>
              </a:defRPr>
            </a:pPr>
            <a:r>
              <a:t>Duración media de los procesos de psiquiatría (centro/Comunidad Autónoma/Nacional-Comparativa)</a:t>
            </a:r>
          </a:p>
          <a:p>
            <a:pPr marL="228600" indent="-228600" algn="just" defTabSz="457200">
              <a:buSzPct val="100000"/>
              <a:buChar char="•"/>
              <a:defRPr b="0" sz="2400">
                <a:latin typeface="Helvetica"/>
                <a:ea typeface="Helvetica"/>
                <a:cs typeface="Helvetica"/>
                <a:sym typeface="Helvetica"/>
              </a:defRPr>
            </a:pPr>
            <a:r>
              <a:t>% de casos psiquiátricos/Total casos baja (centro/Comunidad Autónoma/Nacional-Comparativa)</a:t>
            </a:r>
          </a:p>
        </p:txBody>
      </p:sp>
      <p:pic>
        <p:nvPicPr>
          <p:cNvPr id="475" name="Imagen" descr="Imagen"/>
          <p:cNvPicPr>
            <a:picLocks noChangeAspect="1"/>
          </p:cNvPicPr>
          <p:nvPr/>
        </p:nvPicPr>
        <p:blipFill>
          <a:blip r:embed="rId2">
            <a:extLst/>
          </a:blip>
          <a:stretch>
            <a:fillRect/>
          </a:stretch>
        </p:blipFill>
        <p:spPr>
          <a:xfrm>
            <a:off x="4842539" y="5227490"/>
            <a:ext cx="976202" cy="1035220"/>
          </a:xfrm>
          <a:prstGeom prst="rect">
            <a:avLst/>
          </a:prstGeom>
          <a:ln w="12700">
            <a:miter lim="400000"/>
          </a:ln>
        </p:spPr>
      </p:pic>
      <p:sp>
        <p:nvSpPr>
          <p:cNvPr id="476"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79"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480" name="Rectángulo"/>
          <p:cNvSpPr/>
          <p:nvPr/>
        </p:nvSpPr>
        <p:spPr>
          <a:xfrm>
            <a:off x="2862436" y="2040466"/>
            <a:ext cx="18646329"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81" name="A1"/>
          <p:cNvSpPr txBox="1"/>
          <p:nvPr/>
        </p:nvSpPr>
        <p:spPr>
          <a:xfrm>
            <a:off x="3290172" y="2320884"/>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482" name="Definir casos de uso y prioridades"/>
          <p:cNvSpPr txBox="1"/>
          <p:nvPr/>
        </p:nvSpPr>
        <p:spPr>
          <a:xfrm>
            <a:off x="4407772" y="2401400"/>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483"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484" name="Rectángulo"/>
          <p:cNvSpPr/>
          <p:nvPr/>
        </p:nvSpPr>
        <p:spPr>
          <a:xfrm>
            <a:off x="4437236" y="3488266"/>
            <a:ext cx="17084328"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85" name="Interconsultas CP trauma"/>
          <p:cNvSpPr txBox="1"/>
          <p:nvPr/>
        </p:nvSpPr>
        <p:spPr>
          <a:xfrm>
            <a:off x="6439142" y="3830148"/>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Interconsultas </a:t>
            </a:r>
            <a:r>
              <a:rPr b="1"/>
              <a:t>CP trauma</a:t>
            </a:r>
          </a:p>
        </p:txBody>
      </p:sp>
      <p:sp>
        <p:nvSpPr>
          <p:cNvPr id="486" name="A1.2"/>
          <p:cNvSpPr txBox="1"/>
          <p:nvPr/>
        </p:nvSpPr>
        <p:spPr>
          <a:xfrm>
            <a:off x="4864972" y="3768684"/>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A1.2</a:t>
            </a:r>
          </a:p>
        </p:txBody>
      </p:sp>
      <p:sp>
        <p:nvSpPr>
          <p:cNvPr id="487" name="Rectángulo"/>
          <p:cNvSpPr/>
          <p:nvPr/>
        </p:nvSpPr>
        <p:spPr>
          <a:xfrm>
            <a:off x="6109865" y="6333066"/>
            <a:ext cx="15411699" cy="721972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88" name="Descripción…"/>
          <p:cNvSpPr txBox="1"/>
          <p:nvPr/>
        </p:nvSpPr>
        <p:spPr>
          <a:xfrm>
            <a:off x="6563513" y="6504597"/>
            <a:ext cx="14504404" cy="670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200">
                <a:latin typeface="Helvetica"/>
                <a:ea typeface="Helvetica"/>
                <a:cs typeface="Helvetica"/>
                <a:sym typeface="Helvetica"/>
              </a:defRPr>
            </a:pPr>
            <a:r>
              <a:t>Descripción</a:t>
            </a:r>
          </a:p>
          <a:p>
            <a:pPr marL="391522" indent="-228600" algn="just" defTabSz="457200">
              <a:buSzPct val="100000"/>
              <a:buChar char="•"/>
              <a:defRPr b="0" sz="2200">
                <a:latin typeface="Helvetica"/>
                <a:ea typeface="Helvetica"/>
                <a:cs typeface="Helvetica"/>
                <a:sym typeface="Helvetica"/>
              </a:defRPr>
            </a:pPr>
            <a:r>
              <a:t>Solventar las dudas que puedan existir, por parte del médico c.a., en el diagnóstico, tratamiento, gestión del caso y evaluación de secuelas  de los pacientes con patología traumática. </a:t>
            </a:r>
          </a:p>
          <a:p>
            <a:pPr marL="391522" indent="-228600" algn="just" defTabSz="457200">
              <a:buSzPct val="100000"/>
              <a:buChar char="•"/>
              <a:defRPr b="0" sz="2200">
                <a:latin typeface="Helvetica"/>
                <a:ea typeface="Helvetica"/>
                <a:cs typeface="Helvetica"/>
                <a:sym typeface="Helvetica"/>
              </a:defRPr>
            </a:pPr>
            <a:r>
              <a:t>Solicitud de valoración de secuelas y/o valoración de la gestión clínica del paciente a petición del Comité de Prestaciones.</a:t>
            </a:r>
          </a:p>
          <a:p>
            <a:pPr algn="just" defTabSz="457200">
              <a:defRPr b="0" sz="2200">
                <a:latin typeface="Helvetica"/>
                <a:ea typeface="Helvetica"/>
                <a:cs typeface="Helvetica"/>
                <a:sym typeface="Helvetica"/>
              </a:defRPr>
            </a:pPr>
          </a:p>
          <a:p>
            <a:pPr algn="just" defTabSz="457200">
              <a:defRPr sz="2200">
                <a:latin typeface="Helvetica"/>
                <a:ea typeface="Helvetica"/>
                <a:cs typeface="Helvetica"/>
                <a:sym typeface="Helvetica"/>
              </a:defRPr>
            </a:pPr>
            <a:r>
              <a:t>Prescripción</a:t>
            </a:r>
          </a:p>
          <a:p>
            <a:pPr marL="391522" indent="-228600" algn="just" defTabSz="457200">
              <a:buSzPct val="100000"/>
              <a:buChar char="•"/>
              <a:defRPr b="0" sz="2200">
                <a:latin typeface="Helvetica"/>
                <a:ea typeface="Helvetica"/>
                <a:cs typeface="Helvetica"/>
                <a:sym typeface="Helvetica"/>
              </a:defRPr>
            </a:pPr>
            <a:r>
              <a:t>Sesión solicitada por el médico c.a:. Soporte especializado en Traumatología para ayuda a los médicos c.a. en el diagnóstico y tratamiento de los casos.</a:t>
            </a:r>
          </a:p>
          <a:p>
            <a:pPr marL="391522" indent="-228600" algn="just" defTabSz="457200">
              <a:buSzPct val="100000"/>
              <a:buChar char="•"/>
              <a:defRPr b="0" sz="2200">
                <a:latin typeface="Helvetica"/>
                <a:ea typeface="Helvetica"/>
                <a:cs typeface="Helvetica"/>
                <a:sym typeface="Helvetica"/>
              </a:defRPr>
            </a:pPr>
            <a:r>
              <a:t>Sesión solicitada por el Comité de prestaciones a través del coordinador médico y realizada por el médico c.a. para valoración de secuelas residuales</a:t>
            </a:r>
          </a:p>
          <a:p>
            <a:pPr marL="171450" indent="-171450" algn="just" defTabSz="457200">
              <a:defRPr b="0" sz="2200">
                <a:latin typeface="Helvetica"/>
                <a:ea typeface="Helvetica"/>
                <a:cs typeface="Helvetica"/>
                <a:sym typeface="Helvetica"/>
              </a:defRPr>
            </a:pPr>
          </a:p>
          <a:p>
            <a:pPr algn="just" defTabSz="457200">
              <a:defRPr sz="2200">
                <a:latin typeface="Helvetica"/>
                <a:ea typeface="Helvetica"/>
                <a:cs typeface="Helvetica"/>
                <a:sym typeface="Helvetica"/>
              </a:defRPr>
            </a:pPr>
            <a:r>
              <a:t>Organización</a:t>
            </a:r>
          </a:p>
          <a:p>
            <a:pPr marL="391522" indent="-228600" algn="just" defTabSz="457200">
              <a:buSzPct val="100000"/>
              <a:buChar char="•"/>
              <a:defRPr b="0" sz="2200">
                <a:latin typeface="Helvetica"/>
                <a:ea typeface="Helvetica"/>
                <a:cs typeface="Helvetica"/>
                <a:sym typeface="Helvetica"/>
              </a:defRPr>
            </a:pPr>
            <a:r>
              <a:t>Sesión de Telemedicina con Trauma de referencia correspondiente en los territorios donde haya TR.</a:t>
            </a:r>
          </a:p>
          <a:p>
            <a:pPr marL="391522" indent="-228600" algn="just" defTabSz="457200">
              <a:buSzPct val="100000"/>
              <a:buChar char="•"/>
              <a:defRPr b="0" sz="2200">
                <a:latin typeface="Helvetica"/>
                <a:ea typeface="Helvetica"/>
                <a:cs typeface="Helvetica"/>
                <a:sym typeface="Helvetica"/>
              </a:defRPr>
            </a:pPr>
            <a:r>
              <a:t>Sesión de Telemedicina con los Traumatólogos de los hospitales donde no exista TR. (</a:t>
            </a:r>
            <a:r>
              <a:rPr u="sng"/>
              <a:t>Adjunto mapa</a:t>
            </a:r>
            <a:r>
              <a:t>)</a:t>
            </a:r>
          </a:p>
          <a:p>
            <a:pPr marL="171450" indent="-171450" algn="just" defTabSz="457200">
              <a:defRPr b="0" sz="2200">
                <a:latin typeface="Helvetica"/>
                <a:ea typeface="Helvetica"/>
                <a:cs typeface="Helvetica"/>
                <a:sym typeface="Helvetica"/>
              </a:defRPr>
            </a:pPr>
          </a:p>
          <a:p>
            <a:pPr algn="just" defTabSz="457200">
              <a:defRPr sz="2200">
                <a:latin typeface="Helvetica"/>
                <a:ea typeface="Helvetica"/>
                <a:cs typeface="Helvetica"/>
                <a:sym typeface="Helvetica"/>
              </a:defRPr>
            </a:pPr>
            <a:r>
              <a:t>Dimensiones</a:t>
            </a:r>
          </a:p>
          <a:p>
            <a:pPr marL="391522" indent="-228600" algn="just" defTabSz="457200">
              <a:buSzPct val="100000"/>
              <a:buChar char="•"/>
              <a:defRPr b="0" sz="2200">
                <a:latin typeface="Helvetica"/>
                <a:ea typeface="Helvetica"/>
                <a:cs typeface="Helvetica"/>
                <a:sym typeface="Helvetica"/>
              </a:defRPr>
            </a:pPr>
            <a:r>
              <a:t>Interconsultas con traumas externos año 2018: Nacional 7.916 consultas. Galicia: 2.465. Andalucía: 1.449. Canarias 1.438.</a:t>
            </a:r>
          </a:p>
          <a:p>
            <a:pPr marL="391522" indent="-228600" algn="just" defTabSz="457200">
              <a:buSzPct val="100000"/>
              <a:buChar char="•"/>
              <a:defRPr b="0" sz="2200">
                <a:latin typeface="Helvetica"/>
                <a:ea typeface="Helvetica"/>
                <a:cs typeface="Helvetica"/>
                <a:sym typeface="Helvetica"/>
              </a:defRPr>
            </a:pPr>
            <a:r>
              <a:t>Interconsultas con traumas propios  año 2018: Nacional 6.043. Galicia  1. Andalucía  595. Canarias:  490.</a:t>
            </a:r>
          </a:p>
        </p:txBody>
      </p:sp>
      <p:sp>
        <p:nvSpPr>
          <p:cNvPr id="489" name="Rectángulo"/>
          <p:cNvSpPr/>
          <p:nvPr/>
        </p:nvSpPr>
        <p:spPr>
          <a:xfrm>
            <a:off x="6109865" y="4910666"/>
            <a:ext cx="15411699" cy="1270001"/>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90" name="Descripción"/>
          <p:cNvSpPr txBox="1"/>
          <p:nvPr/>
        </p:nvSpPr>
        <p:spPr>
          <a:xfrm>
            <a:off x="8539256" y="5340817"/>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Descripción</a:t>
            </a:r>
          </a:p>
        </p:txBody>
      </p:sp>
      <p:sp>
        <p:nvSpPr>
          <p:cNvPr id="491" name="A1.2.1"/>
          <p:cNvSpPr txBox="1"/>
          <p:nvPr/>
        </p:nvSpPr>
        <p:spPr>
          <a:xfrm>
            <a:off x="6559895" y="5191084"/>
            <a:ext cx="159207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A1.2.1</a:t>
            </a:r>
          </a:p>
        </p:txBody>
      </p:sp>
      <p:pic>
        <p:nvPicPr>
          <p:cNvPr id="492" name="Imagen" descr="Imagen"/>
          <p:cNvPicPr>
            <a:picLocks noChangeAspect="1"/>
          </p:cNvPicPr>
          <p:nvPr/>
        </p:nvPicPr>
        <p:blipFill>
          <a:blip r:embed="rId2">
            <a:extLst/>
          </a:blip>
          <a:stretch>
            <a:fillRect/>
          </a:stretch>
        </p:blipFill>
        <p:spPr>
          <a:xfrm>
            <a:off x="4665662" y="5220169"/>
            <a:ext cx="1090208" cy="711196"/>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4"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95" name="4.1. ÁREA A1:  ‘Casos de uso’ (en fase 1)"/>
          <p:cNvSpPr txBox="1"/>
          <p:nvPr/>
        </p:nvSpPr>
        <p:spPr>
          <a:xfrm>
            <a:off x="6959092" y="863602"/>
            <a:ext cx="9656065"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(en fase 1)</a:t>
            </a:r>
          </a:p>
        </p:txBody>
      </p:sp>
      <p:sp>
        <p:nvSpPr>
          <p:cNvPr id="496" name="Rectángulo"/>
          <p:cNvSpPr/>
          <p:nvPr/>
        </p:nvSpPr>
        <p:spPr>
          <a:xfrm>
            <a:off x="2862436" y="2040466"/>
            <a:ext cx="18646329"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497" name="A1"/>
          <p:cNvSpPr txBox="1"/>
          <p:nvPr/>
        </p:nvSpPr>
        <p:spPr>
          <a:xfrm>
            <a:off x="3290172" y="2320884"/>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498" name="Definir casos de uso y prioridades"/>
          <p:cNvSpPr txBox="1"/>
          <p:nvPr/>
        </p:nvSpPr>
        <p:spPr>
          <a:xfrm>
            <a:off x="4407772" y="2401400"/>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499"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500" name="Rectángulo"/>
          <p:cNvSpPr/>
          <p:nvPr/>
        </p:nvSpPr>
        <p:spPr>
          <a:xfrm>
            <a:off x="4437236" y="3488266"/>
            <a:ext cx="17084328"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01" name="Interconsultas CP trauma"/>
          <p:cNvSpPr txBox="1"/>
          <p:nvPr/>
        </p:nvSpPr>
        <p:spPr>
          <a:xfrm>
            <a:off x="6439142" y="3830148"/>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Interconsultas </a:t>
            </a:r>
            <a:r>
              <a:rPr b="1"/>
              <a:t>CP trauma</a:t>
            </a:r>
          </a:p>
        </p:txBody>
      </p:sp>
      <p:sp>
        <p:nvSpPr>
          <p:cNvPr id="502" name="A1.2"/>
          <p:cNvSpPr txBox="1"/>
          <p:nvPr/>
        </p:nvSpPr>
        <p:spPr>
          <a:xfrm>
            <a:off x="4864972" y="3768684"/>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A1.2</a:t>
            </a:r>
          </a:p>
        </p:txBody>
      </p:sp>
      <p:sp>
        <p:nvSpPr>
          <p:cNvPr id="503" name="Rectángulo"/>
          <p:cNvSpPr/>
          <p:nvPr/>
        </p:nvSpPr>
        <p:spPr>
          <a:xfrm>
            <a:off x="6109865" y="6333066"/>
            <a:ext cx="15411699" cy="1390502"/>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04" name="Sesión de Telemedicina  para orientación diagnóstica o terapéutica.…"/>
          <p:cNvSpPr txBox="1"/>
          <p:nvPr/>
        </p:nvSpPr>
        <p:spPr>
          <a:xfrm>
            <a:off x="6563513" y="6613484"/>
            <a:ext cx="14504404"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400"/>
            </a:pPr>
            <a:r>
              <a:t>Sesión de Telemedicina  para orientación diagnóstica o terapéutica.</a:t>
            </a:r>
          </a:p>
          <a:p>
            <a:pPr algn="l" defTabSz="457200">
              <a:defRPr b="0" sz="2400"/>
            </a:pPr>
            <a:r>
              <a:t>Sesión para orientación sobres secuelas y gestión clínica del caso</a:t>
            </a:r>
          </a:p>
        </p:txBody>
      </p:sp>
      <p:sp>
        <p:nvSpPr>
          <p:cNvPr id="505" name="Rectángulo"/>
          <p:cNvSpPr/>
          <p:nvPr/>
        </p:nvSpPr>
        <p:spPr>
          <a:xfrm>
            <a:off x="6109865" y="4910666"/>
            <a:ext cx="15411699" cy="1270001"/>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06" name="Procedimientos"/>
          <p:cNvSpPr txBox="1"/>
          <p:nvPr/>
        </p:nvSpPr>
        <p:spPr>
          <a:xfrm>
            <a:off x="8539256" y="5340817"/>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Procedimientos</a:t>
            </a:r>
          </a:p>
        </p:txBody>
      </p:sp>
      <p:sp>
        <p:nvSpPr>
          <p:cNvPr id="507" name="A1.2.2"/>
          <p:cNvSpPr txBox="1"/>
          <p:nvPr/>
        </p:nvSpPr>
        <p:spPr>
          <a:xfrm>
            <a:off x="6559895" y="5191084"/>
            <a:ext cx="159207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A1.2.2</a:t>
            </a:r>
          </a:p>
        </p:txBody>
      </p:sp>
      <p:sp>
        <p:nvSpPr>
          <p:cNvPr id="508" name="Rectángulo"/>
          <p:cNvSpPr/>
          <p:nvPr/>
        </p:nvSpPr>
        <p:spPr>
          <a:xfrm>
            <a:off x="6109865" y="8551485"/>
            <a:ext cx="7562504" cy="1794372"/>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09" name="Rectángulo"/>
          <p:cNvSpPr/>
          <p:nvPr/>
        </p:nvSpPr>
        <p:spPr>
          <a:xfrm>
            <a:off x="13933065" y="8551485"/>
            <a:ext cx="7562504" cy="1794372"/>
          </a:xfrm>
          <a:prstGeom prst="rect">
            <a:avLst/>
          </a:prstGeom>
          <a:solidFill>
            <a:srgbClr val="08DBFF">
              <a:alpha val="4275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10" name="SUBCASO 1…"/>
          <p:cNvSpPr txBox="1"/>
          <p:nvPr/>
        </p:nvSpPr>
        <p:spPr>
          <a:xfrm>
            <a:off x="7464623" y="9029571"/>
            <a:ext cx="4852988" cy="838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2400">
                <a:latin typeface="Helvetica"/>
                <a:ea typeface="Helvetica"/>
                <a:cs typeface="Helvetica"/>
                <a:sym typeface="Helvetica"/>
              </a:defRPr>
            </a:pPr>
            <a:r>
              <a:t>SUBCASO 1</a:t>
            </a:r>
          </a:p>
          <a:p>
            <a:pPr defTabSz="457200">
              <a:defRPr b="0" sz="2400">
                <a:latin typeface="Helvetica"/>
                <a:ea typeface="Helvetica"/>
                <a:cs typeface="Helvetica"/>
                <a:sym typeface="Helvetica"/>
              </a:defRPr>
            </a:pPr>
            <a:r>
              <a:t>Desde médico CP a Traumatología</a:t>
            </a:r>
          </a:p>
        </p:txBody>
      </p:sp>
      <p:sp>
        <p:nvSpPr>
          <p:cNvPr id="511" name="SUBCASO 2…"/>
          <p:cNvSpPr txBox="1"/>
          <p:nvPr/>
        </p:nvSpPr>
        <p:spPr>
          <a:xfrm>
            <a:off x="14813556" y="8686671"/>
            <a:ext cx="5801523" cy="157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400">
                <a:latin typeface="Helvetica"/>
                <a:ea typeface="Helvetica"/>
                <a:cs typeface="Helvetica"/>
                <a:sym typeface="Helvetica"/>
              </a:defRPr>
            </a:pPr>
            <a:r>
              <a:t>SUBCASO 2</a:t>
            </a:r>
          </a:p>
          <a:p>
            <a:pPr defTabSz="457200">
              <a:defRPr b="0" sz="2400">
                <a:latin typeface="Helvetica"/>
                <a:ea typeface="Helvetica"/>
                <a:cs typeface="Helvetica"/>
                <a:sym typeface="Helvetica"/>
              </a:defRPr>
            </a:pPr>
            <a:r>
              <a:t>Desde DAS/Comité de Prestaciones</a:t>
            </a:r>
            <a:br/>
            <a:r>
              <a:t>a médico de C.A. (que es quien solicita sesión)</a:t>
            </a:r>
          </a:p>
        </p:txBody>
      </p:sp>
      <p:sp>
        <p:nvSpPr>
          <p:cNvPr id="512" name="Procedimiento de CENTRO a  TRAUMA REFERENCIA o TRAUMA HOSPITAL"/>
          <p:cNvSpPr/>
          <p:nvPr/>
        </p:nvSpPr>
        <p:spPr>
          <a:xfrm>
            <a:off x="6109865" y="10936052"/>
            <a:ext cx="7562504" cy="12700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1800">
                <a:latin typeface="+mn-lt"/>
                <a:ea typeface="+mn-ea"/>
                <a:cs typeface="+mn-cs"/>
                <a:sym typeface="Helvetica Neue Medium"/>
              </a:defRPr>
            </a:pPr>
            <a:r>
              <a:t>Procedimiento de CENTRO a  TRAUMA REFERENCIA</a:t>
            </a:r>
            <a:br/>
            <a:r>
              <a:t>o TRAUMA HOSPITAL</a:t>
            </a:r>
          </a:p>
        </p:txBody>
      </p:sp>
      <p:sp>
        <p:nvSpPr>
          <p:cNvPr id="513" name="Procedimiento de CENTRO a  TRAUMA REFERENCIA o TRAUMA HOSPITAL"/>
          <p:cNvSpPr/>
          <p:nvPr/>
        </p:nvSpPr>
        <p:spPr>
          <a:xfrm>
            <a:off x="13933065" y="10936052"/>
            <a:ext cx="7562504" cy="1270001"/>
          </a:xfrm>
          <a:prstGeom prst="rect">
            <a:avLst/>
          </a:prstGeom>
          <a:solidFill>
            <a:srgbClr val="10DCEA"/>
          </a:solidFill>
          <a:ln w="12700">
            <a:miter lim="400000"/>
          </a:ln>
          <a:extLst>
            <a:ext uri="{C572A759-6A51-4108-AA02-DFA0A04FC94B}">
              <ma14:wrappingTextBoxFlag xmlns:ma14="http://schemas.microsoft.com/office/mac/drawingml/2011/main" val="1"/>
            </a:ext>
          </a:extLst>
        </p:spPr>
        <p:txBody>
          <a:bodyPr lIns="0" tIns="0" rIns="0" bIns="0" anchor="ctr"/>
          <a:lstStyle/>
          <a:p>
            <a:pPr defTabSz="457200">
              <a:defRPr b="0" sz="1800">
                <a:latin typeface="+mn-lt"/>
                <a:ea typeface="+mn-ea"/>
                <a:cs typeface="+mn-cs"/>
                <a:sym typeface="Helvetica Neue Medium"/>
              </a:defRPr>
            </a:pPr>
            <a:r>
              <a:t>Procedimiento de CENTRO a  TRAUMA REFERENCIA</a:t>
            </a:r>
            <a:br/>
            <a:r>
              <a:t>o TRAUMA HOSPITAL</a:t>
            </a:r>
          </a:p>
        </p:txBody>
      </p:sp>
      <p:sp>
        <p:nvSpPr>
          <p:cNvPr id="514" name="Línea"/>
          <p:cNvSpPr/>
          <p:nvPr/>
        </p:nvSpPr>
        <p:spPr>
          <a:xfrm flipV="1">
            <a:off x="12869928" y="7789846"/>
            <a:ext cx="726768" cy="726768"/>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15" name="Línea"/>
          <p:cNvSpPr/>
          <p:nvPr/>
        </p:nvSpPr>
        <p:spPr>
          <a:xfrm flipH="1" flipV="1">
            <a:off x="14034734" y="7795750"/>
            <a:ext cx="726769" cy="726769"/>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16" name="Línea"/>
          <p:cNvSpPr/>
          <p:nvPr/>
        </p:nvSpPr>
        <p:spPr>
          <a:xfrm flipV="1">
            <a:off x="9891117" y="10386969"/>
            <a:ext cx="1" cy="507973"/>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17" name="Línea"/>
          <p:cNvSpPr/>
          <p:nvPr/>
        </p:nvSpPr>
        <p:spPr>
          <a:xfrm flipV="1">
            <a:off x="17714317" y="10386969"/>
            <a:ext cx="1" cy="507973"/>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518" name="Imagen" descr="Imagen"/>
          <p:cNvPicPr>
            <a:picLocks noChangeAspect="1"/>
          </p:cNvPicPr>
          <p:nvPr/>
        </p:nvPicPr>
        <p:blipFill>
          <a:blip r:embed="rId2">
            <a:extLst/>
          </a:blip>
          <a:stretch>
            <a:fillRect/>
          </a:stretch>
        </p:blipFill>
        <p:spPr>
          <a:xfrm>
            <a:off x="4481370" y="5140711"/>
            <a:ext cx="1458793" cy="870113"/>
          </a:xfrm>
          <a:prstGeom prst="rect">
            <a:avLst/>
          </a:prstGeom>
          <a:ln w="12700">
            <a:miter lim="400000"/>
          </a:ln>
        </p:spPr>
      </p:pic>
      <p:sp>
        <p:nvSpPr>
          <p:cNvPr id="519"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Breve análisis situación actual…"/>
          <p:cNvSpPr txBox="1"/>
          <p:nvPr/>
        </p:nvSpPr>
        <p:spPr>
          <a:xfrm>
            <a:off x="7904770" y="2573096"/>
            <a:ext cx="9667241" cy="4724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defTabSz="457200">
              <a:spcBef>
                <a:spcPts val="1600"/>
              </a:spcBef>
              <a:buSzPct val="100000"/>
              <a:buAutoNum type="arabicPeriod" startAt="1"/>
              <a:defRPr b="0" sz="5000">
                <a:latin typeface="Helvetica Light"/>
                <a:ea typeface="Helvetica Light"/>
                <a:cs typeface="Helvetica Light"/>
                <a:sym typeface="Helvetica Light"/>
              </a:defRPr>
            </a:pPr>
            <a:r>
              <a:t> Breve análisis situación actual</a:t>
            </a:r>
          </a:p>
          <a:p>
            <a:pPr marL="228600" indent="-228600" algn="l" defTabSz="457200">
              <a:spcBef>
                <a:spcPts val="1600"/>
              </a:spcBef>
              <a:buSzPct val="100000"/>
              <a:buAutoNum type="arabicPeriod" startAt="1"/>
              <a:defRPr b="0" sz="5000">
                <a:latin typeface="Helvetica Light"/>
                <a:ea typeface="Helvetica Light"/>
                <a:cs typeface="Helvetica Light"/>
                <a:sym typeface="Helvetica Light"/>
              </a:defRPr>
            </a:pPr>
            <a:r>
              <a:t> Líneas de trabajo del proyecto</a:t>
            </a:r>
          </a:p>
          <a:p>
            <a:pPr marL="228600" indent="-228600" algn="l" defTabSz="457200">
              <a:spcBef>
                <a:spcPts val="1600"/>
              </a:spcBef>
              <a:buSzPct val="100000"/>
              <a:buAutoNum type="arabicPeriod" startAt="1"/>
              <a:defRPr b="0" sz="5000">
                <a:latin typeface="Helvetica Light"/>
                <a:ea typeface="Helvetica Light"/>
                <a:cs typeface="Helvetica Light"/>
                <a:sym typeface="Helvetica Light"/>
              </a:defRPr>
            </a:pPr>
            <a:r>
              <a:t> Plan de acción</a:t>
            </a:r>
          </a:p>
          <a:p>
            <a:pPr marL="228600" indent="-228600" algn="l" defTabSz="457200">
              <a:spcBef>
                <a:spcPts val="1600"/>
              </a:spcBef>
              <a:buSzPct val="100000"/>
              <a:buAutoNum type="arabicPeriod" startAt="1"/>
              <a:defRPr b="0" sz="5000">
                <a:latin typeface="Helvetica Light"/>
                <a:ea typeface="Helvetica Light"/>
                <a:cs typeface="Helvetica Light"/>
                <a:sym typeface="Helvetica Light"/>
              </a:defRPr>
            </a:pPr>
            <a:r>
              <a:t> Casos de uso</a:t>
            </a:r>
          </a:p>
          <a:p>
            <a:pPr marL="228600" indent="-228600" algn="l" defTabSz="457200">
              <a:spcBef>
                <a:spcPts val="1600"/>
              </a:spcBef>
              <a:buSzPct val="100000"/>
              <a:buAutoNum type="arabicPeriod" startAt="1"/>
              <a:defRPr b="0" sz="5000">
                <a:latin typeface="Helvetica Light"/>
                <a:ea typeface="Helvetica Light"/>
                <a:cs typeface="Helvetica Light"/>
                <a:sym typeface="Helvetica Light"/>
              </a:defRPr>
            </a:pPr>
            <a:r>
              <a:t> Organización del proyecto</a:t>
            </a:r>
          </a:p>
        </p:txBody>
      </p:sp>
      <p:sp>
        <p:nvSpPr>
          <p:cNvPr id="129"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30" name="KURES-LOOP.mov" descr="KURES-LOOP.mov"/>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9580471" y="8893537"/>
            <a:ext cx="5223058" cy="3615964"/>
          </a:xfrm>
          <a:prstGeom prst="rect">
            <a:avLst/>
          </a:prstGeom>
          <a:ln w="12700">
            <a:miter lim="400000"/>
          </a:ln>
        </p:spPr>
      </p:pic>
      <p:sp>
        <p:nvSpPr>
          <p:cNvPr id="131" name="Rectángulo"/>
          <p:cNvSpPr/>
          <p:nvPr/>
        </p:nvSpPr>
        <p:spPr>
          <a:xfrm>
            <a:off x="9705923" y="14448442"/>
            <a:ext cx="5422041" cy="1602152"/>
          </a:xfrm>
          <a:prstGeom prst="rect">
            <a:avLst/>
          </a:prstGeom>
          <a:solidFill>
            <a:srgbClr val="4DC3FF"/>
          </a:solidFill>
          <a:ln w="12700">
            <a:miter lim="400000"/>
          </a:ln>
        </p:spPr>
        <p:txBody>
          <a:bodyPr lIns="50800" tIns="50800" rIns="50800" bIns="50800" anchor="ctr"/>
          <a:lstStyle/>
          <a:p>
            <a:pPr>
              <a:defRPr b="0" sz="3200">
                <a:solidFill>
                  <a:srgbClr val="FFFFFF"/>
                </a:solidFill>
                <a:latin typeface="Helvetica Light"/>
                <a:ea typeface="Helvetica Light"/>
                <a:cs typeface="Helvetica Light"/>
                <a:sym typeface="Helvetica Light"/>
              </a:defRPr>
            </a:pPr>
          </a:p>
        </p:txBody>
      </p:sp>
      <p:pic>
        <p:nvPicPr>
          <p:cNvPr id="132" name="logo-107-W.pdf" descr="logo-107-W.pdf"/>
          <p:cNvPicPr>
            <a:picLocks noChangeAspect="1"/>
          </p:cNvPicPr>
          <p:nvPr/>
        </p:nvPicPr>
        <p:blipFill>
          <a:blip r:embed="rId5">
            <a:extLst/>
          </a:blip>
          <a:stretch>
            <a:fillRect/>
          </a:stretch>
        </p:blipFill>
        <p:spPr>
          <a:xfrm>
            <a:off x="10717742" y="15017715"/>
            <a:ext cx="2948516" cy="463604"/>
          </a:xfrm>
          <a:prstGeom prst="rect">
            <a:avLst/>
          </a:prstGeom>
          <a:ln w="12700">
            <a:miter lim="400000"/>
          </a:ln>
        </p:spPr>
      </p:pic>
      <p:sp>
        <p:nvSpPr>
          <p:cNvPr id="133" name="Rectángulo"/>
          <p:cNvSpPr/>
          <p:nvPr/>
        </p:nvSpPr>
        <p:spPr>
          <a:xfrm>
            <a:off x="7261876" y="2643584"/>
            <a:ext cx="95055" cy="4583425"/>
          </a:xfrm>
          <a:prstGeom prst="rect">
            <a:avLst/>
          </a:prstGeom>
          <a:solidFill>
            <a:srgbClr val="3060A3"/>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0000000" fill="hold"/>
                                        <p:tgtEl>
                                          <p:spTgt spid="13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30"/>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1" name="España sense res.jpg" descr="España sense res.jpg"/>
          <p:cNvPicPr>
            <a:picLocks noChangeAspect="1"/>
          </p:cNvPicPr>
          <p:nvPr/>
        </p:nvPicPr>
        <p:blipFill>
          <a:blip r:embed="rId2">
            <a:extLst/>
          </a:blip>
          <a:srcRect l="0" t="5411" r="0" b="0"/>
          <a:stretch>
            <a:fillRect/>
          </a:stretch>
        </p:blipFill>
        <p:spPr>
          <a:xfrm>
            <a:off x="3177929" y="2076853"/>
            <a:ext cx="18124489" cy="10769877"/>
          </a:xfrm>
          <a:prstGeom prst="rect">
            <a:avLst/>
          </a:prstGeom>
          <a:ln w="12700">
            <a:miter lim="400000"/>
          </a:ln>
        </p:spPr>
      </p:pic>
      <p:sp>
        <p:nvSpPr>
          <p:cNvPr id="522" name="Círculo"/>
          <p:cNvSpPr/>
          <p:nvPr/>
        </p:nvSpPr>
        <p:spPr>
          <a:xfrm>
            <a:off x="678799" y="8454975"/>
            <a:ext cx="2340026" cy="2340025"/>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523" name="Islas Canarias.jpg" descr="Islas Canarias.jpg"/>
          <p:cNvPicPr>
            <a:picLocks noChangeAspect="1"/>
          </p:cNvPicPr>
          <p:nvPr/>
        </p:nvPicPr>
        <p:blipFill>
          <a:blip r:embed="rId3">
            <a:extLst/>
          </a:blip>
          <a:stretch>
            <a:fillRect/>
          </a:stretch>
        </p:blipFill>
        <p:spPr>
          <a:xfrm>
            <a:off x="3564267" y="10113008"/>
            <a:ext cx="3854043" cy="1846471"/>
          </a:xfrm>
          <a:prstGeom prst="rect">
            <a:avLst/>
          </a:prstGeom>
          <a:ln w="12700">
            <a:miter lim="400000"/>
          </a:ln>
        </p:spPr>
      </p:pic>
      <p:sp>
        <p:nvSpPr>
          <p:cNvPr id="524"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25"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26" name="1. Situación actual: análisis geográfico"/>
          <p:cNvSpPr txBox="1"/>
          <p:nvPr/>
        </p:nvSpPr>
        <p:spPr>
          <a:xfrm>
            <a:off x="14494594" y="938975"/>
            <a:ext cx="6683884"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r" defTabSz="457200">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1. Situación actual</a:t>
            </a:r>
            <a:r>
              <a:t>: análisis geográfico</a:t>
            </a:r>
          </a:p>
        </p:txBody>
      </p:sp>
      <p:sp>
        <p:nvSpPr>
          <p:cNvPr id="527" name="Traumatólogos de OT"/>
          <p:cNvSpPr txBox="1"/>
          <p:nvPr/>
        </p:nvSpPr>
        <p:spPr>
          <a:xfrm>
            <a:off x="3086777" y="864617"/>
            <a:ext cx="533450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4000"/>
            </a:pPr>
            <a:r>
              <a:rPr b="1">
                <a:solidFill>
                  <a:srgbClr val="0287F0"/>
                </a:solidFill>
              </a:rPr>
              <a:t>Traumatólogos</a:t>
            </a:r>
            <a:r>
              <a:rPr b="1"/>
              <a:t> de OT</a:t>
            </a:r>
          </a:p>
        </p:txBody>
      </p:sp>
      <p:sp>
        <p:nvSpPr>
          <p:cNvPr id="528" name="Situación a 30-04-2019"/>
          <p:cNvSpPr txBox="1"/>
          <p:nvPr/>
        </p:nvSpPr>
        <p:spPr>
          <a:xfrm>
            <a:off x="3577628" y="12164670"/>
            <a:ext cx="323149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2400">
                <a:latin typeface="Helvetica Neue Light"/>
                <a:ea typeface="Helvetica Neue Light"/>
                <a:cs typeface="Helvetica Neue Light"/>
                <a:sym typeface="Helvetica Neue Light"/>
              </a:defRPr>
            </a:lvl1pPr>
          </a:lstStyle>
          <a:p>
            <a:pPr/>
            <a:r>
              <a:t>Situación a 30-04-2019</a:t>
            </a:r>
          </a:p>
        </p:txBody>
      </p:sp>
      <p:sp>
        <p:nvSpPr>
          <p:cNvPr id="529" name="Rectángulo"/>
          <p:cNvSpPr/>
          <p:nvPr/>
        </p:nvSpPr>
        <p:spPr>
          <a:xfrm>
            <a:off x="3576967" y="10137644"/>
            <a:ext cx="3828643" cy="1797199"/>
          </a:xfrm>
          <a:prstGeom prst="rect">
            <a:avLst/>
          </a:prstGeom>
          <a:ln w="25400">
            <a:solidFill>
              <a:srgbClr val="FFFFFF"/>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0" name="https://www.google.com/maps/d/viewer?mid=1QO94176Mty4CWloHZ3PI-WOIx8qufz8J&amp;ll=39.576371155123624%2C-3.706096856048589&amp;z=7"/>
          <p:cNvSpPr txBox="1"/>
          <p:nvPr/>
        </p:nvSpPr>
        <p:spPr>
          <a:xfrm>
            <a:off x="4455768" y="-690335"/>
            <a:ext cx="15568812" cy="37310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lnSpc>
                <a:spcPts val="3600"/>
              </a:lnSpc>
              <a:defRPr b="0" sz="1900" u="sng">
                <a:solidFill>
                  <a:srgbClr val="FFFFFF"/>
                </a:solidFill>
                <a:latin typeface="Arial"/>
                <a:ea typeface="Arial"/>
                <a:cs typeface="Arial"/>
                <a:sym typeface="Arial"/>
                <a:hlinkClick r:id="rId4" invalidUrl="" action="" tgtFrame="" tooltip="" history="1" highlightClick="0" endSnd="0"/>
              </a:defRPr>
            </a:lvl1pPr>
          </a:lstStyle>
          <a:p>
            <a:pPr/>
            <a:r>
              <a:rPr>
                <a:hlinkClick r:id="rId4" invalidUrl="" action="" tgtFrame="" tooltip="" history="1" highlightClick="0" endSnd="0"/>
              </a:rPr>
              <a:t>https://www.google.com/maps/d/viewer?mid=1QO94176Mty4CWloHZ3PI-WOIx8qufz8J&amp;ll=39.576371155123624%2C-3.706096856048589&amp;z=7</a:t>
            </a:r>
          </a:p>
        </p:txBody>
      </p:sp>
      <p:pic>
        <p:nvPicPr>
          <p:cNvPr id="531" name="Imagen" descr="Imagen"/>
          <p:cNvPicPr>
            <a:picLocks noChangeAspect="1"/>
          </p:cNvPicPr>
          <p:nvPr/>
        </p:nvPicPr>
        <p:blipFill>
          <a:blip r:embed="rId5">
            <a:extLst/>
          </a:blip>
          <a:stretch>
            <a:fillRect/>
          </a:stretch>
        </p:blipFill>
        <p:spPr>
          <a:xfrm>
            <a:off x="1126888" y="8070218"/>
            <a:ext cx="1443848" cy="4847276"/>
          </a:xfrm>
          <a:prstGeom prst="rect">
            <a:avLst/>
          </a:prstGeom>
          <a:ln w="12700">
            <a:miter lim="400000"/>
          </a:ln>
        </p:spPr>
      </p:pic>
      <p:sp>
        <p:nvSpPr>
          <p:cNvPr id="532" name="Círculo"/>
          <p:cNvSpPr/>
          <p:nvPr/>
        </p:nvSpPr>
        <p:spPr>
          <a:xfrm>
            <a:off x="14979000" y="5033162"/>
            <a:ext cx="453239" cy="453238"/>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3" name="Círculo"/>
          <p:cNvSpPr/>
          <p:nvPr/>
        </p:nvSpPr>
        <p:spPr>
          <a:xfrm>
            <a:off x="14233934" y="3627695"/>
            <a:ext cx="453238"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4" name="Círculo"/>
          <p:cNvSpPr/>
          <p:nvPr/>
        </p:nvSpPr>
        <p:spPr>
          <a:xfrm>
            <a:off x="10618667" y="2755628"/>
            <a:ext cx="453238"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5" name="Círculo"/>
          <p:cNvSpPr/>
          <p:nvPr/>
        </p:nvSpPr>
        <p:spPr>
          <a:xfrm>
            <a:off x="7943200" y="4093362"/>
            <a:ext cx="453239"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6" name="3"/>
          <p:cNvSpPr/>
          <p:nvPr/>
        </p:nvSpPr>
        <p:spPr>
          <a:xfrm>
            <a:off x="12506733" y="6167695"/>
            <a:ext cx="453239" cy="453239"/>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solidFill>
                  <a:srgbClr val="FFFFFF"/>
                </a:solidFill>
                <a:latin typeface="+mn-lt"/>
                <a:ea typeface="+mn-ea"/>
                <a:cs typeface="+mn-cs"/>
                <a:sym typeface="Helvetica Neue Medium"/>
              </a:defRPr>
            </a:lvl1pPr>
          </a:lstStyle>
          <a:p>
            <a:pPr/>
            <a:r>
              <a:t>3</a:t>
            </a:r>
          </a:p>
        </p:txBody>
      </p:sp>
      <p:sp>
        <p:nvSpPr>
          <p:cNvPr id="537" name="Círculo"/>
          <p:cNvSpPr/>
          <p:nvPr/>
        </p:nvSpPr>
        <p:spPr>
          <a:xfrm>
            <a:off x="11456867" y="5033162"/>
            <a:ext cx="453238" cy="453238"/>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8" name="Círculo"/>
          <p:cNvSpPr/>
          <p:nvPr/>
        </p:nvSpPr>
        <p:spPr>
          <a:xfrm>
            <a:off x="9814334" y="3949428"/>
            <a:ext cx="453238"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39" name="2"/>
          <p:cNvSpPr/>
          <p:nvPr/>
        </p:nvSpPr>
        <p:spPr>
          <a:xfrm>
            <a:off x="11744733" y="10784224"/>
            <a:ext cx="453239" cy="453239"/>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solidFill>
                  <a:srgbClr val="FFFFFF"/>
                </a:solidFill>
                <a:latin typeface="+mn-lt"/>
                <a:ea typeface="+mn-ea"/>
                <a:cs typeface="+mn-cs"/>
                <a:sym typeface="Helvetica Neue Medium"/>
              </a:defRPr>
            </a:lvl1pPr>
          </a:lstStyle>
          <a:p>
            <a:pPr/>
            <a:r>
              <a:t>2</a:t>
            </a:r>
          </a:p>
        </p:txBody>
      </p:sp>
      <p:sp>
        <p:nvSpPr>
          <p:cNvPr id="540" name="Círculo"/>
          <p:cNvSpPr/>
          <p:nvPr/>
        </p:nvSpPr>
        <p:spPr>
          <a:xfrm>
            <a:off x="14729234" y="9360268"/>
            <a:ext cx="453238"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1" name="Círculo"/>
          <p:cNvSpPr/>
          <p:nvPr/>
        </p:nvSpPr>
        <p:spPr>
          <a:xfrm>
            <a:off x="15309200" y="8941168"/>
            <a:ext cx="453239"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2" name="Círculo"/>
          <p:cNvSpPr/>
          <p:nvPr/>
        </p:nvSpPr>
        <p:spPr>
          <a:xfrm>
            <a:off x="5754567" y="10847724"/>
            <a:ext cx="453239"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3" name="Círculo"/>
          <p:cNvSpPr/>
          <p:nvPr/>
        </p:nvSpPr>
        <p:spPr>
          <a:xfrm>
            <a:off x="10296933" y="10613335"/>
            <a:ext cx="453239"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4" name="2"/>
          <p:cNvSpPr/>
          <p:nvPr/>
        </p:nvSpPr>
        <p:spPr>
          <a:xfrm>
            <a:off x="15440432" y="7640895"/>
            <a:ext cx="453239" cy="453239"/>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solidFill>
                  <a:srgbClr val="FFFFFF"/>
                </a:solidFill>
                <a:latin typeface="+mn-lt"/>
                <a:ea typeface="+mn-ea"/>
                <a:cs typeface="+mn-cs"/>
                <a:sym typeface="Helvetica Neue Medium"/>
              </a:defRPr>
            </a:lvl1pPr>
          </a:lstStyle>
          <a:p>
            <a:pPr/>
            <a:r>
              <a:t>2</a:t>
            </a:r>
          </a:p>
        </p:txBody>
      </p:sp>
      <p:sp>
        <p:nvSpPr>
          <p:cNvPr id="545" name="Círculo"/>
          <p:cNvSpPr/>
          <p:nvPr/>
        </p:nvSpPr>
        <p:spPr>
          <a:xfrm>
            <a:off x="18154000" y="7520381"/>
            <a:ext cx="453239" cy="453238"/>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6" name="Círculo"/>
          <p:cNvSpPr/>
          <p:nvPr/>
        </p:nvSpPr>
        <p:spPr>
          <a:xfrm>
            <a:off x="12506733" y="10267237"/>
            <a:ext cx="453239" cy="453239"/>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47" name="2"/>
          <p:cNvSpPr/>
          <p:nvPr/>
        </p:nvSpPr>
        <p:spPr>
          <a:xfrm>
            <a:off x="17811098" y="5363362"/>
            <a:ext cx="453239" cy="453238"/>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solidFill>
                  <a:srgbClr val="FFFFFF"/>
                </a:solidFill>
                <a:latin typeface="+mn-lt"/>
                <a:ea typeface="+mn-ea"/>
                <a:cs typeface="+mn-cs"/>
                <a:sym typeface="Helvetica Neue Medium"/>
              </a:defRPr>
            </a:lvl1pPr>
          </a:lstStyle>
          <a:p>
            <a:pPr/>
            <a:r>
              <a:t>2</a:t>
            </a:r>
          </a:p>
        </p:txBody>
      </p:sp>
      <p:sp>
        <p:nvSpPr>
          <p:cNvPr id="548" name="2"/>
          <p:cNvSpPr/>
          <p:nvPr/>
        </p:nvSpPr>
        <p:spPr>
          <a:xfrm>
            <a:off x="17382177" y="4679237"/>
            <a:ext cx="453239" cy="453239"/>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solidFill>
                  <a:srgbClr val="FFFFFF"/>
                </a:solidFill>
                <a:latin typeface="+mn-lt"/>
                <a:ea typeface="+mn-ea"/>
                <a:cs typeface="+mn-cs"/>
                <a:sym typeface="Helvetica Neue Medium"/>
              </a:defRPr>
            </a:lvl1pPr>
          </a:lstStyle>
          <a:p>
            <a:pPr/>
            <a:r>
              <a:t>2</a:t>
            </a:r>
          </a:p>
        </p:txBody>
      </p:sp>
      <p:sp>
        <p:nvSpPr>
          <p:cNvPr id="549" name="Círculo"/>
          <p:cNvSpPr/>
          <p:nvPr/>
        </p:nvSpPr>
        <p:spPr>
          <a:xfrm>
            <a:off x="17273466" y="4978128"/>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0" name="Círculo"/>
          <p:cNvSpPr/>
          <p:nvPr/>
        </p:nvSpPr>
        <p:spPr>
          <a:xfrm>
            <a:off x="17419516" y="5151695"/>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1" name="Círculo"/>
          <p:cNvSpPr/>
          <p:nvPr/>
        </p:nvSpPr>
        <p:spPr>
          <a:xfrm>
            <a:off x="17791951" y="4931882"/>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2" name="Círculo"/>
          <p:cNvSpPr/>
          <p:nvPr/>
        </p:nvSpPr>
        <p:spPr>
          <a:xfrm>
            <a:off x="18399532" y="4641137"/>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3" name="Círculo"/>
          <p:cNvSpPr/>
          <p:nvPr/>
        </p:nvSpPr>
        <p:spPr>
          <a:xfrm>
            <a:off x="17674573" y="5363362"/>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4" name="Círculo"/>
          <p:cNvSpPr/>
          <p:nvPr/>
        </p:nvSpPr>
        <p:spPr>
          <a:xfrm>
            <a:off x="17929632" y="5151695"/>
            <a:ext cx="216172" cy="216172"/>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55" name="Círculo"/>
          <p:cNvSpPr/>
          <p:nvPr/>
        </p:nvSpPr>
        <p:spPr>
          <a:xfrm>
            <a:off x="16956489" y="5683217"/>
            <a:ext cx="216171" cy="216171"/>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7" name="España TM.jpg" descr="España TM.jpg"/>
          <p:cNvPicPr>
            <a:picLocks noChangeAspect="1"/>
          </p:cNvPicPr>
          <p:nvPr/>
        </p:nvPicPr>
        <p:blipFill>
          <a:blip r:embed="rId2">
            <a:extLst/>
          </a:blip>
          <a:srcRect l="0" t="5130" r="0" b="0"/>
          <a:stretch>
            <a:fillRect/>
          </a:stretch>
        </p:blipFill>
        <p:spPr>
          <a:xfrm>
            <a:off x="3129691" y="2053947"/>
            <a:ext cx="18124618" cy="10801906"/>
          </a:xfrm>
          <a:prstGeom prst="rect">
            <a:avLst/>
          </a:prstGeom>
          <a:ln w="12700">
            <a:miter lim="400000"/>
          </a:ln>
        </p:spPr>
      </p:pic>
      <p:sp>
        <p:nvSpPr>
          <p:cNvPr id="558"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59"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60" name="1. Situación actual: análisis geográfico"/>
          <p:cNvSpPr txBox="1"/>
          <p:nvPr/>
        </p:nvSpPr>
        <p:spPr>
          <a:xfrm>
            <a:off x="14494594" y="938975"/>
            <a:ext cx="6683884"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r" defTabSz="457200">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1. Situación actual</a:t>
            </a:r>
            <a:r>
              <a:t>: análisis geográfico</a:t>
            </a:r>
          </a:p>
        </p:txBody>
      </p:sp>
      <p:sp>
        <p:nvSpPr>
          <p:cNvPr id="561" name="Equipos de Telemedicina"/>
          <p:cNvSpPr txBox="1"/>
          <p:nvPr/>
        </p:nvSpPr>
        <p:spPr>
          <a:xfrm>
            <a:off x="3086777" y="864617"/>
            <a:ext cx="600151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4000"/>
            </a:pPr>
            <a:r>
              <a:t>Equipos </a:t>
            </a:r>
            <a:r>
              <a:t>de</a:t>
            </a:r>
            <a:r>
              <a:rPr>
                <a:solidFill>
                  <a:srgbClr val="0287F0"/>
                </a:solidFill>
              </a:rPr>
              <a:t> </a:t>
            </a:r>
            <a:r>
              <a:rPr b="1">
                <a:solidFill>
                  <a:srgbClr val="0287F0"/>
                </a:solidFill>
              </a:rPr>
              <a:t>Telemedicina</a:t>
            </a:r>
          </a:p>
        </p:txBody>
      </p:sp>
      <p:sp>
        <p:nvSpPr>
          <p:cNvPr id="562" name="Situación a 30-04-2019"/>
          <p:cNvSpPr txBox="1"/>
          <p:nvPr/>
        </p:nvSpPr>
        <p:spPr>
          <a:xfrm>
            <a:off x="3577628" y="12164670"/>
            <a:ext cx="323149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2400">
                <a:latin typeface="Helvetica Neue Light"/>
                <a:ea typeface="Helvetica Neue Light"/>
                <a:cs typeface="Helvetica Neue Light"/>
                <a:sym typeface="Helvetica Neue Light"/>
              </a:defRPr>
            </a:lvl1pPr>
          </a:lstStyle>
          <a:p>
            <a:pPr/>
            <a:r>
              <a:t>Situación a 30-04-2019</a:t>
            </a:r>
          </a:p>
        </p:txBody>
      </p:sp>
      <p:pic>
        <p:nvPicPr>
          <p:cNvPr id="563" name="Canarias.jpg" descr="Canarias.jpg"/>
          <p:cNvPicPr>
            <a:picLocks noChangeAspect="1"/>
          </p:cNvPicPr>
          <p:nvPr/>
        </p:nvPicPr>
        <p:blipFill>
          <a:blip r:embed="rId3">
            <a:extLst/>
          </a:blip>
          <a:stretch>
            <a:fillRect/>
          </a:stretch>
        </p:blipFill>
        <p:spPr>
          <a:xfrm>
            <a:off x="3560564" y="10132455"/>
            <a:ext cx="3861450" cy="1797199"/>
          </a:xfrm>
          <a:prstGeom prst="rect">
            <a:avLst/>
          </a:prstGeom>
          <a:ln w="12700">
            <a:miter lim="400000"/>
          </a:ln>
        </p:spPr>
      </p:pic>
      <p:sp>
        <p:nvSpPr>
          <p:cNvPr id="564" name="Rectángulo"/>
          <p:cNvSpPr/>
          <p:nvPr/>
        </p:nvSpPr>
        <p:spPr>
          <a:xfrm>
            <a:off x="3576967" y="10137644"/>
            <a:ext cx="3828643" cy="1797199"/>
          </a:xfrm>
          <a:prstGeom prst="rect">
            <a:avLst/>
          </a:prstGeom>
          <a:ln w="25400">
            <a:solidFill>
              <a:srgbClr val="FFFFFF"/>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65" name="https://www.google.com/maps/d/viewer?mid=1QO94176Mty4CWloHZ3PI-WOIx8qufz8J&amp;ll=39.576371155123624%2C-3.706096856048589&amp;z=7"/>
          <p:cNvSpPr txBox="1"/>
          <p:nvPr/>
        </p:nvSpPr>
        <p:spPr>
          <a:xfrm>
            <a:off x="4407594" y="-948553"/>
            <a:ext cx="15568812" cy="3731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lnSpc>
                <a:spcPts val="3600"/>
              </a:lnSpc>
              <a:defRPr b="0" sz="1900" u="sng">
                <a:solidFill>
                  <a:srgbClr val="FFFFFF"/>
                </a:solidFill>
                <a:latin typeface="Arial"/>
                <a:ea typeface="Arial"/>
                <a:cs typeface="Arial"/>
                <a:sym typeface="Arial"/>
                <a:hlinkClick r:id="rId4" invalidUrl="" action="" tgtFrame="" tooltip="" history="1" highlightClick="0" endSnd="0"/>
              </a:defRPr>
            </a:lvl1pPr>
          </a:lstStyle>
          <a:p>
            <a:pPr/>
            <a:r>
              <a:rPr>
                <a:hlinkClick r:id="rId4" invalidUrl="" action="" tgtFrame="" tooltip="" history="1" highlightClick="0" endSnd="0"/>
              </a:rPr>
              <a:t>https://www.google.com/maps/d/viewer?mid=1QO94176Mty4CWloHZ3PI-WOIx8qufz8J&amp;ll=39.576371155123624%2C-3.706096856048589&amp;z=7</a:t>
            </a:r>
          </a:p>
        </p:txBody>
      </p:sp>
      <p:pic>
        <p:nvPicPr>
          <p:cNvPr id="566" name="llegenda.jpg" descr="llegenda.jpg"/>
          <p:cNvPicPr>
            <a:picLocks noChangeAspect="1"/>
          </p:cNvPicPr>
          <p:nvPr/>
        </p:nvPicPr>
        <p:blipFill>
          <a:blip r:embed="rId5">
            <a:extLst/>
          </a:blip>
          <a:stretch>
            <a:fillRect/>
          </a:stretch>
        </p:blipFill>
        <p:spPr>
          <a:xfrm>
            <a:off x="1623890" y="3013847"/>
            <a:ext cx="3633767" cy="2635761"/>
          </a:xfrm>
          <a:prstGeom prst="rect">
            <a:avLst/>
          </a:prstGeom>
          <a:ln w="12700">
            <a:miter lim="400000"/>
          </a:ln>
        </p:spPr>
      </p:pic>
      <p:sp>
        <p:nvSpPr>
          <p:cNvPr id="567" name="Círculo"/>
          <p:cNvSpPr/>
          <p:nvPr/>
        </p:nvSpPr>
        <p:spPr>
          <a:xfrm>
            <a:off x="1972733" y="4101198"/>
            <a:ext cx="461059" cy="461059"/>
          </a:xfrm>
          <a:prstGeom prst="ellipse">
            <a:avLst/>
          </a:prstGeom>
          <a:solidFill>
            <a:srgbClr val="00FF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68" name="Círculo"/>
          <p:cNvSpPr/>
          <p:nvPr/>
        </p:nvSpPr>
        <p:spPr>
          <a:xfrm>
            <a:off x="9486900" y="8275066"/>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69" name="Círculo"/>
          <p:cNvSpPr/>
          <p:nvPr/>
        </p:nvSpPr>
        <p:spPr>
          <a:xfrm>
            <a:off x="10553700" y="8148066"/>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0" name="Círculo"/>
          <p:cNvSpPr/>
          <p:nvPr/>
        </p:nvSpPr>
        <p:spPr>
          <a:xfrm>
            <a:off x="10033000" y="75608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1" name="Círculo"/>
          <p:cNvSpPr/>
          <p:nvPr/>
        </p:nvSpPr>
        <p:spPr>
          <a:xfrm>
            <a:off x="10680700" y="57828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2" name="Círculo"/>
          <p:cNvSpPr/>
          <p:nvPr/>
        </p:nvSpPr>
        <p:spPr>
          <a:xfrm>
            <a:off x="12056621" y="58209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3" name="Círculo"/>
          <p:cNvSpPr/>
          <p:nvPr/>
        </p:nvSpPr>
        <p:spPr>
          <a:xfrm>
            <a:off x="11535921" y="49573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4" name="Círculo"/>
          <p:cNvSpPr/>
          <p:nvPr/>
        </p:nvSpPr>
        <p:spPr>
          <a:xfrm>
            <a:off x="11701021" y="45382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5" name="Círculo"/>
          <p:cNvSpPr/>
          <p:nvPr/>
        </p:nvSpPr>
        <p:spPr>
          <a:xfrm>
            <a:off x="12450321" y="41318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6" name="Círculo"/>
          <p:cNvSpPr/>
          <p:nvPr/>
        </p:nvSpPr>
        <p:spPr>
          <a:xfrm>
            <a:off x="10769600" y="38270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7" name="Círculo"/>
          <p:cNvSpPr/>
          <p:nvPr/>
        </p:nvSpPr>
        <p:spPr>
          <a:xfrm>
            <a:off x="9855200" y="38651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8" name="Círculo"/>
          <p:cNvSpPr/>
          <p:nvPr/>
        </p:nvSpPr>
        <p:spPr>
          <a:xfrm>
            <a:off x="14116110" y="8109966"/>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79" name="Círculo"/>
          <p:cNvSpPr/>
          <p:nvPr/>
        </p:nvSpPr>
        <p:spPr>
          <a:xfrm>
            <a:off x="7905810" y="4247148"/>
            <a:ext cx="270758" cy="270759"/>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0" name="Círculo"/>
          <p:cNvSpPr/>
          <p:nvPr/>
        </p:nvSpPr>
        <p:spPr>
          <a:xfrm>
            <a:off x="7865550" y="38143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1" name="Círculo"/>
          <p:cNvSpPr/>
          <p:nvPr/>
        </p:nvSpPr>
        <p:spPr>
          <a:xfrm>
            <a:off x="8020110" y="400698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2" name="Círculo"/>
          <p:cNvSpPr/>
          <p:nvPr/>
        </p:nvSpPr>
        <p:spPr>
          <a:xfrm>
            <a:off x="15055910" y="49573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3" name="Círculo"/>
          <p:cNvSpPr/>
          <p:nvPr/>
        </p:nvSpPr>
        <p:spPr>
          <a:xfrm>
            <a:off x="13544489" y="399428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4" name="Círculo"/>
          <p:cNvSpPr/>
          <p:nvPr/>
        </p:nvSpPr>
        <p:spPr>
          <a:xfrm>
            <a:off x="15420032" y="437528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5" name="Círculo"/>
          <p:cNvSpPr/>
          <p:nvPr/>
        </p:nvSpPr>
        <p:spPr>
          <a:xfrm>
            <a:off x="15445432" y="39032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6" name="Círculo"/>
          <p:cNvSpPr/>
          <p:nvPr/>
        </p:nvSpPr>
        <p:spPr>
          <a:xfrm>
            <a:off x="8705910" y="4144521"/>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7" name="Círculo"/>
          <p:cNvSpPr/>
          <p:nvPr/>
        </p:nvSpPr>
        <p:spPr>
          <a:xfrm>
            <a:off x="8197910" y="28714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8" name="Círculo"/>
          <p:cNvSpPr/>
          <p:nvPr/>
        </p:nvSpPr>
        <p:spPr>
          <a:xfrm>
            <a:off x="12325410" y="27444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89" name="Círculo"/>
          <p:cNvSpPr/>
          <p:nvPr/>
        </p:nvSpPr>
        <p:spPr>
          <a:xfrm>
            <a:off x="10528300" y="28460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0" name="Círculo"/>
          <p:cNvSpPr/>
          <p:nvPr/>
        </p:nvSpPr>
        <p:spPr>
          <a:xfrm>
            <a:off x="10414000" y="26174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1" name="Círculo"/>
          <p:cNvSpPr/>
          <p:nvPr/>
        </p:nvSpPr>
        <p:spPr>
          <a:xfrm>
            <a:off x="10693400" y="26428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2" name="Círculo"/>
          <p:cNvSpPr/>
          <p:nvPr/>
        </p:nvSpPr>
        <p:spPr>
          <a:xfrm>
            <a:off x="8382000" y="26936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3" name="Círculo"/>
          <p:cNvSpPr/>
          <p:nvPr/>
        </p:nvSpPr>
        <p:spPr>
          <a:xfrm>
            <a:off x="16789400" y="5563812"/>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4" name="Círculo"/>
          <p:cNvSpPr/>
          <p:nvPr/>
        </p:nvSpPr>
        <p:spPr>
          <a:xfrm>
            <a:off x="16919373" y="5655686"/>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5" name="Círculo"/>
          <p:cNvSpPr/>
          <p:nvPr/>
        </p:nvSpPr>
        <p:spPr>
          <a:xfrm>
            <a:off x="16919373" y="5388986"/>
            <a:ext cx="270758" cy="270758"/>
          </a:xfrm>
          <a:prstGeom prst="ellipse">
            <a:avLst/>
          </a:prstGeom>
          <a:solidFill>
            <a:srgbClr val="08DB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7"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598" name="4.1. ÁREA A1:  ‘Casos de uso’"/>
          <p:cNvSpPr txBox="1"/>
          <p:nvPr/>
        </p:nvSpPr>
        <p:spPr>
          <a:xfrm>
            <a:off x="6959092" y="864617"/>
            <a:ext cx="7265417"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p>
        </p:txBody>
      </p:sp>
      <p:sp>
        <p:nvSpPr>
          <p:cNvPr id="599" name="Rectángulo"/>
          <p:cNvSpPr/>
          <p:nvPr/>
        </p:nvSpPr>
        <p:spPr>
          <a:xfrm>
            <a:off x="2862436" y="2040466"/>
            <a:ext cx="20881529"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00" name="A1"/>
          <p:cNvSpPr txBox="1"/>
          <p:nvPr/>
        </p:nvSpPr>
        <p:spPr>
          <a:xfrm>
            <a:off x="3290172" y="2320884"/>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601" name="Definir casos de uso y prioridades"/>
          <p:cNvSpPr txBox="1"/>
          <p:nvPr/>
        </p:nvSpPr>
        <p:spPr>
          <a:xfrm>
            <a:off x="4407772" y="2401400"/>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602"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603" name="Rectángulo"/>
          <p:cNvSpPr/>
          <p:nvPr/>
        </p:nvSpPr>
        <p:spPr>
          <a:xfrm>
            <a:off x="6109865" y="6333066"/>
            <a:ext cx="17677260" cy="7093977"/>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04" name="Rectángulo"/>
          <p:cNvSpPr/>
          <p:nvPr/>
        </p:nvSpPr>
        <p:spPr>
          <a:xfrm>
            <a:off x="6109865" y="4910666"/>
            <a:ext cx="17677260" cy="1270001"/>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05" name="Descripción"/>
          <p:cNvSpPr txBox="1"/>
          <p:nvPr/>
        </p:nvSpPr>
        <p:spPr>
          <a:xfrm>
            <a:off x="8539256" y="5340817"/>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Descripción</a:t>
            </a:r>
          </a:p>
        </p:txBody>
      </p:sp>
      <p:sp>
        <p:nvSpPr>
          <p:cNvPr id="606" name="A1.3.1"/>
          <p:cNvSpPr txBox="1"/>
          <p:nvPr/>
        </p:nvSpPr>
        <p:spPr>
          <a:xfrm>
            <a:off x="6559895" y="5191084"/>
            <a:ext cx="159207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A1.3.1</a:t>
            </a:r>
          </a:p>
        </p:txBody>
      </p:sp>
      <p:pic>
        <p:nvPicPr>
          <p:cNvPr id="607" name="Imagen" descr="Imagen"/>
          <p:cNvPicPr>
            <a:picLocks noChangeAspect="1"/>
          </p:cNvPicPr>
          <p:nvPr/>
        </p:nvPicPr>
        <p:blipFill>
          <a:blip r:embed="rId2">
            <a:extLst/>
          </a:blip>
          <a:stretch>
            <a:fillRect/>
          </a:stretch>
        </p:blipFill>
        <p:spPr>
          <a:xfrm>
            <a:off x="4665662" y="5220169"/>
            <a:ext cx="1090208" cy="711196"/>
          </a:xfrm>
          <a:prstGeom prst="rect">
            <a:avLst/>
          </a:prstGeom>
          <a:ln w="12700">
            <a:miter lim="400000"/>
          </a:ln>
        </p:spPr>
      </p:pic>
      <p:sp>
        <p:nvSpPr>
          <p:cNvPr id="608" name="Rectángulo"/>
          <p:cNvSpPr/>
          <p:nvPr/>
        </p:nvSpPr>
        <p:spPr>
          <a:xfrm>
            <a:off x="4437236" y="3488266"/>
            <a:ext cx="19347905"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09" name="Control de CC"/>
          <p:cNvSpPr txBox="1"/>
          <p:nvPr/>
        </p:nvSpPr>
        <p:spPr>
          <a:xfrm>
            <a:off x="6439142" y="3830148"/>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3600">
                <a:latin typeface="Helvetica"/>
                <a:ea typeface="Helvetica"/>
                <a:cs typeface="Helvetica"/>
                <a:sym typeface="Helvetica"/>
              </a:defRPr>
            </a:lvl1pPr>
          </a:lstStyle>
          <a:p>
            <a:pPr/>
            <a:r>
              <a:t>Control de CC</a:t>
            </a:r>
          </a:p>
        </p:txBody>
      </p:sp>
      <p:sp>
        <p:nvSpPr>
          <p:cNvPr id="610" name="A1.3"/>
          <p:cNvSpPr txBox="1"/>
          <p:nvPr/>
        </p:nvSpPr>
        <p:spPr>
          <a:xfrm>
            <a:off x="4864972" y="3768684"/>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A1.3</a:t>
            </a:r>
          </a:p>
        </p:txBody>
      </p:sp>
      <p:sp>
        <p:nvSpPr>
          <p:cNvPr id="611" name="Descripción…"/>
          <p:cNvSpPr txBox="1"/>
          <p:nvPr/>
        </p:nvSpPr>
        <p:spPr>
          <a:xfrm>
            <a:off x="6334913" y="6429333"/>
            <a:ext cx="14961604" cy="636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Descripción</a:t>
            </a:r>
          </a:p>
          <a:p>
            <a:pPr algn="just" defTabSz="457200">
              <a:defRPr b="0" sz="2400">
                <a:latin typeface="Helvetica"/>
                <a:ea typeface="Helvetica"/>
                <a:cs typeface="Helvetica"/>
                <a:sym typeface="Helvetica"/>
              </a:defRPr>
            </a:pPr>
            <a:r>
              <a:t>Valoración de casos con diagnóstico leve y colaboración activa de enfermería (filtro enfermero previo centralizado)</a:t>
            </a:r>
          </a:p>
          <a:p>
            <a:pPr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Prescripción</a:t>
            </a:r>
          </a:p>
          <a:p>
            <a:pPr algn="just" defTabSz="457200">
              <a:defRPr b="0" sz="2400">
                <a:latin typeface="Helvetica"/>
                <a:ea typeface="Helvetica"/>
                <a:cs typeface="Helvetica"/>
                <a:sym typeface="Helvetica"/>
              </a:defRPr>
            </a:pPr>
            <a:r>
              <a:t>Listado de patologías susceptibles:</a:t>
            </a:r>
          </a:p>
          <a:p>
            <a:pPr lvl="2" marL="2614286" indent="0" algn="just" defTabSz="457200">
              <a:defRPr b="0" sz="2400">
                <a:latin typeface="Helvetica"/>
                <a:ea typeface="Helvetica"/>
                <a:cs typeface="Helvetica"/>
                <a:sym typeface="Helvetica"/>
              </a:defRPr>
            </a:pPr>
            <a:r>
              <a:t>- Cirugía menor: hernia inguinal, umbilical, colecistectomía, apendicitis, varices..</a:t>
            </a:r>
          </a:p>
          <a:p>
            <a:pPr lvl="4" marL="2857500" indent="-317500" algn="just" defTabSz="457200">
              <a:buSzPct val="125000"/>
              <a:buChar char="-"/>
              <a:defRPr b="0" sz="2400">
                <a:latin typeface="Helvetica"/>
                <a:ea typeface="Helvetica"/>
                <a:cs typeface="Helvetica"/>
                <a:sym typeface="Helvetica"/>
              </a:defRPr>
            </a:pPr>
            <a:r>
              <a:t>Traumatología leve: esguince tobillo grado I, STC, contracturas musculares, heridas, contusiones,..</a:t>
            </a:r>
          </a:p>
          <a:p>
            <a:pPr lvl="4" marL="2857500" indent="-317500" algn="just" defTabSz="457200">
              <a:buSzPct val="125000"/>
              <a:buChar char="-"/>
              <a:defRPr b="0" sz="2400">
                <a:latin typeface="Helvetica"/>
                <a:ea typeface="Helvetica"/>
                <a:cs typeface="Helvetica"/>
                <a:sym typeface="Helvetica"/>
              </a:defRPr>
            </a:pPr>
            <a:r>
              <a:t>Patología digestiva leve</a:t>
            </a:r>
          </a:p>
          <a:p>
            <a:pPr lvl="4" marL="2857500" indent="-317500" algn="just" defTabSz="457200">
              <a:buSzPct val="125000"/>
              <a:buChar char="-"/>
              <a:defRPr b="0" sz="2400">
                <a:latin typeface="Helvetica"/>
                <a:ea typeface="Helvetica"/>
                <a:cs typeface="Helvetica"/>
                <a:sym typeface="Helvetica"/>
              </a:defRPr>
            </a:pPr>
            <a:r>
              <a:t>Oftalmología</a:t>
            </a:r>
          </a:p>
          <a:p>
            <a:pPr lvl="4" marL="2857500" indent="-317500" algn="just" defTabSz="457200">
              <a:buSzPct val="125000"/>
              <a:buChar char="-"/>
              <a:defRPr b="0" sz="2400">
                <a:latin typeface="Helvetica"/>
                <a:ea typeface="Helvetica"/>
                <a:cs typeface="Helvetica"/>
                <a:sym typeface="Helvetica"/>
              </a:defRPr>
            </a:pPr>
            <a:r>
              <a:t>Dermatología….</a:t>
            </a:r>
          </a:p>
          <a:p>
            <a:pPr lvl="4" marL="2857500" indent="-317500" algn="just" defTabSz="457200">
              <a:buSzPct val="125000"/>
              <a:buChar char="-"/>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Dimensiones</a:t>
            </a:r>
          </a:p>
          <a:p>
            <a:pPr algn="just" defTabSz="457200">
              <a:defRPr b="0" sz="2400">
                <a:latin typeface="Helvetica"/>
                <a:ea typeface="Helvetica"/>
                <a:cs typeface="Helvetica"/>
                <a:sym typeface="Helvetica"/>
              </a:defRPr>
            </a:pPr>
            <a:r>
              <a:t>El volumen de casos a gestionar por Telemedicina cubriría aproximadamente un 25% de los casos pendientes de alta de CC. Complementando con valoraciones a través de informes, teleconsulta de psiquiatría e interconsulta con cardiología se podría llegar a cubrir más del 60% de los casos.</a:t>
            </a: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3"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14"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615" name="Rectángulo"/>
          <p:cNvSpPr/>
          <p:nvPr/>
        </p:nvSpPr>
        <p:spPr>
          <a:xfrm>
            <a:off x="2862436" y="2040466"/>
            <a:ext cx="20880239"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16" name="A1"/>
          <p:cNvSpPr txBox="1"/>
          <p:nvPr/>
        </p:nvSpPr>
        <p:spPr>
          <a:xfrm>
            <a:off x="3290172" y="2320884"/>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617" name="Definir casos de uso y prioridades"/>
          <p:cNvSpPr txBox="1"/>
          <p:nvPr/>
        </p:nvSpPr>
        <p:spPr>
          <a:xfrm>
            <a:off x="4407772" y="2401400"/>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618"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619" name="Rectángulo"/>
          <p:cNvSpPr/>
          <p:nvPr/>
        </p:nvSpPr>
        <p:spPr>
          <a:xfrm>
            <a:off x="6109865" y="6333066"/>
            <a:ext cx="17720520" cy="6468833"/>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20" name="Descripción…"/>
          <p:cNvSpPr txBox="1"/>
          <p:nvPr/>
        </p:nvSpPr>
        <p:spPr>
          <a:xfrm>
            <a:off x="6563513" y="6386131"/>
            <a:ext cx="16997275" cy="636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Descripción</a:t>
            </a:r>
          </a:p>
          <a:p>
            <a:pPr marL="726286" indent="-228599" algn="just" defTabSz="457200">
              <a:buSzPct val="100000"/>
              <a:buChar char="•"/>
              <a:tabLst>
                <a:tab pos="749300" algn="l"/>
              </a:tabLst>
              <a:defRPr b="0" sz="2400">
                <a:latin typeface="Helvetica"/>
                <a:ea typeface="Helvetica"/>
                <a:cs typeface="Helvetica"/>
                <a:sym typeface="Helvetica"/>
              </a:defRPr>
            </a:pPr>
            <a:r>
              <a:t>Solventar las dudas sobre el tratamiento fisioterápico a realizar en pacientes con una  mala evolución.</a:t>
            </a:r>
          </a:p>
          <a:p>
            <a:pPr marL="726286" indent="-228599" algn="just" defTabSz="457200">
              <a:buSzPct val="100000"/>
              <a:buChar char="•"/>
              <a:tabLst>
                <a:tab pos="749300" algn="l"/>
              </a:tabLst>
              <a:defRPr b="0" sz="2400">
                <a:latin typeface="Helvetica"/>
                <a:ea typeface="Helvetica"/>
                <a:cs typeface="Helvetica"/>
                <a:sym typeface="Helvetica"/>
              </a:defRPr>
            </a:pPr>
            <a:r>
              <a:t>Teleconsulta en las propuestas de fin de fisioterapia denegadas por el médico.</a:t>
            </a:r>
          </a:p>
          <a:p>
            <a:pPr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Prescripción</a:t>
            </a:r>
          </a:p>
          <a:p>
            <a:pPr marL="715973" indent="-228600" algn="l" defTabSz="457200">
              <a:buSzPct val="100000"/>
              <a:buChar char="•"/>
              <a:defRPr b="0" sz="2400">
                <a:latin typeface="Helvetica"/>
                <a:ea typeface="Helvetica"/>
                <a:cs typeface="Helvetica"/>
                <a:sym typeface="Helvetica"/>
              </a:defRPr>
            </a:pPr>
            <a:r>
              <a:t>Sesión solicitada por el fisioterapeuta para consulta con médico rehabilitador de pacientes con una mala evolución clínica y que puedan requerir cambios de tratamiento fisioterápico, finalizaciones de fisioterapia o remisión a hospital.</a:t>
            </a:r>
          </a:p>
          <a:p>
            <a:pPr marL="715973" indent="-228600" algn="l" defTabSz="457200">
              <a:buSzPct val="100000"/>
              <a:buChar char="•"/>
              <a:defRPr b="0" sz="2400">
                <a:latin typeface="Helvetica"/>
                <a:ea typeface="Helvetica"/>
                <a:cs typeface="Helvetica"/>
                <a:sym typeface="Helvetica"/>
              </a:defRPr>
            </a:pPr>
            <a:r>
              <a:t>Sesión solicitada por la oficina de proyecto: Se remitirán las propuestas de fin de fisioterapia denegadas al médico rehabilitador que solicitará sesión de Telerehabilitación al fisioterapeuta encargado del caso.</a:t>
            </a:r>
          </a:p>
          <a:p>
            <a:pPr marL="171450" indent="-171450"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Organización</a:t>
            </a:r>
          </a:p>
          <a:p>
            <a:pPr algn="just" defTabSz="457200">
              <a:defRPr b="0" sz="2400">
                <a:latin typeface="Helvetica"/>
                <a:ea typeface="Helvetica"/>
                <a:cs typeface="Helvetica"/>
                <a:sym typeface="Helvetica"/>
              </a:defRPr>
            </a:pPr>
            <a:r>
              <a:t>Crear un Hub de médico rehabilitador que serán los médicos rehabilitadores de los hospitales. Contabilizando únicamente la revisión de las propuestas de fin de fisioterapia serían necesarias 813 horas de médico rehabilitador.</a:t>
            </a:r>
          </a:p>
          <a:p>
            <a:pPr marL="171450" indent="-171450"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Dimensiones</a:t>
            </a:r>
          </a:p>
          <a:p>
            <a:pPr algn="just" defTabSz="457200">
              <a:defRPr b="0" sz="2400">
                <a:latin typeface="Helvetica"/>
                <a:ea typeface="Helvetica"/>
                <a:cs typeface="Helvetica"/>
                <a:sym typeface="Helvetica"/>
              </a:defRPr>
            </a:pPr>
            <a:r>
              <a:t>No podemos dimensionar las sesiones solicitadas para solventar dudas terapéuticas. </a:t>
            </a:r>
          </a:p>
          <a:p>
            <a:pPr algn="just" defTabSz="457200">
              <a:defRPr b="0" sz="2400">
                <a:latin typeface="Helvetica"/>
                <a:ea typeface="Helvetica"/>
                <a:cs typeface="Helvetica"/>
                <a:sym typeface="Helvetica"/>
              </a:defRPr>
            </a:pPr>
            <a:r>
              <a:t>Respecto  a las propuestas de fin de fisioterapia denegadas son : Nacional 1.670. Galicia 27. Andalucía 291 y Canarias 241.</a:t>
            </a:r>
          </a:p>
        </p:txBody>
      </p:sp>
      <p:sp>
        <p:nvSpPr>
          <p:cNvPr id="621" name="Rectángulo"/>
          <p:cNvSpPr/>
          <p:nvPr/>
        </p:nvSpPr>
        <p:spPr>
          <a:xfrm>
            <a:off x="6109865" y="4910666"/>
            <a:ext cx="17720520" cy="1270001"/>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22" name="Descripción"/>
          <p:cNvSpPr txBox="1"/>
          <p:nvPr/>
        </p:nvSpPr>
        <p:spPr>
          <a:xfrm>
            <a:off x="8539256" y="5340817"/>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Descripción</a:t>
            </a:r>
          </a:p>
        </p:txBody>
      </p:sp>
      <p:sp>
        <p:nvSpPr>
          <p:cNvPr id="623" name="A1.4.1"/>
          <p:cNvSpPr txBox="1"/>
          <p:nvPr/>
        </p:nvSpPr>
        <p:spPr>
          <a:xfrm>
            <a:off x="6559895" y="5191084"/>
            <a:ext cx="159207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A1.4.1</a:t>
            </a:r>
          </a:p>
        </p:txBody>
      </p:sp>
      <p:pic>
        <p:nvPicPr>
          <p:cNvPr id="624" name="Imagen" descr="Imagen"/>
          <p:cNvPicPr>
            <a:picLocks noChangeAspect="1"/>
          </p:cNvPicPr>
          <p:nvPr/>
        </p:nvPicPr>
        <p:blipFill>
          <a:blip r:embed="rId2">
            <a:extLst/>
          </a:blip>
          <a:stretch>
            <a:fillRect/>
          </a:stretch>
        </p:blipFill>
        <p:spPr>
          <a:xfrm>
            <a:off x="4665662" y="5220169"/>
            <a:ext cx="1090208" cy="711196"/>
          </a:xfrm>
          <a:prstGeom prst="rect">
            <a:avLst/>
          </a:prstGeom>
          <a:ln w="12700">
            <a:miter lim="400000"/>
          </a:ln>
        </p:spPr>
      </p:pic>
      <p:sp>
        <p:nvSpPr>
          <p:cNvPr id="625" name="Rectángulo"/>
          <p:cNvSpPr/>
          <p:nvPr/>
        </p:nvSpPr>
        <p:spPr>
          <a:xfrm>
            <a:off x="4437236" y="3488266"/>
            <a:ext cx="19362490" cy="1270001"/>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26" name="Tele-rehabilitación"/>
          <p:cNvSpPr txBox="1"/>
          <p:nvPr/>
        </p:nvSpPr>
        <p:spPr>
          <a:xfrm>
            <a:off x="6439142" y="3830148"/>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3600">
                <a:latin typeface="Helvetica"/>
                <a:ea typeface="Helvetica"/>
                <a:cs typeface="Helvetica"/>
                <a:sym typeface="Helvetica"/>
              </a:defRPr>
            </a:lvl1pPr>
          </a:lstStyle>
          <a:p>
            <a:pPr/>
            <a:r>
              <a:t>Tele-rehabilitación</a:t>
            </a:r>
          </a:p>
        </p:txBody>
      </p:sp>
      <p:sp>
        <p:nvSpPr>
          <p:cNvPr id="627" name="A1.4"/>
          <p:cNvSpPr txBox="1"/>
          <p:nvPr/>
        </p:nvSpPr>
        <p:spPr>
          <a:xfrm>
            <a:off x="4864972" y="3768684"/>
            <a:ext cx="11684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A1.4</a:t>
            </a:r>
          </a:p>
        </p:txBody>
      </p:sp>
      <p:sp>
        <p:nvSpPr>
          <p:cNvPr id="628"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0" name="Imagen" descr="Imagen"/>
          <p:cNvPicPr>
            <a:picLocks noChangeAspect="1"/>
          </p:cNvPicPr>
          <p:nvPr/>
        </p:nvPicPr>
        <p:blipFill>
          <a:blip r:embed="rId2">
            <a:extLst/>
          </a:blip>
          <a:stretch>
            <a:fillRect/>
          </a:stretch>
        </p:blipFill>
        <p:spPr>
          <a:xfrm>
            <a:off x="2529435" y="4362270"/>
            <a:ext cx="2370862" cy="2381733"/>
          </a:xfrm>
          <a:prstGeom prst="rect">
            <a:avLst/>
          </a:prstGeom>
          <a:ln w="12700">
            <a:miter lim="400000"/>
          </a:ln>
        </p:spPr>
      </p:pic>
      <p:sp>
        <p:nvSpPr>
          <p:cNvPr id="631" name="Rectángulo"/>
          <p:cNvSpPr/>
          <p:nvPr/>
        </p:nvSpPr>
        <p:spPr>
          <a:xfrm>
            <a:off x="613568" y="955176"/>
            <a:ext cx="23156864" cy="1270001"/>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32" name="5. Organización del proyecto"/>
          <p:cNvSpPr txBox="1"/>
          <p:nvPr/>
        </p:nvSpPr>
        <p:spPr>
          <a:xfrm>
            <a:off x="8670797" y="864617"/>
            <a:ext cx="7042405"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5. Organización del proyecto</a:t>
            </a:r>
          </a:p>
        </p:txBody>
      </p:sp>
      <p:sp>
        <p:nvSpPr>
          <p:cNvPr id="633" name="Rectángulo"/>
          <p:cNvSpPr/>
          <p:nvPr/>
        </p:nvSpPr>
        <p:spPr>
          <a:xfrm>
            <a:off x="8356079" y="3964451"/>
            <a:ext cx="5741442" cy="3839965"/>
          </a:xfrm>
          <a:prstGeom prst="rect">
            <a:avLst/>
          </a:prstGeom>
          <a:solidFill>
            <a:schemeClr val="accent1">
              <a:lumOff val="-135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34" name="Comité de estrategia KURES…"/>
          <p:cNvSpPr txBox="1"/>
          <p:nvPr/>
        </p:nvSpPr>
        <p:spPr>
          <a:xfrm>
            <a:off x="9530699" y="4455023"/>
            <a:ext cx="3392202" cy="28588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b="0" sz="5000">
                <a:solidFill>
                  <a:srgbClr val="FFFFFF"/>
                </a:solidFill>
              </a:defRPr>
            </a:pPr>
            <a:r>
              <a:t>Comité de estrategia KURES</a:t>
            </a:r>
          </a:p>
          <a:p>
            <a:pPr defTabSz="457200">
              <a:defRPr b="0" sz="3200">
                <a:solidFill>
                  <a:srgbClr val="FFFFFF"/>
                </a:solidFill>
              </a:defRPr>
            </a:pPr>
            <a:r>
              <a:t>(A1 / A6)</a:t>
            </a:r>
          </a:p>
        </p:txBody>
      </p:sp>
      <p:sp>
        <p:nvSpPr>
          <p:cNvPr id="635" name="Rectángulo"/>
          <p:cNvSpPr/>
          <p:nvPr/>
        </p:nvSpPr>
        <p:spPr>
          <a:xfrm>
            <a:off x="1246939" y="8230203"/>
            <a:ext cx="4935853" cy="1538022"/>
          </a:xfrm>
          <a:prstGeom prst="rect">
            <a:avLst/>
          </a:prstGeom>
          <a:solidFill>
            <a:srgbClr val="BFCED5">
              <a:alpha val="26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grpSp>
        <p:nvGrpSpPr>
          <p:cNvPr id="638" name="Grupo"/>
          <p:cNvGrpSpPr/>
          <p:nvPr/>
        </p:nvGrpSpPr>
        <p:grpSpPr>
          <a:xfrm>
            <a:off x="8356079" y="8272134"/>
            <a:ext cx="5741442" cy="3839965"/>
            <a:chOff x="0" y="0"/>
            <a:chExt cx="5741441" cy="3839964"/>
          </a:xfrm>
        </p:grpSpPr>
        <p:sp>
          <p:nvSpPr>
            <p:cNvPr id="636" name="Rectángulo"/>
            <p:cNvSpPr/>
            <p:nvPr/>
          </p:nvSpPr>
          <p:spPr>
            <a:xfrm>
              <a:off x="0" y="0"/>
              <a:ext cx="5741442" cy="3839965"/>
            </a:xfrm>
            <a:prstGeom prst="rect">
              <a:avLst/>
            </a:prstGeom>
            <a:solidFill>
              <a:srgbClr val="F06000">
                <a:alpha val="84473"/>
              </a:srgbClr>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sp>
          <p:nvSpPr>
            <p:cNvPr id="637" name="Oficina de proyecto…"/>
            <p:cNvSpPr txBox="1"/>
            <p:nvPr/>
          </p:nvSpPr>
          <p:spPr>
            <a:xfrm>
              <a:off x="1174621" y="871571"/>
              <a:ext cx="3392202" cy="20968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457200">
                <a:defRPr b="0" sz="5000"/>
              </a:pPr>
              <a:r>
                <a:t>Oficina de proyecto</a:t>
              </a:r>
            </a:p>
            <a:p>
              <a:pPr defTabSz="457200">
                <a:defRPr b="0" sz="3200">
                  <a:solidFill>
                    <a:srgbClr val="FFFFFF"/>
                  </a:solidFill>
                </a:defRPr>
              </a:pPr>
              <a:r>
                <a:t>(A3 / A5)</a:t>
              </a:r>
            </a:p>
          </p:txBody>
        </p:sp>
      </p:grpSp>
      <p:sp>
        <p:nvSpPr>
          <p:cNvPr id="639" name="Comité tecnológico…"/>
          <p:cNvSpPr txBox="1"/>
          <p:nvPr/>
        </p:nvSpPr>
        <p:spPr>
          <a:xfrm>
            <a:off x="1784548" y="8584381"/>
            <a:ext cx="3860635"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b="0" sz="2400"/>
            </a:pPr>
            <a:r>
              <a:t>Comité tecnológico</a:t>
            </a:r>
          </a:p>
          <a:p>
            <a:pPr defTabSz="457200">
              <a:defRPr b="0" sz="2400"/>
            </a:pPr>
            <a:r>
              <a:t>(A4)</a:t>
            </a:r>
          </a:p>
        </p:txBody>
      </p:sp>
      <p:sp>
        <p:nvSpPr>
          <p:cNvPr id="640" name="Línea"/>
          <p:cNvSpPr/>
          <p:nvPr/>
        </p:nvSpPr>
        <p:spPr>
          <a:xfrm>
            <a:off x="5921405" y="8999214"/>
            <a:ext cx="2743779" cy="1"/>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41" name="Rectángulo"/>
          <p:cNvSpPr/>
          <p:nvPr/>
        </p:nvSpPr>
        <p:spPr>
          <a:xfrm>
            <a:off x="1246939" y="10431795"/>
            <a:ext cx="4935853" cy="1670662"/>
          </a:xfrm>
          <a:prstGeom prst="rect">
            <a:avLst/>
          </a:prstGeom>
          <a:solidFill>
            <a:srgbClr val="BFCED5">
              <a:alpha val="26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42" name="Equipos técnicos de trabajo…"/>
          <p:cNvSpPr txBox="1"/>
          <p:nvPr/>
        </p:nvSpPr>
        <p:spPr>
          <a:xfrm>
            <a:off x="1585217" y="10852293"/>
            <a:ext cx="4259297"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b="0" sz="2400"/>
            </a:pPr>
            <a:r>
              <a:t>Equipos técnicos de trabajo</a:t>
            </a:r>
          </a:p>
          <a:p>
            <a:pPr defTabSz="457200">
              <a:defRPr b="0" sz="2400"/>
            </a:pPr>
            <a:r>
              <a:t>(A2)</a:t>
            </a:r>
          </a:p>
        </p:txBody>
      </p:sp>
      <p:sp>
        <p:nvSpPr>
          <p:cNvPr id="643" name="Línea"/>
          <p:cNvSpPr/>
          <p:nvPr/>
        </p:nvSpPr>
        <p:spPr>
          <a:xfrm>
            <a:off x="11226800" y="7514799"/>
            <a:ext cx="1" cy="1151037"/>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44" name="Línea"/>
          <p:cNvSpPr/>
          <p:nvPr/>
        </p:nvSpPr>
        <p:spPr>
          <a:xfrm>
            <a:off x="13791955" y="10192116"/>
            <a:ext cx="1017305" cy="1"/>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45" name="Rectángulo"/>
          <p:cNvSpPr/>
          <p:nvPr/>
        </p:nvSpPr>
        <p:spPr>
          <a:xfrm>
            <a:off x="14780286" y="9486472"/>
            <a:ext cx="2743780" cy="1411289"/>
          </a:xfrm>
          <a:prstGeom prst="rect">
            <a:avLst/>
          </a:prstGeom>
          <a:solidFill>
            <a:srgbClr val="D5D5D5">
              <a:alpha val="45061"/>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46" name="Operaciones…"/>
          <p:cNvSpPr txBox="1"/>
          <p:nvPr/>
        </p:nvSpPr>
        <p:spPr>
          <a:xfrm>
            <a:off x="14874023" y="9777283"/>
            <a:ext cx="2556306"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b="0" sz="2400"/>
            </a:pPr>
            <a:r>
              <a:t>Operaciones</a:t>
            </a:r>
          </a:p>
          <a:p>
            <a:pPr defTabSz="457200">
              <a:defRPr b="0" sz="2400"/>
            </a:pPr>
            <a:r>
              <a:t>HUB</a:t>
            </a:r>
          </a:p>
        </p:txBody>
      </p:sp>
      <p:sp>
        <p:nvSpPr>
          <p:cNvPr id="647" name="A3 Estructura organizativa del proyecto"/>
          <p:cNvSpPr txBox="1"/>
          <p:nvPr/>
        </p:nvSpPr>
        <p:spPr>
          <a:xfrm>
            <a:off x="9274302" y="2359661"/>
            <a:ext cx="5835397" cy="4622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defTabSz="457200">
              <a:defRPr b="0" sz="2400">
                <a:latin typeface="Helvetica Neue Light"/>
                <a:ea typeface="Helvetica Neue Light"/>
                <a:cs typeface="Helvetica Neue Light"/>
                <a:sym typeface="Helvetica Neue Light"/>
              </a:defRPr>
            </a:pPr>
            <a:r>
              <a:t>A3 </a:t>
            </a:r>
            <a:r>
              <a:rPr b="1">
                <a:latin typeface="Helvetica Neue"/>
                <a:ea typeface="Helvetica Neue"/>
                <a:cs typeface="Helvetica Neue"/>
                <a:sym typeface="Helvetica Neue"/>
              </a:rPr>
              <a:t>Estructura organizativa del proyecto</a:t>
            </a:r>
          </a:p>
        </p:txBody>
      </p:sp>
      <p:sp>
        <p:nvSpPr>
          <p:cNvPr id="648" name="Nivel operativo"/>
          <p:cNvSpPr/>
          <p:nvPr/>
        </p:nvSpPr>
        <p:spPr>
          <a:xfrm>
            <a:off x="18516600" y="2308092"/>
            <a:ext cx="4909212" cy="565416"/>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Nivel operativo</a:t>
            </a:r>
          </a:p>
        </p:txBody>
      </p:sp>
      <p:sp>
        <p:nvSpPr>
          <p:cNvPr id="649" name="Trauma"/>
          <p:cNvSpPr/>
          <p:nvPr/>
        </p:nvSpPr>
        <p:spPr>
          <a:xfrm>
            <a:off x="18516600" y="5051410"/>
            <a:ext cx="4909212" cy="1411288"/>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Trauma</a:t>
            </a:r>
          </a:p>
        </p:txBody>
      </p:sp>
      <p:sp>
        <p:nvSpPr>
          <p:cNvPr id="650" name="Psiquiatría CC"/>
          <p:cNvSpPr/>
          <p:nvPr/>
        </p:nvSpPr>
        <p:spPr>
          <a:xfrm>
            <a:off x="18516600" y="6736597"/>
            <a:ext cx="4909212" cy="1411288"/>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Psiquiatría CC</a:t>
            </a:r>
          </a:p>
        </p:txBody>
      </p:sp>
      <p:sp>
        <p:nvSpPr>
          <p:cNvPr id="651" name="Psiquiatría CC"/>
          <p:cNvSpPr/>
          <p:nvPr/>
        </p:nvSpPr>
        <p:spPr>
          <a:xfrm>
            <a:off x="18516600" y="8421784"/>
            <a:ext cx="4909212" cy="1411288"/>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Psiquiatría CC</a:t>
            </a:r>
          </a:p>
        </p:txBody>
      </p:sp>
      <p:sp>
        <p:nvSpPr>
          <p:cNvPr id="652" name="Rehabilitación"/>
          <p:cNvSpPr/>
          <p:nvPr/>
        </p:nvSpPr>
        <p:spPr>
          <a:xfrm>
            <a:off x="18516600" y="10106971"/>
            <a:ext cx="4909212" cy="1411288"/>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Rehabilitación</a:t>
            </a:r>
          </a:p>
        </p:txBody>
      </p:sp>
      <p:sp>
        <p:nvSpPr>
          <p:cNvPr id="653" name="Línea"/>
          <p:cNvSpPr/>
          <p:nvPr/>
        </p:nvSpPr>
        <p:spPr>
          <a:xfrm>
            <a:off x="653642" y="3340100"/>
            <a:ext cx="22653892" cy="0"/>
          </a:xfrm>
          <a:prstGeom prst="line">
            <a:avLst/>
          </a:prstGeom>
          <a:ln w="25400">
            <a:solidFill>
              <a:srgbClr val="000000"/>
            </a:solidFill>
            <a:custDash>
              <a:ds d="200000" sp="200000"/>
            </a:custDash>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54" name="Línea"/>
          <p:cNvSpPr/>
          <p:nvPr/>
        </p:nvSpPr>
        <p:spPr>
          <a:xfrm>
            <a:off x="653642" y="13371394"/>
            <a:ext cx="22653892" cy="1"/>
          </a:xfrm>
          <a:prstGeom prst="line">
            <a:avLst/>
          </a:prstGeom>
          <a:ln w="25400">
            <a:solidFill>
              <a:srgbClr val="000000"/>
            </a:solidFill>
            <a:custDash>
              <a:ds d="200000" sp="200000"/>
            </a:custDash>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55" name="Línea"/>
          <p:cNvSpPr/>
          <p:nvPr/>
        </p:nvSpPr>
        <p:spPr>
          <a:xfrm>
            <a:off x="5921405" y="11267126"/>
            <a:ext cx="2743779" cy="1"/>
          </a:xfrm>
          <a:prstGeom prst="line">
            <a:avLst/>
          </a:prstGeom>
          <a:ln w="25400">
            <a:solidFill>
              <a:srgbClr val="000000"/>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7" name="Círculo"/>
          <p:cNvSpPr/>
          <p:nvPr/>
        </p:nvSpPr>
        <p:spPr>
          <a:xfrm>
            <a:off x="3967129" y="4826000"/>
            <a:ext cx="2496113" cy="2496113"/>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58"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59" name="5. Estructura organizativa A3"/>
          <p:cNvSpPr txBox="1"/>
          <p:nvPr/>
        </p:nvSpPr>
        <p:spPr>
          <a:xfrm>
            <a:off x="8651240" y="864617"/>
            <a:ext cx="708152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5. Estructura organizativa A3</a:t>
            </a:r>
          </a:p>
        </p:txBody>
      </p:sp>
      <p:sp>
        <p:nvSpPr>
          <p:cNvPr id="660" name="A3 Estructura organizativa del proyecto"/>
          <p:cNvSpPr txBox="1"/>
          <p:nvPr/>
        </p:nvSpPr>
        <p:spPr>
          <a:xfrm>
            <a:off x="9274302" y="2359661"/>
            <a:ext cx="5835397" cy="4622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defTabSz="457200">
              <a:defRPr b="0" sz="2400">
                <a:latin typeface="Helvetica Neue Light"/>
                <a:ea typeface="Helvetica Neue Light"/>
                <a:cs typeface="Helvetica Neue Light"/>
                <a:sym typeface="Helvetica Neue Light"/>
              </a:defRPr>
            </a:pPr>
            <a:r>
              <a:t>A3 </a:t>
            </a:r>
            <a:r>
              <a:rPr b="1">
                <a:latin typeface="Helvetica Neue"/>
                <a:ea typeface="Helvetica Neue"/>
                <a:cs typeface="Helvetica Neue"/>
                <a:sym typeface="Helvetica Neue"/>
              </a:rPr>
              <a:t>Estructura organizativa del proyecto</a:t>
            </a:r>
          </a:p>
        </p:txBody>
      </p:sp>
      <p:sp>
        <p:nvSpPr>
          <p:cNvPr id="661" name="Nivel operativo"/>
          <p:cNvSpPr/>
          <p:nvPr/>
        </p:nvSpPr>
        <p:spPr>
          <a:xfrm>
            <a:off x="18516600" y="2308092"/>
            <a:ext cx="4909212" cy="565416"/>
          </a:xfrm>
          <a:prstGeom prst="rect">
            <a:avLst/>
          </a:prstGeom>
          <a:solidFill>
            <a:srgbClr val="D5D5D5"/>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2400">
                <a:latin typeface="+mn-lt"/>
                <a:ea typeface="+mn-ea"/>
                <a:cs typeface="+mn-cs"/>
                <a:sym typeface="Helvetica Neue Medium"/>
              </a:defRPr>
            </a:lvl1pPr>
          </a:lstStyle>
          <a:p>
            <a:pPr/>
            <a:r>
              <a:t>Nivel operativo</a:t>
            </a:r>
          </a:p>
        </p:txBody>
      </p:sp>
      <p:sp>
        <p:nvSpPr>
          <p:cNvPr id="662" name="Línea"/>
          <p:cNvSpPr/>
          <p:nvPr/>
        </p:nvSpPr>
        <p:spPr>
          <a:xfrm>
            <a:off x="653642" y="3340100"/>
            <a:ext cx="22653892" cy="0"/>
          </a:xfrm>
          <a:prstGeom prst="line">
            <a:avLst/>
          </a:prstGeom>
          <a:ln w="25400">
            <a:solidFill>
              <a:srgbClr val="000000"/>
            </a:solidFill>
            <a:custDash>
              <a:ds d="200000" sp="200000"/>
            </a:custDash>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63" name="Project Manger *…"/>
          <p:cNvSpPr txBox="1"/>
          <p:nvPr/>
        </p:nvSpPr>
        <p:spPr>
          <a:xfrm>
            <a:off x="6908519" y="5058055"/>
            <a:ext cx="4736885" cy="203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2400">
                <a:latin typeface="Helvetica"/>
                <a:ea typeface="Helvetica"/>
                <a:cs typeface="Helvetica"/>
                <a:sym typeface="Helvetica"/>
              </a:defRPr>
            </a:pPr>
            <a:r>
              <a:t>Project Manger </a:t>
            </a:r>
            <a:r>
              <a:rPr sz="3500"/>
              <a:t>*</a:t>
            </a:r>
          </a:p>
          <a:p>
            <a:pPr algn="just" defTabSz="457200">
              <a:defRPr b="0" sz="1800">
                <a:latin typeface="Helvetica"/>
                <a:ea typeface="Helvetica"/>
                <a:cs typeface="Helvetica"/>
                <a:sym typeface="Helvetica"/>
              </a:defRPr>
            </a:pPr>
            <a:r>
              <a:t>Responsable del diseño e implantación del proyecto KURES conectando la estrategia definida con la operativa del despliegue y el control de evolución y aplicación de medidas correctoras, en su caso</a:t>
            </a:r>
          </a:p>
        </p:txBody>
      </p:sp>
      <p:sp>
        <p:nvSpPr>
          <p:cNvPr id="664" name="Círculo"/>
          <p:cNvSpPr/>
          <p:nvPr/>
        </p:nvSpPr>
        <p:spPr>
          <a:xfrm>
            <a:off x="12738596" y="4826000"/>
            <a:ext cx="2496113" cy="2496113"/>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65" name="Enfermería Digital…"/>
          <p:cNvSpPr txBox="1"/>
          <p:nvPr/>
        </p:nvSpPr>
        <p:spPr>
          <a:xfrm>
            <a:off x="15679985" y="5000905"/>
            <a:ext cx="4736885" cy="2146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2400">
                <a:latin typeface="Helvetica"/>
                <a:ea typeface="Helvetica"/>
                <a:cs typeface="Helvetica"/>
                <a:sym typeface="Helvetica"/>
              </a:defRPr>
            </a:pPr>
            <a:r>
              <a:t>Enfermería Digital</a:t>
            </a:r>
          </a:p>
          <a:p>
            <a:pPr algn="just" defTabSz="457200">
              <a:defRPr b="0" sz="1800">
                <a:latin typeface="Helvetica"/>
                <a:ea typeface="Helvetica"/>
                <a:cs typeface="Helvetica"/>
                <a:sym typeface="Helvetica"/>
              </a:defRPr>
            </a:pPr>
            <a:r>
              <a:t>Responsable de la gestión de proyectos de enfermería informática mediante la implantación de la telemedicina, firma biométrica, manejo de datos clínicos y el desarrollo de modelos de espacios colaborativos sobre e-health.</a:t>
            </a:r>
          </a:p>
        </p:txBody>
      </p:sp>
      <p:pic>
        <p:nvPicPr>
          <p:cNvPr id="666" name="Imagen" descr="Imagen"/>
          <p:cNvPicPr>
            <a:picLocks noChangeAspect="1"/>
          </p:cNvPicPr>
          <p:nvPr/>
        </p:nvPicPr>
        <p:blipFill>
          <a:blip r:embed="rId2">
            <a:extLst/>
          </a:blip>
          <a:stretch>
            <a:fillRect/>
          </a:stretch>
        </p:blipFill>
        <p:spPr>
          <a:xfrm>
            <a:off x="13504481" y="4463907"/>
            <a:ext cx="964342" cy="3220298"/>
          </a:xfrm>
          <a:prstGeom prst="rect">
            <a:avLst/>
          </a:prstGeom>
          <a:ln w="12700">
            <a:miter lim="400000"/>
          </a:ln>
        </p:spPr>
      </p:pic>
      <p:sp>
        <p:nvSpPr>
          <p:cNvPr id="667" name="Círculo"/>
          <p:cNvSpPr/>
          <p:nvPr/>
        </p:nvSpPr>
        <p:spPr>
          <a:xfrm>
            <a:off x="3967129" y="8795311"/>
            <a:ext cx="2496113" cy="2496114"/>
          </a:xfrm>
          <a:prstGeom prst="ellipse">
            <a:avLst/>
          </a:prstGeom>
          <a:solidFill>
            <a:schemeClr val="accent1">
              <a:lumOff val="-135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68" name="Administrativo control de gestión…"/>
          <p:cNvSpPr txBox="1"/>
          <p:nvPr/>
        </p:nvSpPr>
        <p:spPr>
          <a:xfrm>
            <a:off x="6908518" y="8925768"/>
            <a:ext cx="4736885"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2400">
                <a:latin typeface="Helvetica"/>
                <a:ea typeface="Helvetica"/>
                <a:cs typeface="Helvetica"/>
                <a:sym typeface="Helvetica"/>
              </a:defRPr>
            </a:pPr>
            <a:r>
              <a:t>Administrativo</a:t>
            </a:r>
            <a:br/>
            <a:r>
              <a:t>control de gestión</a:t>
            </a:r>
          </a:p>
          <a:p>
            <a:pPr algn="just" defTabSz="457200">
              <a:defRPr b="0" sz="1800">
                <a:latin typeface="Helvetica"/>
                <a:ea typeface="Helvetica"/>
                <a:cs typeface="Helvetica"/>
                <a:sym typeface="Helvetica"/>
              </a:defRPr>
            </a:pPr>
            <a:r>
              <a:t>Apoyo a la gestión del despliegue y desarrollo del modelo, evaluando el grado de cumplimiento de los objetivos propuestos y colaborando en la más correcta asignación de recursos.</a:t>
            </a:r>
          </a:p>
        </p:txBody>
      </p:sp>
      <p:sp>
        <p:nvSpPr>
          <p:cNvPr id="669" name="Círculo"/>
          <p:cNvSpPr/>
          <p:nvPr/>
        </p:nvSpPr>
        <p:spPr>
          <a:xfrm>
            <a:off x="12738596" y="8795311"/>
            <a:ext cx="2496113" cy="2496114"/>
          </a:xfrm>
          <a:prstGeom prst="ellipse">
            <a:avLst/>
          </a:prstGeom>
          <a:solidFill>
            <a:schemeClr val="accent1">
              <a:lumOff val="-135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670" name="Hubs especializados *…"/>
          <p:cNvSpPr txBox="1"/>
          <p:nvPr/>
        </p:nvSpPr>
        <p:spPr>
          <a:xfrm>
            <a:off x="15679985" y="8887668"/>
            <a:ext cx="4736885" cy="2311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2400">
                <a:latin typeface="Helvetica"/>
                <a:ea typeface="Helvetica"/>
                <a:cs typeface="Helvetica"/>
                <a:sym typeface="Helvetica"/>
              </a:defRPr>
            </a:pPr>
            <a:r>
              <a:t>Hubs especializados </a:t>
            </a:r>
            <a:r>
              <a:rPr sz="3500"/>
              <a:t>*</a:t>
            </a:r>
          </a:p>
          <a:p>
            <a:pPr algn="just" defTabSz="457200">
              <a:defRPr b="0" sz="1800">
                <a:latin typeface="Helvetica"/>
                <a:ea typeface="Helvetica"/>
                <a:cs typeface="Helvetica"/>
                <a:sym typeface="Helvetica"/>
              </a:defRPr>
            </a:pPr>
            <a:r>
              <a:t>Equipos de facultativos que operan como expertos en cada una de las áreas de conocimiento propuestas (en función de los casos de uso) y dan servicio a los profesionales de los centros asistenciales mediante telemedicina.</a:t>
            </a:r>
          </a:p>
        </p:txBody>
      </p:sp>
      <p:pic>
        <p:nvPicPr>
          <p:cNvPr id="671" name="Imagen" descr="Imagen"/>
          <p:cNvPicPr>
            <a:picLocks noChangeAspect="1"/>
          </p:cNvPicPr>
          <p:nvPr/>
        </p:nvPicPr>
        <p:blipFill>
          <a:blip r:embed="rId3">
            <a:extLst/>
          </a:blip>
          <a:stretch>
            <a:fillRect/>
          </a:stretch>
        </p:blipFill>
        <p:spPr>
          <a:xfrm>
            <a:off x="12984421" y="8383368"/>
            <a:ext cx="2004463" cy="3022570"/>
          </a:xfrm>
          <a:prstGeom prst="rect">
            <a:avLst/>
          </a:prstGeom>
          <a:ln w="12700">
            <a:miter lim="400000"/>
          </a:ln>
        </p:spPr>
      </p:pic>
      <p:sp>
        <p:nvSpPr>
          <p:cNvPr id="672"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73" name="Imagen" descr="Imagen"/>
          <p:cNvPicPr>
            <a:picLocks noChangeAspect="1"/>
          </p:cNvPicPr>
          <p:nvPr/>
        </p:nvPicPr>
        <p:blipFill>
          <a:blip r:embed="rId4">
            <a:extLst/>
          </a:blip>
          <a:stretch>
            <a:fillRect/>
          </a:stretch>
        </p:blipFill>
        <p:spPr>
          <a:xfrm>
            <a:off x="4676938" y="8500470"/>
            <a:ext cx="892563" cy="3085796"/>
          </a:xfrm>
          <a:prstGeom prst="rect">
            <a:avLst/>
          </a:prstGeom>
          <a:ln w="12700">
            <a:miter lim="400000"/>
          </a:ln>
        </p:spPr>
      </p:pic>
      <p:pic>
        <p:nvPicPr>
          <p:cNvPr id="674" name="Imagen" descr="Imagen"/>
          <p:cNvPicPr>
            <a:picLocks noChangeAspect="1"/>
          </p:cNvPicPr>
          <p:nvPr/>
        </p:nvPicPr>
        <p:blipFill>
          <a:blip r:embed="rId5">
            <a:extLst/>
          </a:blip>
          <a:stretch>
            <a:fillRect/>
          </a:stretch>
        </p:blipFill>
        <p:spPr>
          <a:xfrm>
            <a:off x="4611399" y="4463907"/>
            <a:ext cx="1203927" cy="32202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6" name="Rectángulo"/>
          <p:cNvSpPr/>
          <p:nvPr/>
        </p:nvSpPr>
        <p:spPr>
          <a:xfrm>
            <a:off x="8970002" y="11456326"/>
            <a:ext cx="6443995" cy="2310475"/>
          </a:xfrm>
          <a:prstGeom prst="rect">
            <a:avLst/>
          </a:prstGeom>
          <a:solidFill>
            <a:srgbClr val="4DC3FF"/>
          </a:solidFill>
          <a:ln w="12700">
            <a:miter lim="400000"/>
          </a:ln>
        </p:spPr>
        <p:txBody>
          <a:bodyPr lIns="50800" tIns="50800" rIns="50800" bIns="50800" anchor="ctr"/>
          <a:lstStyle/>
          <a:p>
            <a:pPr>
              <a:defRPr b="0" sz="3200">
                <a:solidFill>
                  <a:srgbClr val="FFFFFF"/>
                </a:solidFill>
                <a:latin typeface="Helvetica Light"/>
                <a:ea typeface="Helvetica Light"/>
                <a:cs typeface="Helvetica Light"/>
                <a:sym typeface="Helvetica Light"/>
              </a:defRPr>
            </a:pPr>
          </a:p>
        </p:txBody>
      </p:sp>
      <p:pic>
        <p:nvPicPr>
          <p:cNvPr id="677" name="logo-107-W.pdf" descr="logo-107-W.pdf"/>
          <p:cNvPicPr>
            <a:picLocks noChangeAspect="1"/>
          </p:cNvPicPr>
          <p:nvPr/>
        </p:nvPicPr>
        <p:blipFill>
          <a:blip r:embed="rId2">
            <a:extLst/>
          </a:blip>
          <a:stretch>
            <a:fillRect/>
          </a:stretch>
        </p:blipFill>
        <p:spPr>
          <a:xfrm>
            <a:off x="10364516" y="12324222"/>
            <a:ext cx="3654968" cy="574682"/>
          </a:xfrm>
          <a:prstGeom prst="rect">
            <a:avLst/>
          </a:prstGeom>
          <a:ln w="12700">
            <a:miter lim="400000"/>
          </a:ln>
        </p:spPr>
      </p:pic>
      <p:sp>
        <p:nvSpPr>
          <p:cNvPr id="678" name="Asepeyo, Mutua Colaboradora con la Seguridad Social, nº 151, en adelante “Asepeyo”, es titular de todos los derechos de propiedad intelectual de esta publicación. Ni la totalidad ni parte de la misma pueden reproducirse ni transmitirse  para propósitos de carácter público o comercial sin autorización escrita de Asepeyo.…"/>
          <p:cNvSpPr txBox="1"/>
          <p:nvPr/>
        </p:nvSpPr>
        <p:spPr>
          <a:xfrm>
            <a:off x="16337213" y="11917826"/>
            <a:ext cx="7152775" cy="13874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just" defTabSz="584200">
              <a:defRPr b="0" sz="1200">
                <a:latin typeface="Helvetica Light"/>
                <a:ea typeface="Helvetica Light"/>
                <a:cs typeface="Helvetica Light"/>
                <a:sym typeface="Helvetica Light"/>
              </a:defRPr>
            </a:pPr>
            <a:r>
              <a:t>Asepeyo, Mutua Colaboradora con la Seguridad Social, nº 151, en adelante “Asepeyo”, es titular de todos los derechos de propiedad intelectual de esta publicación. Ni la totalidad ni parte de la misma pueden reproducirse ni transmitirse  para propósitos de carácter público o comercial sin autorización escrita de Asepeyo.</a:t>
            </a:r>
          </a:p>
          <a:p>
            <a:pPr algn="just" defTabSz="584200">
              <a:defRPr b="0" sz="1200">
                <a:latin typeface="Helvetica Light"/>
                <a:ea typeface="Helvetica Light"/>
                <a:cs typeface="Helvetica Light"/>
                <a:sym typeface="Helvetica Light"/>
              </a:defRPr>
            </a:pPr>
          </a:p>
          <a:p>
            <a:pPr algn="just" defTabSz="584200">
              <a:defRPr b="0" sz="1200">
                <a:latin typeface="Helvetica Light"/>
                <a:ea typeface="Helvetica Light"/>
                <a:cs typeface="Helvetica Light"/>
                <a:sym typeface="Helvetica Light"/>
              </a:defRPr>
            </a:pPr>
            <a:r>
              <a:t>Esta publicación contiene información de carácter general. Asepeyo no se hace responsable de los daños y perjuicios que pudieran derivarse de su utilización.</a:t>
            </a:r>
          </a:p>
        </p:txBody>
      </p:sp>
      <p:pic>
        <p:nvPicPr>
          <p:cNvPr id="679" name="KURES-LOOP.mov" descr="KURES-LOOP.mov"/>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8064500" y="2933700"/>
            <a:ext cx="8255000" cy="5715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0000000" fill="hold"/>
                                        <p:tgtEl>
                                          <p:spTgt spid="679"/>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679"/>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36" name="Imagen" descr="Imagen"/>
          <p:cNvPicPr>
            <a:picLocks noChangeAspect="1"/>
          </p:cNvPicPr>
          <p:nvPr/>
        </p:nvPicPr>
        <p:blipFill>
          <a:blip r:embed="rId2">
            <a:extLst/>
          </a:blip>
          <a:stretch>
            <a:fillRect/>
          </a:stretch>
        </p:blipFill>
        <p:spPr>
          <a:xfrm>
            <a:off x="2499302" y="5848446"/>
            <a:ext cx="3779778" cy="3797108"/>
          </a:xfrm>
          <a:prstGeom prst="rect">
            <a:avLst/>
          </a:prstGeom>
          <a:ln w="12700">
            <a:miter lim="400000"/>
          </a:ln>
        </p:spPr>
      </p:pic>
      <p:sp>
        <p:nvSpPr>
          <p:cNvPr id="137" name="1. Situación actual: análisis cuantitativo"/>
          <p:cNvSpPr txBox="1"/>
          <p:nvPr/>
        </p:nvSpPr>
        <p:spPr>
          <a:xfrm>
            <a:off x="7661656" y="863602"/>
            <a:ext cx="9060689"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1. Situación actual</a:t>
            </a:r>
            <a:r>
              <a:t>: análisis cuantitativo</a:t>
            </a:r>
          </a:p>
        </p:txBody>
      </p:sp>
      <p:sp>
        <p:nvSpPr>
          <p:cNvPr id="138" name="En España…"/>
          <p:cNvSpPr txBox="1"/>
          <p:nvPr/>
        </p:nvSpPr>
        <p:spPr>
          <a:xfrm>
            <a:off x="8623046" y="4812247"/>
            <a:ext cx="15303513" cy="75417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spcBef>
                <a:spcPts val="800"/>
              </a:spcBef>
              <a:defRPr sz="4000"/>
            </a:pPr>
            <a:r>
              <a:t>En España</a:t>
            </a:r>
          </a:p>
          <a:p>
            <a:pPr marL="529166" indent="-529166" algn="l" defTabSz="457200">
              <a:spcBef>
                <a:spcPts val="800"/>
              </a:spcBef>
              <a:buSzPct val="50000"/>
              <a:buBlip>
                <a:blip r:embed="rId3"/>
              </a:buBlip>
              <a:defRPr b="0" sz="4000">
                <a:latin typeface="Helvetica Neue Light"/>
                <a:ea typeface="Helvetica Neue Light"/>
                <a:cs typeface="Helvetica Neue Light"/>
                <a:sym typeface="Helvetica Neue Light"/>
              </a:defRPr>
            </a:pPr>
            <a:r>
              <a:t>En los próximos años 45.000 médicos del SPS se jubilarán, el 21% del colectivo.</a:t>
            </a:r>
          </a:p>
          <a:p>
            <a:pPr marL="529166" indent="-529166" algn="l" defTabSz="457200">
              <a:spcBef>
                <a:spcPts val="800"/>
              </a:spcBef>
              <a:buSzPct val="50000"/>
              <a:buBlip>
                <a:blip r:embed="rId3"/>
              </a:buBlip>
              <a:defRPr b="0" sz="4000">
                <a:latin typeface="Helvetica Neue Light"/>
                <a:ea typeface="Helvetica Neue Light"/>
                <a:cs typeface="Helvetica Neue Light"/>
                <a:sym typeface="Helvetica Neue Light"/>
              </a:defRPr>
            </a:pPr>
            <a:r>
              <a:t>En 2018, 8 de las 10 notas de corte más elevadas para grados universitarios correspondieron a medicina.</a:t>
            </a:r>
          </a:p>
          <a:p>
            <a:pPr marL="529166" indent="-529166" algn="l" defTabSz="457200">
              <a:spcBef>
                <a:spcPts val="800"/>
              </a:spcBef>
              <a:buSzPct val="50000"/>
              <a:buBlip>
                <a:blip r:embed="rId3"/>
              </a:buBlip>
              <a:defRPr b="0" sz="4000">
                <a:latin typeface="Helvetica Neue Light"/>
                <a:ea typeface="Helvetica Neue Light"/>
                <a:cs typeface="Helvetica Neue Light"/>
                <a:sym typeface="Helvetica Neue Light"/>
              </a:defRPr>
            </a:pPr>
            <a:r>
              <a:t>En 2015, el 40% de los nuevos colegiados en el COMB eran extranjeros (en 2010 eran el 60%).</a:t>
            </a:r>
          </a:p>
          <a:p>
            <a:pPr algn="l" defTabSz="457200">
              <a:spcBef>
                <a:spcPts val="800"/>
              </a:spcBef>
              <a:defRPr sz="4000"/>
            </a:pPr>
            <a:r>
              <a:t>En Asepeyo</a:t>
            </a:r>
          </a:p>
          <a:p>
            <a:pPr marL="529166" indent="-529166" algn="l" defTabSz="457200">
              <a:spcBef>
                <a:spcPts val="800"/>
              </a:spcBef>
              <a:buSzPct val="50000"/>
              <a:buBlip>
                <a:blip r:embed="rId3"/>
              </a:buBlip>
              <a:defRPr b="0" sz="4000">
                <a:latin typeface="Helvetica Neue Light"/>
                <a:ea typeface="Helvetica Neue Light"/>
                <a:cs typeface="Helvetica Neue Light"/>
                <a:sym typeface="Helvetica Neue Light"/>
              </a:defRPr>
            </a:pPr>
            <a:r>
              <a:t>En el conjunto de la Mutua la mediana de edad de los médicos es de 55,1 años (53,1 en V y 49,3 en M).</a:t>
            </a:r>
          </a:p>
          <a:p>
            <a:pPr marL="529166" indent="-529166" algn="l" defTabSz="457200">
              <a:spcBef>
                <a:spcPts val="800"/>
              </a:spcBef>
              <a:buSzPct val="50000"/>
              <a:buBlip>
                <a:blip r:embed="rId3"/>
              </a:buBlip>
              <a:defRPr b="0" sz="4000">
                <a:latin typeface="Helvetica Neue Light"/>
                <a:ea typeface="Helvetica Neue Light"/>
                <a:cs typeface="Helvetica Neue Light"/>
                <a:sym typeface="Helvetica Neue Light"/>
              </a:defRPr>
            </a:pPr>
            <a:r>
              <a:t>En la organización territorial el 30% de los médicos  se jubilará.</a:t>
            </a:r>
          </a:p>
        </p:txBody>
      </p:sp>
      <p:grpSp>
        <p:nvGrpSpPr>
          <p:cNvPr id="141" name="Grupo"/>
          <p:cNvGrpSpPr/>
          <p:nvPr/>
        </p:nvGrpSpPr>
        <p:grpSpPr>
          <a:xfrm>
            <a:off x="8534400" y="2815259"/>
            <a:ext cx="10785277" cy="1270001"/>
            <a:chOff x="0" y="0"/>
            <a:chExt cx="10785276" cy="1270000"/>
          </a:xfrm>
        </p:grpSpPr>
        <p:sp>
          <p:nvSpPr>
            <p:cNvPr id="139" name="Rectángulo"/>
            <p:cNvSpPr/>
            <p:nvPr/>
          </p:nvSpPr>
          <p:spPr>
            <a:xfrm>
              <a:off x="0" y="0"/>
              <a:ext cx="10785277" cy="1270000"/>
            </a:xfrm>
            <a:prstGeom prst="rect">
              <a:avLst/>
            </a:prstGeom>
            <a:solidFill>
              <a:schemeClr val="accent1"/>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sp>
          <p:nvSpPr>
            <p:cNvPr id="140" name="La profesión médica en cifras"/>
            <p:cNvSpPr txBox="1"/>
            <p:nvPr/>
          </p:nvSpPr>
          <p:spPr>
            <a:xfrm>
              <a:off x="1479804" y="281433"/>
              <a:ext cx="7280657" cy="7091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000">
                  <a:solidFill>
                    <a:srgbClr val="FFFFFF"/>
                  </a:solidFill>
                </a:defRPr>
              </a:lvl1pPr>
            </a:lstStyle>
            <a:p>
              <a:pPr/>
              <a:r>
                <a:t>La profesión médica en cifras</a:t>
              </a:r>
            </a:p>
          </p:txBody>
        </p:sp>
      </p:grpSp>
      <p:sp>
        <p:nvSpPr>
          <p:cNvPr id="142"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141"/>
                                        </p:tgtEl>
                                        <p:attrNameLst>
                                          <p:attrName>style.visibility</p:attrName>
                                        </p:attrNameLst>
                                      </p:cBhvr>
                                      <p:to>
                                        <p:strVal val="visible"/>
                                      </p:to>
                                    </p:set>
                                    <p:animEffect filter="wipe(left)" transition="in">
                                      <p:cBhvr>
                                        <p:cTn id="7" dur="500"/>
                                        <p:tgtEl>
                                          <p:spTgt spid="14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138"/>
                                        </p:tgtEl>
                                        <p:attrNameLst>
                                          <p:attrName>style.visibility</p:attrName>
                                        </p:attrNameLst>
                                      </p:cBhvr>
                                      <p:to>
                                        <p:strVal val="visible"/>
                                      </p:to>
                                    </p:set>
                                    <p:animEffect filter="wipe(left)" transition="in">
                                      <p:cBhvr>
                                        <p:cTn id="12" dur="1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1" grpId="1"/>
      <p:bldP build="whole" bldLvl="1" animBg="1" rev="0" advAuto="0" spid="138"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45" name="Imagen" descr="Imagen"/>
          <p:cNvPicPr>
            <a:picLocks noChangeAspect="1"/>
          </p:cNvPicPr>
          <p:nvPr/>
        </p:nvPicPr>
        <p:blipFill>
          <a:blip r:embed="rId2">
            <a:extLst/>
          </a:blip>
          <a:stretch>
            <a:fillRect/>
          </a:stretch>
        </p:blipFill>
        <p:spPr>
          <a:xfrm>
            <a:off x="1813502" y="4397064"/>
            <a:ext cx="4899409" cy="4921872"/>
          </a:xfrm>
          <a:prstGeom prst="rect">
            <a:avLst/>
          </a:prstGeom>
          <a:ln w="12700">
            <a:miter lim="400000"/>
          </a:ln>
        </p:spPr>
      </p:pic>
      <p:sp>
        <p:nvSpPr>
          <p:cNvPr id="146" name="2. Líneas de trabajo: resumen"/>
          <p:cNvSpPr txBox="1"/>
          <p:nvPr/>
        </p:nvSpPr>
        <p:spPr>
          <a:xfrm>
            <a:off x="8174228" y="864617"/>
            <a:ext cx="7264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2. Líneas de trabajo: resumen</a:t>
            </a:r>
          </a:p>
        </p:txBody>
      </p:sp>
      <p:pic>
        <p:nvPicPr>
          <p:cNvPr id="147" name="Imagen" descr="Imagen"/>
          <p:cNvPicPr>
            <a:picLocks noChangeAspect="1"/>
          </p:cNvPicPr>
          <p:nvPr/>
        </p:nvPicPr>
        <p:blipFill>
          <a:blip r:embed="rId3">
            <a:extLst/>
          </a:blip>
          <a:stretch>
            <a:fillRect/>
          </a:stretch>
        </p:blipFill>
        <p:spPr>
          <a:xfrm>
            <a:off x="3141308" y="4035233"/>
            <a:ext cx="3058676" cy="3523606"/>
          </a:xfrm>
          <a:prstGeom prst="rect">
            <a:avLst/>
          </a:prstGeom>
          <a:ln w="12700">
            <a:miter lim="400000"/>
          </a:ln>
        </p:spPr>
      </p:pic>
      <p:sp>
        <p:nvSpPr>
          <p:cNvPr id="148" name="Rectángulo"/>
          <p:cNvSpPr/>
          <p:nvPr/>
        </p:nvSpPr>
        <p:spPr>
          <a:xfrm>
            <a:off x="8204200" y="5257006"/>
            <a:ext cx="12884101" cy="1270001"/>
          </a:xfrm>
          <a:prstGeom prst="rect">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9" name="L1"/>
          <p:cNvSpPr txBox="1"/>
          <p:nvPr/>
        </p:nvSpPr>
        <p:spPr>
          <a:xfrm>
            <a:off x="8631936" y="5537424"/>
            <a:ext cx="69799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L1</a:t>
            </a:r>
          </a:p>
        </p:txBody>
      </p:sp>
      <p:sp>
        <p:nvSpPr>
          <p:cNvPr id="150" name="Casos de uso"/>
          <p:cNvSpPr txBox="1"/>
          <p:nvPr/>
        </p:nvSpPr>
        <p:spPr>
          <a:xfrm>
            <a:off x="9749536" y="5537424"/>
            <a:ext cx="346506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Casos de uso </a:t>
            </a:r>
          </a:p>
        </p:txBody>
      </p:sp>
      <p:sp>
        <p:nvSpPr>
          <p:cNvPr id="151" name="Rectángulo"/>
          <p:cNvSpPr/>
          <p:nvPr/>
        </p:nvSpPr>
        <p:spPr>
          <a:xfrm>
            <a:off x="8204200" y="7089947"/>
            <a:ext cx="12884101" cy="1270001"/>
          </a:xfrm>
          <a:prstGeom prst="rect">
            <a:avLst/>
          </a:prstGeom>
          <a:solidFill>
            <a:srgbClr val="0287F0"/>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2" name="L2"/>
          <p:cNvSpPr txBox="1"/>
          <p:nvPr/>
        </p:nvSpPr>
        <p:spPr>
          <a:xfrm>
            <a:off x="8631936" y="7370364"/>
            <a:ext cx="69799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L2</a:t>
            </a:r>
          </a:p>
        </p:txBody>
      </p:sp>
      <p:sp>
        <p:nvSpPr>
          <p:cNvPr id="153" name="Procedimientos y protocolos de utilización"/>
          <p:cNvSpPr txBox="1"/>
          <p:nvPr/>
        </p:nvSpPr>
        <p:spPr>
          <a:xfrm>
            <a:off x="9776816" y="7376459"/>
            <a:ext cx="9738869"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defRPr>
            </a:lvl1pPr>
          </a:lstStyle>
          <a:p>
            <a:pPr/>
            <a:r>
              <a:t>Procedimientos y protocolos de utilización</a:t>
            </a:r>
          </a:p>
        </p:txBody>
      </p:sp>
      <p:sp>
        <p:nvSpPr>
          <p:cNvPr id="154" name="Rectángulo"/>
          <p:cNvSpPr/>
          <p:nvPr/>
        </p:nvSpPr>
        <p:spPr>
          <a:xfrm>
            <a:off x="8204200" y="9069870"/>
            <a:ext cx="12884101" cy="1270001"/>
          </a:xfrm>
          <a:prstGeom prst="rect">
            <a:avLst/>
          </a:prstGeom>
          <a:solidFill>
            <a:srgbClr val="00579B"/>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5" name="L3"/>
          <p:cNvSpPr txBox="1"/>
          <p:nvPr/>
        </p:nvSpPr>
        <p:spPr>
          <a:xfrm>
            <a:off x="8631936" y="9350288"/>
            <a:ext cx="69799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L3</a:t>
            </a:r>
          </a:p>
        </p:txBody>
      </p:sp>
      <p:sp>
        <p:nvSpPr>
          <p:cNvPr id="156" name="Gobierno del sistema"/>
          <p:cNvSpPr txBox="1"/>
          <p:nvPr/>
        </p:nvSpPr>
        <p:spPr>
          <a:xfrm>
            <a:off x="9749536" y="9350288"/>
            <a:ext cx="512064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Gobierno del sistema</a:t>
            </a:r>
          </a:p>
        </p:txBody>
      </p:sp>
      <p:sp>
        <p:nvSpPr>
          <p:cNvPr id="157" name="Rectángulo"/>
          <p:cNvSpPr/>
          <p:nvPr/>
        </p:nvSpPr>
        <p:spPr>
          <a:xfrm>
            <a:off x="8204200" y="11049793"/>
            <a:ext cx="12884101" cy="1270001"/>
          </a:xfrm>
          <a:prstGeom prst="rect">
            <a:avLst/>
          </a:prstGeom>
          <a:solidFill>
            <a:srgbClr val="003967"/>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8" name="L4"/>
          <p:cNvSpPr txBox="1"/>
          <p:nvPr/>
        </p:nvSpPr>
        <p:spPr>
          <a:xfrm>
            <a:off x="8631936" y="11330211"/>
            <a:ext cx="69799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L4</a:t>
            </a:r>
          </a:p>
        </p:txBody>
      </p:sp>
      <p:sp>
        <p:nvSpPr>
          <p:cNvPr id="159" name="Formación"/>
          <p:cNvSpPr txBox="1"/>
          <p:nvPr/>
        </p:nvSpPr>
        <p:spPr>
          <a:xfrm>
            <a:off x="9749536" y="11330211"/>
            <a:ext cx="2617725"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Formación</a:t>
            </a:r>
          </a:p>
        </p:txBody>
      </p:sp>
      <p:sp>
        <p:nvSpPr>
          <p:cNvPr id="160" name="Telemedicina en Asepeyo:…"/>
          <p:cNvSpPr txBox="1"/>
          <p:nvPr/>
        </p:nvSpPr>
        <p:spPr>
          <a:xfrm>
            <a:off x="8135670" y="2285095"/>
            <a:ext cx="13021161" cy="23896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r>
              <a:t>Telemedicina en Asepeyo:</a:t>
            </a:r>
          </a:p>
          <a:p>
            <a:pPr algn="just" defTabSz="457200">
              <a:defRPr b="0"/>
            </a:pPr>
          </a:p>
          <a:p>
            <a:pPr algn="just" defTabSz="457200">
              <a:defRPr b="0"/>
            </a:pPr>
            <a:r>
              <a:t>Prestación de servicios sanitarios de alta especialidad a distancia con soporte tecnológico para la mejora de la calidad asistencial y la experiencia de paciente</a:t>
            </a:r>
          </a:p>
        </p:txBody>
      </p:sp>
      <p:sp>
        <p:nvSpPr>
          <p:cNvPr id="161"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Rectángulo"/>
          <p:cNvSpPr/>
          <p:nvPr/>
        </p:nvSpPr>
        <p:spPr>
          <a:xfrm>
            <a:off x="1263277" y="1386344"/>
            <a:ext cx="21857446" cy="1158636"/>
          </a:xfrm>
          <a:prstGeom prst="rect">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64" name="L1"/>
          <p:cNvSpPr txBox="1"/>
          <p:nvPr/>
        </p:nvSpPr>
        <p:spPr>
          <a:xfrm>
            <a:off x="7313676" y="1611079"/>
            <a:ext cx="69799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L1</a:t>
            </a:r>
          </a:p>
        </p:txBody>
      </p:sp>
      <p:sp>
        <p:nvSpPr>
          <p:cNvPr id="165" name="Casos de uso (drivers)"/>
          <p:cNvSpPr txBox="1"/>
          <p:nvPr/>
        </p:nvSpPr>
        <p:spPr>
          <a:xfrm>
            <a:off x="8431276" y="1611079"/>
            <a:ext cx="5347717"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Casos de uso (drivers)</a:t>
            </a:r>
          </a:p>
        </p:txBody>
      </p:sp>
      <p:sp>
        <p:nvSpPr>
          <p:cNvPr id="166" name="Rectángulo"/>
          <p:cNvSpPr/>
          <p:nvPr/>
        </p:nvSpPr>
        <p:spPr>
          <a:xfrm>
            <a:off x="1257002" y="4967485"/>
            <a:ext cx="21869996" cy="1270001"/>
          </a:xfrm>
          <a:prstGeom prst="rect">
            <a:avLst/>
          </a:prstGeom>
          <a:solidFill>
            <a:srgbClr val="0287F0"/>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67" name="L2"/>
          <p:cNvSpPr txBox="1"/>
          <p:nvPr/>
        </p:nvSpPr>
        <p:spPr>
          <a:xfrm>
            <a:off x="7308925" y="5247903"/>
            <a:ext cx="69799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L2</a:t>
            </a:r>
          </a:p>
        </p:txBody>
      </p:sp>
      <p:sp>
        <p:nvSpPr>
          <p:cNvPr id="168" name="Procedimientos y protocolos de utilización"/>
          <p:cNvSpPr txBox="1"/>
          <p:nvPr/>
        </p:nvSpPr>
        <p:spPr>
          <a:xfrm>
            <a:off x="8453805" y="5253997"/>
            <a:ext cx="9738869"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defRPr>
            </a:lvl1pPr>
          </a:lstStyle>
          <a:p>
            <a:pPr/>
            <a:r>
              <a:t>Procedimientos y protocolos de utilización</a:t>
            </a:r>
          </a:p>
        </p:txBody>
      </p:sp>
      <p:sp>
        <p:nvSpPr>
          <p:cNvPr id="169" name="Rectángulo"/>
          <p:cNvSpPr/>
          <p:nvPr/>
        </p:nvSpPr>
        <p:spPr>
          <a:xfrm>
            <a:off x="1262856" y="8265493"/>
            <a:ext cx="21858288" cy="1270001"/>
          </a:xfrm>
          <a:prstGeom prst="rect">
            <a:avLst/>
          </a:prstGeom>
          <a:solidFill>
            <a:srgbClr val="00579B"/>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0" name="L3"/>
          <p:cNvSpPr txBox="1"/>
          <p:nvPr/>
        </p:nvSpPr>
        <p:spPr>
          <a:xfrm>
            <a:off x="7312914" y="8545910"/>
            <a:ext cx="69799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L3</a:t>
            </a:r>
          </a:p>
        </p:txBody>
      </p:sp>
      <p:sp>
        <p:nvSpPr>
          <p:cNvPr id="171" name="Gobierno del sistema"/>
          <p:cNvSpPr txBox="1"/>
          <p:nvPr/>
        </p:nvSpPr>
        <p:spPr>
          <a:xfrm>
            <a:off x="8430514" y="8545910"/>
            <a:ext cx="512064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Gobierno del sistema</a:t>
            </a:r>
          </a:p>
        </p:txBody>
      </p:sp>
      <p:sp>
        <p:nvSpPr>
          <p:cNvPr id="172" name="Rectángulo"/>
          <p:cNvSpPr/>
          <p:nvPr/>
        </p:nvSpPr>
        <p:spPr>
          <a:xfrm>
            <a:off x="1252438" y="12062156"/>
            <a:ext cx="21879124" cy="1270001"/>
          </a:xfrm>
          <a:prstGeom prst="rect">
            <a:avLst/>
          </a:prstGeom>
          <a:solidFill>
            <a:srgbClr val="003967"/>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3" name="L4"/>
          <p:cNvSpPr txBox="1"/>
          <p:nvPr/>
        </p:nvSpPr>
        <p:spPr>
          <a:xfrm>
            <a:off x="7301738" y="12342574"/>
            <a:ext cx="697993"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solidFill>
                  <a:srgbClr val="FFFFFF"/>
                </a:solidFill>
              </a:defRPr>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L4</a:t>
            </a:r>
          </a:p>
        </p:txBody>
      </p:sp>
      <p:sp>
        <p:nvSpPr>
          <p:cNvPr id="174" name="Formación"/>
          <p:cNvSpPr txBox="1"/>
          <p:nvPr/>
        </p:nvSpPr>
        <p:spPr>
          <a:xfrm>
            <a:off x="8419338" y="12342574"/>
            <a:ext cx="2617725"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4000">
                <a:solidFill>
                  <a:srgbClr val="FFFFFF"/>
                </a:solidFill>
                <a:latin typeface="+mn-lt"/>
                <a:ea typeface="+mn-ea"/>
                <a:cs typeface="+mn-cs"/>
                <a:sym typeface="Helvetica Neue Medium"/>
              </a:defRPr>
            </a:lvl1pPr>
          </a:lstStyle>
          <a:p>
            <a:pPr/>
            <a:r>
              <a:t>Formación</a:t>
            </a:r>
          </a:p>
        </p:txBody>
      </p:sp>
      <p:sp>
        <p:nvSpPr>
          <p:cNvPr id="175" name="Rectángulo"/>
          <p:cNvSpPr/>
          <p:nvPr/>
        </p:nvSpPr>
        <p:spPr>
          <a:xfrm>
            <a:off x="1270000" y="2651461"/>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6" name="Rectángulo"/>
          <p:cNvSpPr/>
          <p:nvPr/>
        </p:nvSpPr>
        <p:spPr>
          <a:xfrm>
            <a:off x="6760723" y="2651461"/>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7" name="Rectángulo"/>
          <p:cNvSpPr/>
          <p:nvPr/>
        </p:nvSpPr>
        <p:spPr>
          <a:xfrm>
            <a:off x="12251449" y="2651461"/>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8" name="Rectángulo"/>
          <p:cNvSpPr/>
          <p:nvPr/>
        </p:nvSpPr>
        <p:spPr>
          <a:xfrm>
            <a:off x="17742172" y="2651461"/>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9" name="Rectángulo"/>
          <p:cNvSpPr/>
          <p:nvPr/>
        </p:nvSpPr>
        <p:spPr>
          <a:xfrm>
            <a:off x="1270000" y="6384735"/>
            <a:ext cx="10876087" cy="1554691"/>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0" name="Rectángulo"/>
          <p:cNvSpPr/>
          <p:nvPr/>
        </p:nvSpPr>
        <p:spPr>
          <a:xfrm>
            <a:off x="12268200" y="6384735"/>
            <a:ext cx="10876087" cy="1554691"/>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1" name="Rectángulo"/>
          <p:cNvSpPr/>
          <p:nvPr/>
        </p:nvSpPr>
        <p:spPr>
          <a:xfrm>
            <a:off x="1270000" y="9668654"/>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2" name="Rectángulo"/>
          <p:cNvSpPr/>
          <p:nvPr/>
        </p:nvSpPr>
        <p:spPr>
          <a:xfrm>
            <a:off x="6760723" y="9668654"/>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3" name="Rectángulo"/>
          <p:cNvSpPr/>
          <p:nvPr/>
        </p:nvSpPr>
        <p:spPr>
          <a:xfrm>
            <a:off x="12251449" y="9668654"/>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4" name="Rectángulo"/>
          <p:cNvSpPr/>
          <p:nvPr/>
        </p:nvSpPr>
        <p:spPr>
          <a:xfrm>
            <a:off x="17742172" y="9668654"/>
            <a:ext cx="5371828" cy="1984807"/>
          </a:xfrm>
          <a:prstGeom prst="rect">
            <a:avLst/>
          </a:prstGeom>
          <a:solidFill>
            <a:srgbClr val="D5D5D5"/>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5" name="Teleasistencia"/>
          <p:cNvSpPr txBox="1"/>
          <p:nvPr/>
        </p:nvSpPr>
        <p:spPr>
          <a:xfrm>
            <a:off x="2720140" y="2837625"/>
            <a:ext cx="2471548"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 Teleasistencia</a:t>
            </a:r>
          </a:p>
        </p:txBody>
      </p:sp>
      <p:sp>
        <p:nvSpPr>
          <p:cNvPr id="186" name="Teleconsulta"/>
          <p:cNvSpPr txBox="1"/>
          <p:nvPr/>
        </p:nvSpPr>
        <p:spPr>
          <a:xfrm>
            <a:off x="8327259" y="2837625"/>
            <a:ext cx="2238757"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 Teleconsulta</a:t>
            </a:r>
          </a:p>
        </p:txBody>
      </p:sp>
      <p:sp>
        <p:nvSpPr>
          <p:cNvPr id="187" name="Telemonitorización"/>
          <p:cNvSpPr txBox="1"/>
          <p:nvPr/>
        </p:nvSpPr>
        <p:spPr>
          <a:xfrm>
            <a:off x="18811122" y="2837625"/>
            <a:ext cx="3233929"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 Telemonitorización</a:t>
            </a:r>
          </a:p>
        </p:txBody>
      </p:sp>
      <p:sp>
        <p:nvSpPr>
          <p:cNvPr id="188" name="Telecirugía"/>
          <p:cNvSpPr txBox="1"/>
          <p:nvPr/>
        </p:nvSpPr>
        <p:spPr>
          <a:xfrm>
            <a:off x="13973051" y="2837625"/>
            <a:ext cx="1928623"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 Telecirugía</a:t>
            </a:r>
          </a:p>
        </p:txBody>
      </p:sp>
      <p:sp>
        <p:nvSpPr>
          <p:cNvPr id="189" name="Procedimientos de casos de uso…"/>
          <p:cNvSpPr txBox="1"/>
          <p:nvPr/>
        </p:nvSpPr>
        <p:spPr>
          <a:xfrm>
            <a:off x="3856067" y="6659606"/>
            <a:ext cx="5703952" cy="1004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a:latin typeface="Helvetica Neue Light"/>
                <a:ea typeface="Helvetica Neue Light"/>
                <a:cs typeface="Helvetica Neue Light"/>
                <a:sym typeface="Helvetica Neue Light"/>
              </a:defRPr>
            </a:pPr>
            <a:r>
              <a:t> Procedimientos de casos de uso</a:t>
            </a:r>
          </a:p>
          <a:p>
            <a:pPr>
              <a:defRPr b="0">
                <a:latin typeface="Helvetica Neue Light"/>
                <a:ea typeface="Helvetica Neue Light"/>
                <a:cs typeface="Helvetica Neue Light"/>
                <a:sym typeface="Helvetica Neue Light"/>
              </a:defRPr>
            </a:pPr>
            <a:r>
              <a:t>(negocio)</a:t>
            </a:r>
          </a:p>
        </p:txBody>
      </p:sp>
      <p:sp>
        <p:nvSpPr>
          <p:cNvPr id="190" name="Protocolos técnicos…"/>
          <p:cNvSpPr txBox="1"/>
          <p:nvPr/>
        </p:nvSpPr>
        <p:spPr>
          <a:xfrm>
            <a:off x="15972693" y="6659606"/>
            <a:ext cx="3467101" cy="1004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a:latin typeface="Helvetica Neue Light"/>
                <a:ea typeface="Helvetica Neue Light"/>
                <a:cs typeface="Helvetica Neue Light"/>
                <a:sym typeface="Helvetica Neue Light"/>
              </a:defRPr>
            </a:pPr>
            <a:r>
              <a:t>Protocolos técnicos</a:t>
            </a:r>
          </a:p>
          <a:p>
            <a:pPr>
              <a:defRPr b="0">
                <a:latin typeface="Helvetica Neue Light"/>
                <a:ea typeface="Helvetica Neue Light"/>
                <a:cs typeface="Helvetica Neue Light"/>
                <a:sym typeface="Helvetica Neue Light"/>
              </a:defRPr>
            </a:pPr>
            <a:r>
              <a:t>(sanitarios)</a:t>
            </a:r>
          </a:p>
        </p:txBody>
      </p:sp>
      <p:sp>
        <p:nvSpPr>
          <p:cNvPr id="191" name="Comité KURES"/>
          <p:cNvSpPr txBox="1"/>
          <p:nvPr/>
        </p:nvSpPr>
        <p:spPr>
          <a:xfrm>
            <a:off x="2642606" y="10387183"/>
            <a:ext cx="2626615" cy="547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Comité KURES</a:t>
            </a:r>
          </a:p>
        </p:txBody>
      </p:sp>
      <p:sp>
        <p:nvSpPr>
          <p:cNvPr id="192" name="Estructura organizativa"/>
          <p:cNvSpPr txBox="1"/>
          <p:nvPr/>
        </p:nvSpPr>
        <p:spPr>
          <a:xfrm>
            <a:off x="7522777" y="10387183"/>
            <a:ext cx="3847720" cy="547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Estructura organizativa</a:t>
            </a:r>
          </a:p>
        </p:txBody>
      </p:sp>
      <p:sp>
        <p:nvSpPr>
          <p:cNvPr id="193" name="KPI’s"/>
          <p:cNvSpPr txBox="1"/>
          <p:nvPr/>
        </p:nvSpPr>
        <p:spPr>
          <a:xfrm>
            <a:off x="14471018" y="10387183"/>
            <a:ext cx="932689" cy="547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Helvetica Neue Light"/>
                <a:ea typeface="Helvetica Neue Light"/>
                <a:cs typeface="Helvetica Neue Light"/>
                <a:sym typeface="Helvetica Neue Light"/>
              </a:defRPr>
            </a:lvl1pPr>
          </a:lstStyle>
          <a:p>
            <a:pPr/>
            <a:r>
              <a:t>KPI’s</a:t>
            </a:r>
          </a:p>
        </p:txBody>
      </p:sp>
      <p:sp>
        <p:nvSpPr>
          <p:cNvPr id="194" name="Comunicación…"/>
          <p:cNvSpPr txBox="1"/>
          <p:nvPr/>
        </p:nvSpPr>
        <p:spPr>
          <a:xfrm>
            <a:off x="19139355" y="10315872"/>
            <a:ext cx="2577466" cy="1004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a:latin typeface="Helvetica Neue Light"/>
                <a:ea typeface="Helvetica Neue Light"/>
                <a:cs typeface="Helvetica Neue Light"/>
                <a:sym typeface="Helvetica Neue Light"/>
              </a:defRPr>
            </a:pPr>
            <a:r>
              <a:t>Comunicación</a:t>
            </a:r>
          </a:p>
          <a:p>
            <a:pPr>
              <a:defRPr b="0">
                <a:solidFill>
                  <a:schemeClr val="accent1">
                    <a:lumOff val="-13575"/>
                  </a:schemeClr>
                </a:solidFill>
                <a:latin typeface="Helvetica Neue Light"/>
                <a:ea typeface="Helvetica Neue Light"/>
                <a:cs typeface="Helvetica Neue Light"/>
                <a:sym typeface="Helvetica Neue Light"/>
              </a:defRPr>
            </a:pPr>
            <a:r>
              <a:t>kures.es</a:t>
            </a:r>
          </a:p>
        </p:txBody>
      </p:sp>
      <p:sp>
        <p:nvSpPr>
          <p:cNvPr id="195" name="Genius…"/>
          <p:cNvSpPr txBox="1"/>
          <p:nvPr/>
        </p:nvSpPr>
        <p:spPr>
          <a:xfrm>
            <a:off x="2793387" y="3400557"/>
            <a:ext cx="2436813" cy="1235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28295" indent="-328295" algn="l" defTabSz="457200">
              <a:defRPr b="0" sz="2500">
                <a:solidFill>
                  <a:srgbClr val="0287F0"/>
                </a:solidFill>
              </a:defRPr>
            </a:pPr>
            <a:r>
              <a:t>Genius</a:t>
            </a:r>
          </a:p>
          <a:p>
            <a:pPr marL="328295" indent="-328295" algn="l" defTabSz="457200">
              <a:defRPr b="0" sz="2500">
                <a:solidFill>
                  <a:srgbClr val="0287F0"/>
                </a:solidFill>
              </a:defRPr>
            </a:pPr>
            <a:r>
              <a:t>Psiquiatría CC *</a:t>
            </a:r>
          </a:p>
          <a:p>
            <a:pPr marL="328295" indent="-328295" algn="l" defTabSz="457200">
              <a:defRPr b="0" sz="2500">
                <a:solidFill>
                  <a:srgbClr val="0287F0"/>
                </a:solidFill>
              </a:defRPr>
            </a:pPr>
            <a:r>
              <a:t>Control CC *</a:t>
            </a:r>
          </a:p>
        </p:txBody>
      </p:sp>
      <p:sp>
        <p:nvSpPr>
          <p:cNvPr id="196" name="Interconsultas trauma *…"/>
          <p:cNvSpPr txBox="1"/>
          <p:nvPr/>
        </p:nvSpPr>
        <p:spPr>
          <a:xfrm>
            <a:off x="7934905" y="3469086"/>
            <a:ext cx="3577591" cy="854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b="0" sz="2500">
                <a:solidFill>
                  <a:srgbClr val="0287F0"/>
                </a:solidFill>
              </a:defRPr>
            </a:pPr>
            <a:r>
              <a:t>Interconsultas trauma *</a:t>
            </a:r>
          </a:p>
          <a:p>
            <a:pPr algn="l" defTabSz="457200">
              <a:defRPr b="0" sz="2500">
                <a:solidFill>
                  <a:srgbClr val="0287F0"/>
                </a:solidFill>
              </a:defRPr>
            </a:pPr>
            <a:r>
              <a:t>Sesiones clínicas on line</a:t>
            </a:r>
          </a:p>
        </p:txBody>
      </p:sp>
      <p:sp>
        <p:nvSpPr>
          <p:cNvPr id="197" name="Navegador…"/>
          <p:cNvSpPr txBox="1"/>
          <p:nvPr/>
        </p:nvSpPr>
        <p:spPr>
          <a:xfrm>
            <a:off x="14114578" y="3469086"/>
            <a:ext cx="1954531" cy="854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b="0" sz="2500">
                <a:solidFill>
                  <a:srgbClr val="0287F0"/>
                </a:solidFill>
              </a:defRPr>
            </a:pPr>
            <a:r>
              <a:t>Navegador</a:t>
            </a:r>
          </a:p>
          <a:p>
            <a:pPr algn="l" defTabSz="457200">
              <a:defRPr b="0" sz="2500">
                <a:solidFill>
                  <a:srgbClr val="0287F0"/>
                </a:solidFill>
              </a:defRPr>
            </a:pPr>
            <a:r>
              <a:t>Webex Lents</a:t>
            </a:r>
          </a:p>
        </p:txBody>
      </p:sp>
      <p:sp>
        <p:nvSpPr>
          <p:cNvPr id="198" name="TeleRH  (médico RH) *…"/>
          <p:cNvSpPr txBox="1"/>
          <p:nvPr/>
        </p:nvSpPr>
        <p:spPr>
          <a:xfrm>
            <a:off x="19101578" y="3329386"/>
            <a:ext cx="3336608" cy="1235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28295" indent="-328295" algn="l" defTabSz="457200">
              <a:defRPr b="0" sz="2500">
                <a:solidFill>
                  <a:srgbClr val="0287F0"/>
                </a:solidFill>
              </a:defRPr>
            </a:pPr>
            <a:r>
              <a:t>TeleRH  (médico RH) *</a:t>
            </a:r>
          </a:p>
          <a:p>
            <a:pPr marL="328295" indent="-328295" algn="l" defTabSz="457200">
              <a:defRPr b="0" sz="2500">
                <a:solidFill>
                  <a:srgbClr val="0287F0"/>
                </a:solidFill>
              </a:defRPr>
            </a:pPr>
            <a:r>
              <a:t>Post-operatorio</a:t>
            </a:r>
          </a:p>
          <a:p>
            <a:pPr marL="328295" indent="-328295" algn="l" defTabSz="457200">
              <a:defRPr b="0" sz="2500">
                <a:solidFill>
                  <a:srgbClr val="0287F0"/>
                </a:solidFill>
              </a:defRPr>
            </a:pPr>
            <a:r>
              <a:t>LM/DCA</a:t>
            </a:r>
          </a:p>
        </p:txBody>
      </p:sp>
      <p:sp>
        <p:nvSpPr>
          <p:cNvPr id="199" name="2. Líneas de trabajo: MAPA general de trabajo"/>
          <p:cNvSpPr txBox="1"/>
          <p:nvPr/>
        </p:nvSpPr>
        <p:spPr>
          <a:xfrm>
            <a:off x="6603238" y="382017"/>
            <a:ext cx="11177525"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2. Líneas de trabajo: MAPA general de trabajo</a:t>
            </a: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2" name="3. Plan de acción"/>
          <p:cNvSpPr txBox="1"/>
          <p:nvPr/>
        </p:nvSpPr>
        <p:spPr>
          <a:xfrm>
            <a:off x="8174228" y="864617"/>
            <a:ext cx="424383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0215" indent="-450215"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3. Plan de acción</a:t>
            </a:r>
          </a:p>
        </p:txBody>
      </p:sp>
      <p:sp>
        <p:nvSpPr>
          <p:cNvPr id="203" name="Rectángulo"/>
          <p:cNvSpPr/>
          <p:nvPr/>
        </p:nvSpPr>
        <p:spPr>
          <a:xfrm>
            <a:off x="6731000" y="3230692"/>
            <a:ext cx="12884101"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4" name="A1"/>
          <p:cNvSpPr txBox="1"/>
          <p:nvPr/>
        </p:nvSpPr>
        <p:spPr>
          <a:xfrm>
            <a:off x="7158736" y="3511110"/>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205" name="Definir casos de uso y prioridades ¿Para qué?"/>
          <p:cNvSpPr txBox="1"/>
          <p:nvPr/>
        </p:nvSpPr>
        <p:spPr>
          <a:xfrm>
            <a:off x="8276336" y="3585468"/>
            <a:ext cx="8880289" cy="5604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a:pPr>
            <a:r>
              <a:t>Definir casos de uso y prioridades </a:t>
            </a:r>
            <a:r>
              <a:rPr b="1"/>
              <a:t>¿Para qué?</a:t>
            </a:r>
          </a:p>
        </p:txBody>
      </p:sp>
      <p:sp>
        <p:nvSpPr>
          <p:cNvPr id="206" name="Rectángulo"/>
          <p:cNvSpPr/>
          <p:nvPr/>
        </p:nvSpPr>
        <p:spPr>
          <a:xfrm>
            <a:off x="6731000" y="4783215"/>
            <a:ext cx="12884101" cy="1270001"/>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7" name="A2"/>
          <p:cNvSpPr txBox="1"/>
          <p:nvPr/>
        </p:nvSpPr>
        <p:spPr>
          <a:xfrm>
            <a:off x="7158736" y="5063633"/>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A2</a:t>
            </a:r>
          </a:p>
        </p:txBody>
      </p:sp>
      <p:sp>
        <p:nvSpPr>
          <p:cNvPr id="208" name="Escribir los procedimientos de casos de uso ¿Cómo?"/>
          <p:cNvSpPr txBox="1"/>
          <p:nvPr/>
        </p:nvSpPr>
        <p:spPr>
          <a:xfrm>
            <a:off x="8303616" y="5137991"/>
            <a:ext cx="10115563" cy="5604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a:pPr>
            <a:r>
              <a:t>Escribir los procedimientos de casos de uso </a:t>
            </a:r>
            <a:r>
              <a:rPr b="1"/>
              <a:t>¿Cómo?</a:t>
            </a:r>
          </a:p>
        </p:txBody>
      </p:sp>
      <p:sp>
        <p:nvSpPr>
          <p:cNvPr id="209" name="Rectángulo"/>
          <p:cNvSpPr/>
          <p:nvPr/>
        </p:nvSpPr>
        <p:spPr>
          <a:xfrm>
            <a:off x="6731000" y="6335738"/>
            <a:ext cx="12884101" cy="1270001"/>
          </a:xfrm>
          <a:prstGeom prst="rect">
            <a:avLst/>
          </a:prstGeom>
          <a:solidFill>
            <a:srgbClr val="F06000">
              <a:alpha val="58222"/>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10" name="A3"/>
          <p:cNvSpPr txBox="1"/>
          <p:nvPr/>
        </p:nvSpPr>
        <p:spPr>
          <a:xfrm>
            <a:off x="7158736" y="6616156"/>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A3</a:t>
            </a:r>
          </a:p>
        </p:txBody>
      </p:sp>
      <p:sp>
        <p:nvSpPr>
          <p:cNvPr id="211" name="Establecer la estructura organizativa del servicio ¿Quién?"/>
          <p:cNvSpPr txBox="1"/>
          <p:nvPr/>
        </p:nvSpPr>
        <p:spPr>
          <a:xfrm>
            <a:off x="8276336" y="6690514"/>
            <a:ext cx="10293660" cy="5604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a:pPr>
            <a:r>
              <a:t>Establecer la estructura organizativa del servicio </a:t>
            </a:r>
            <a:r>
              <a:rPr b="1"/>
              <a:t>¿Quién?</a:t>
            </a:r>
          </a:p>
        </p:txBody>
      </p:sp>
      <p:sp>
        <p:nvSpPr>
          <p:cNvPr id="212" name="Rectángulo"/>
          <p:cNvSpPr/>
          <p:nvPr/>
        </p:nvSpPr>
        <p:spPr>
          <a:xfrm>
            <a:off x="6731000" y="7888261"/>
            <a:ext cx="12884101" cy="1270001"/>
          </a:xfrm>
          <a:prstGeom prst="rect">
            <a:avLst/>
          </a:prstGeom>
          <a:solidFill>
            <a:srgbClr val="F06000">
              <a:alpha val="46245"/>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13" name="A4"/>
          <p:cNvSpPr txBox="1"/>
          <p:nvPr/>
        </p:nvSpPr>
        <p:spPr>
          <a:xfrm>
            <a:off x="7158736" y="8168679"/>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A4</a:t>
            </a:r>
          </a:p>
        </p:txBody>
      </p:sp>
      <p:sp>
        <p:nvSpPr>
          <p:cNvPr id="214" name="Organizar el desarrollo tecnológico del servicio"/>
          <p:cNvSpPr txBox="1"/>
          <p:nvPr/>
        </p:nvSpPr>
        <p:spPr>
          <a:xfrm>
            <a:off x="8276336" y="8249195"/>
            <a:ext cx="8880289"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Organizar el desarrollo tecnológico del servicio </a:t>
            </a:r>
          </a:p>
        </p:txBody>
      </p:sp>
      <p:sp>
        <p:nvSpPr>
          <p:cNvPr id="215" name="Rectángulo"/>
          <p:cNvSpPr/>
          <p:nvPr/>
        </p:nvSpPr>
        <p:spPr>
          <a:xfrm>
            <a:off x="6731000" y="9440784"/>
            <a:ext cx="12884101" cy="1270001"/>
          </a:xfrm>
          <a:prstGeom prst="rect">
            <a:avLst/>
          </a:prstGeom>
          <a:solidFill>
            <a:srgbClr val="F06000">
              <a:alpha val="21773"/>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16" name="A5"/>
          <p:cNvSpPr txBox="1"/>
          <p:nvPr/>
        </p:nvSpPr>
        <p:spPr>
          <a:xfrm>
            <a:off x="7158736" y="9721201"/>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A5</a:t>
            </a:r>
          </a:p>
        </p:txBody>
      </p:sp>
      <p:sp>
        <p:nvSpPr>
          <p:cNvPr id="217" name="Definir y automatizar los KPI’s y objetivos CML ¿Cuánto?"/>
          <p:cNvSpPr txBox="1"/>
          <p:nvPr/>
        </p:nvSpPr>
        <p:spPr>
          <a:xfrm>
            <a:off x="8276336" y="9795560"/>
            <a:ext cx="10953167" cy="5604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a:pPr>
            <a:r>
              <a:t>Definir y automatizar los KPI’s y objetivos CML </a:t>
            </a:r>
            <a:r>
              <a:rPr b="1"/>
              <a:t>¿Cuánto?</a:t>
            </a:r>
          </a:p>
        </p:txBody>
      </p:sp>
      <p:sp>
        <p:nvSpPr>
          <p:cNvPr id="218" name="Rectángulo"/>
          <p:cNvSpPr/>
          <p:nvPr/>
        </p:nvSpPr>
        <p:spPr>
          <a:xfrm>
            <a:off x="6731000" y="10993307"/>
            <a:ext cx="12884101" cy="1270001"/>
          </a:xfrm>
          <a:prstGeom prst="rect">
            <a:avLst/>
          </a:prstGeom>
          <a:solidFill>
            <a:srgbClr val="F06000">
              <a:alpha val="11500"/>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19" name="A6"/>
          <p:cNvSpPr txBox="1"/>
          <p:nvPr/>
        </p:nvSpPr>
        <p:spPr>
          <a:xfrm>
            <a:off x="7158736" y="11273725"/>
            <a:ext cx="74472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A6</a:t>
            </a:r>
          </a:p>
        </p:txBody>
      </p:sp>
      <p:sp>
        <p:nvSpPr>
          <p:cNvPr id="220" name="Estructurar un plan de comunicación/formación"/>
          <p:cNvSpPr txBox="1"/>
          <p:nvPr/>
        </p:nvSpPr>
        <p:spPr>
          <a:xfrm>
            <a:off x="8276336" y="11354241"/>
            <a:ext cx="9884680"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Estructurar un plan de comunicación/formación</a:t>
            </a:r>
          </a:p>
        </p:txBody>
      </p:sp>
      <p:sp>
        <p:nvSpPr>
          <p:cNvPr id="221" name="Nivel estratégico"/>
          <p:cNvSpPr txBox="1"/>
          <p:nvPr/>
        </p:nvSpPr>
        <p:spPr>
          <a:xfrm>
            <a:off x="20036536" y="3591626"/>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222" name="Nivel operativo"/>
          <p:cNvSpPr txBox="1"/>
          <p:nvPr/>
        </p:nvSpPr>
        <p:spPr>
          <a:xfrm>
            <a:off x="20036536" y="5144149"/>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operativo</a:t>
            </a:r>
          </a:p>
        </p:txBody>
      </p:sp>
      <p:sp>
        <p:nvSpPr>
          <p:cNvPr id="223" name="Nivel operativo"/>
          <p:cNvSpPr txBox="1"/>
          <p:nvPr/>
        </p:nvSpPr>
        <p:spPr>
          <a:xfrm>
            <a:off x="20036536" y="6696672"/>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operativo</a:t>
            </a:r>
          </a:p>
        </p:txBody>
      </p:sp>
      <p:sp>
        <p:nvSpPr>
          <p:cNvPr id="224" name="Nivel táctico"/>
          <p:cNvSpPr txBox="1"/>
          <p:nvPr/>
        </p:nvSpPr>
        <p:spPr>
          <a:xfrm>
            <a:off x="20036536" y="8243037"/>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táctico</a:t>
            </a:r>
          </a:p>
        </p:txBody>
      </p:sp>
      <p:sp>
        <p:nvSpPr>
          <p:cNvPr id="225" name="Nivel operativo"/>
          <p:cNvSpPr txBox="1"/>
          <p:nvPr/>
        </p:nvSpPr>
        <p:spPr>
          <a:xfrm>
            <a:off x="20036536" y="9801718"/>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operativo</a:t>
            </a:r>
          </a:p>
        </p:txBody>
      </p:sp>
      <p:sp>
        <p:nvSpPr>
          <p:cNvPr id="226" name="Nivel estratégico"/>
          <p:cNvSpPr txBox="1"/>
          <p:nvPr/>
        </p:nvSpPr>
        <p:spPr>
          <a:xfrm>
            <a:off x="20036536" y="11341925"/>
            <a:ext cx="3193764"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pic>
        <p:nvPicPr>
          <p:cNvPr id="227" name="Imagen" descr="Imagen"/>
          <p:cNvPicPr>
            <a:picLocks noChangeAspect="1"/>
          </p:cNvPicPr>
          <p:nvPr/>
        </p:nvPicPr>
        <p:blipFill>
          <a:blip r:embed="rId2">
            <a:extLst/>
          </a:blip>
          <a:stretch>
            <a:fillRect/>
          </a:stretch>
        </p:blipFill>
        <p:spPr>
          <a:xfrm>
            <a:off x="1246579" y="5063633"/>
            <a:ext cx="4149846" cy="3435781"/>
          </a:xfrm>
          <a:prstGeom prst="rect">
            <a:avLst/>
          </a:prstGeom>
          <a:ln w="12700">
            <a:miter lim="400000"/>
          </a:ln>
        </p:spPr>
      </p:pic>
      <p:sp>
        <p:nvSpPr>
          <p:cNvPr id="228"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29" name="Con 6 áreas de actuación preferentes"/>
          <p:cNvSpPr txBox="1"/>
          <p:nvPr/>
        </p:nvSpPr>
        <p:spPr>
          <a:xfrm>
            <a:off x="7604215" y="2307496"/>
            <a:ext cx="5383859"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400">
                <a:latin typeface="Helvetica"/>
                <a:ea typeface="Helvetica"/>
                <a:cs typeface="Helvetica"/>
                <a:sym typeface="Helvetica"/>
              </a:defRPr>
            </a:lvl1pPr>
          </a:lstStyle>
          <a:p>
            <a:pPr/>
            <a:r>
              <a:t>Con 6 áreas de actuación preferentes  </a:t>
            </a:r>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2"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233" name="Rectángulo"/>
          <p:cNvSpPr/>
          <p:nvPr/>
        </p:nvSpPr>
        <p:spPr>
          <a:xfrm>
            <a:off x="2862436" y="2921000"/>
            <a:ext cx="18646329"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4" name="A1"/>
          <p:cNvSpPr txBox="1"/>
          <p:nvPr/>
        </p:nvSpPr>
        <p:spPr>
          <a:xfrm>
            <a:off x="3290172" y="32014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235" name="Definir casos de uso y prioridades"/>
          <p:cNvSpPr txBox="1"/>
          <p:nvPr/>
        </p:nvSpPr>
        <p:spPr>
          <a:xfrm>
            <a:off x="4407772" y="32819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236" name="Nivel estratégico"/>
          <p:cNvSpPr txBox="1"/>
          <p:nvPr/>
        </p:nvSpPr>
        <p:spPr>
          <a:xfrm>
            <a:off x="17920572" y="32819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237" name="Rectángulo"/>
          <p:cNvSpPr/>
          <p:nvPr/>
        </p:nvSpPr>
        <p:spPr>
          <a:xfrm>
            <a:off x="4437236" y="45720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8" name="Psiquiatría CC…"/>
          <p:cNvSpPr txBox="1"/>
          <p:nvPr/>
        </p:nvSpPr>
        <p:spPr>
          <a:xfrm>
            <a:off x="6439142" y="4818000"/>
            <a:ext cx="8880289"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400">
                <a:latin typeface="Helvetica"/>
                <a:ea typeface="Helvetica"/>
                <a:cs typeface="Helvetica"/>
                <a:sym typeface="Helvetica"/>
              </a:defRPr>
            </a:pPr>
            <a:r>
              <a:t>Psiquiatría CC</a:t>
            </a:r>
          </a:p>
          <a:p>
            <a:pPr algn="l" defTabSz="457200">
              <a:defRPr b="0" sz="2400">
                <a:latin typeface="Helvetica"/>
                <a:ea typeface="Helvetica"/>
                <a:cs typeface="Helvetica"/>
                <a:sym typeface="Helvetica"/>
              </a:defRPr>
            </a:pPr>
            <a:r>
              <a:t>Responsable: </a:t>
            </a:r>
            <a:r>
              <a:rPr b="1"/>
              <a:t>Dra. Eulalia Boren</a:t>
            </a:r>
          </a:p>
        </p:txBody>
      </p:sp>
      <p:sp>
        <p:nvSpPr>
          <p:cNvPr id="239" name="A1.1"/>
          <p:cNvSpPr txBox="1"/>
          <p:nvPr/>
        </p:nvSpPr>
        <p:spPr>
          <a:xfrm>
            <a:off x="4864972" y="48524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240" name="Rectángulo"/>
          <p:cNvSpPr/>
          <p:nvPr/>
        </p:nvSpPr>
        <p:spPr>
          <a:xfrm>
            <a:off x="4437236" y="62230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41" name="Interconsultas CP trauma…"/>
          <p:cNvSpPr txBox="1"/>
          <p:nvPr/>
        </p:nvSpPr>
        <p:spPr>
          <a:xfrm>
            <a:off x="6439142" y="6469000"/>
            <a:ext cx="8880289"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400">
                <a:latin typeface="Helvetica"/>
                <a:ea typeface="Helvetica"/>
                <a:cs typeface="Helvetica"/>
                <a:sym typeface="Helvetica"/>
              </a:defRPr>
            </a:pPr>
            <a:r>
              <a:t>Interconsultas CP trauma</a:t>
            </a:r>
          </a:p>
          <a:p>
            <a:pPr algn="l" defTabSz="457200">
              <a:defRPr b="0" sz="2400">
                <a:latin typeface="Helvetica"/>
                <a:ea typeface="Helvetica"/>
                <a:cs typeface="Helvetica"/>
                <a:sym typeface="Helvetica"/>
              </a:defRPr>
            </a:pPr>
            <a:r>
              <a:t>Responsable: </a:t>
            </a:r>
            <a:r>
              <a:rPr b="1"/>
              <a:t>Dr. Manel Vázquez</a:t>
            </a:r>
          </a:p>
        </p:txBody>
      </p:sp>
      <p:sp>
        <p:nvSpPr>
          <p:cNvPr id="242" name="A1.2"/>
          <p:cNvSpPr txBox="1"/>
          <p:nvPr/>
        </p:nvSpPr>
        <p:spPr>
          <a:xfrm>
            <a:off x="4864972" y="65034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A1.2</a:t>
            </a:r>
          </a:p>
        </p:txBody>
      </p:sp>
      <p:sp>
        <p:nvSpPr>
          <p:cNvPr id="243" name="Rectángulo"/>
          <p:cNvSpPr/>
          <p:nvPr/>
        </p:nvSpPr>
        <p:spPr>
          <a:xfrm>
            <a:off x="4437236" y="78740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44" name="Control de CC…"/>
          <p:cNvSpPr txBox="1"/>
          <p:nvPr/>
        </p:nvSpPr>
        <p:spPr>
          <a:xfrm>
            <a:off x="6439142" y="8120000"/>
            <a:ext cx="8880289"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400">
                <a:latin typeface="Helvetica"/>
                <a:ea typeface="Helvetica"/>
                <a:cs typeface="Helvetica"/>
                <a:sym typeface="Helvetica"/>
              </a:defRPr>
            </a:pPr>
            <a:r>
              <a:t>Control de CC</a:t>
            </a:r>
          </a:p>
          <a:p>
            <a:pPr algn="l" defTabSz="457200">
              <a:defRPr b="0" sz="2400">
                <a:latin typeface="Helvetica"/>
                <a:ea typeface="Helvetica"/>
                <a:cs typeface="Helvetica"/>
                <a:sym typeface="Helvetica"/>
              </a:defRPr>
            </a:pPr>
            <a:r>
              <a:t>Responsable: </a:t>
            </a:r>
            <a:r>
              <a:rPr b="1"/>
              <a:t>Dra.</a:t>
            </a:r>
            <a:r>
              <a:t> </a:t>
            </a:r>
            <a:r>
              <a:rPr b="1"/>
              <a:t>Eulalia Boren</a:t>
            </a:r>
          </a:p>
        </p:txBody>
      </p:sp>
      <p:sp>
        <p:nvSpPr>
          <p:cNvPr id="245" name="A1.3"/>
          <p:cNvSpPr txBox="1"/>
          <p:nvPr/>
        </p:nvSpPr>
        <p:spPr>
          <a:xfrm>
            <a:off x="4864972" y="81544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A1.3</a:t>
            </a:r>
          </a:p>
        </p:txBody>
      </p:sp>
      <p:sp>
        <p:nvSpPr>
          <p:cNvPr id="246" name="Rectángulo"/>
          <p:cNvSpPr/>
          <p:nvPr/>
        </p:nvSpPr>
        <p:spPr>
          <a:xfrm>
            <a:off x="4437236" y="95250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47" name="Tele-Rehabilitación…"/>
          <p:cNvSpPr txBox="1"/>
          <p:nvPr/>
        </p:nvSpPr>
        <p:spPr>
          <a:xfrm>
            <a:off x="6439142" y="9771000"/>
            <a:ext cx="8880289"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400">
                <a:latin typeface="Helvetica"/>
                <a:ea typeface="Helvetica"/>
                <a:cs typeface="Helvetica"/>
                <a:sym typeface="Helvetica"/>
              </a:defRPr>
            </a:pPr>
            <a:r>
              <a:t>Tele-Rehabilitación</a:t>
            </a:r>
          </a:p>
          <a:p>
            <a:pPr algn="l" defTabSz="457200">
              <a:defRPr b="0" sz="2400">
                <a:latin typeface="Helvetica"/>
                <a:ea typeface="Helvetica"/>
                <a:cs typeface="Helvetica"/>
                <a:sym typeface="Helvetica"/>
              </a:defRPr>
            </a:pPr>
            <a:r>
              <a:t>Responsable: </a:t>
            </a:r>
            <a:r>
              <a:rPr b="1"/>
              <a:t>Dr. Manel Vázquez</a:t>
            </a:r>
          </a:p>
        </p:txBody>
      </p:sp>
      <p:sp>
        <p:nvSpPr>
          <p:cNvPr id="248" name="A1.4"/>
          <p:cNvSpPr txBox="1"/>
          <p:nvPr/>
        </p:nvSpPr>
        <p:spPr>
          <a:xfrm>
            <a:off x="4864972" y="98054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A1.4</a:t>
            </a:r>
          </a:p>
        </p:txBody>
      </p:sp>
      <p:sp>
        <p:nvSpPr>
          <p:cNvPr id="249"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52"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253" name="Rectángulo"/>
          <p:cNvSpPr/>
          <p:nvPr/>
        </p:nvSpPr>
        <p:spPr>
          <a:xfrm>
            <a:off x="2862436" y="2921000"/>
            <a:ext cx="18646329"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54" name="A1"/>
          <p:cNvSpPr txBox="1"/>
          <p:nvPr/>
        </p:nvSpPr>
        <p:spPr>
          <a:xfrm>
            <a:off x="3290172" y="32014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255" name="Definir casos de uso y prioridades"/>
          <p:cNvSpPr txBox="1"/>
          <p:nvPr/>
        </p:nvSpPr>
        <p:spPr>
          <a:xfrm>
            <a:off x="4407772" y="32819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256" name="Nivel estratégico"/>
          <p:cNvSpPr txBox="1"/>
          <p:nvPr/>
        </p:nvSpPr>
        <p:spPr>
          <a:xfrm>
            <a:off x="17920572" y="32819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257" name="Rectángulo"/>
          <p:cNvSpPr/>
          <p:nvPr/>
        </p:nvSpPr>
        <p:spPr>
          <a:xfrm>
            <a:off x="4437236" y="4572000"/>
            <a:ext cx="17084328"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58" name="Psiquiatría CC"/>
          <p:cNvSpPr txBox="1"/>
          <p:nvPr/>
        </p:nvSpPr>
        <p:spPr>
          <a:xfrm>
            <a:off x="6439142" y="4913882"/>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259" name="A1.1"/>
          <p:cNvSpPr txBox="1"/>
          <p:nvPr/>
        </p:nvSpPr>
        <p:spPr>
          <a:xfrm>
            <a:off x="4864972" y="48524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260" name="Rectángulo"/>
          <p:cNvSpPr/>
          <p:nvPr/>
        </p:nvSpPr>
        <p:spPr>
          <a:xfrm>
            <a:off x="6109865" y="6223000"/>
            <a:ext cx="15411699"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61" name="Descripción y alcance"/>
          <p:cNvSpPr txBox="1"/>
          <p:nvPr/>
        </p:nvSpPr>
        <p:spPr>
          <a:xfrm>
            <a:off x="8539256" y="6653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Descripción y alcance</a:t>
            </a:r>
          </a:p>
        </p:txBody>
      </p:sp>
      <p:sp>
        <p:nvSpPr>
          <p:cNvPr id="262" name="A1.1.1"/>
          <p:cNvSpPr txBox="1"/>
          <p:nvPr/>
        </p:nvSpPr>
        <p:spPr>
          <a:xfrm>
            <a:off x="6559895" y="6503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A1.1.1</a:t>
            </a:r>
          </a:p>
        </p:txBody>
      </p:sp>
      <p:sp>
        <p:nvSpPr>
          <p:cNvPr id="263" name="Rectángulo"/>
          <p:cNvSpPr/>
          <p:nvPr/>
        </p:nvSpPr>
        <p:spPr>
          <a:xfrm>
            <a:off x="6109865" y="7874000"/>
            <a:ext cx="15411699"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64" name="Procedimientos"/>
          <p:cNvSpPr txBox="1"/>
          <p:nvPr/>
        </p:nvSpPr>
        <p:spPr>
          <a:xfrm>
            <a:off x="8539256" y="8304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Procedimientos</a:t>
            </a:r>
          </a:p>
        </p:txBody>
      </p:sp>
      <p:sp>
        <p:nvSpPr>
          <p:cNvPr id="265" name="A1.1.2"/>
          <p:cNvSpPr txBox="1"/>
          <p:nvPr/>
        </p:nvSpPr>
        <p:spPr>
          <a:xfrm>
            <a:off x="6559895" y="8154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A1.1.2</a:t>
            </a:r>
          </a:p>
        </p:txBody>
      </p:sp>
      <p:sp>
        <p:nvSpPr>
          <p:cNvPr id="266" name="Rectángulo"/>
          <p:cNvSpPr/>
          <p:nvPr/>
        </p:nvSpPr>
        <p:spPr>
          <a:xfrm>
            <a:off x="6109865" y="9525000"/>
            <a:ext cx="15411699"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67" name="Recursos y despliegue"/>
          <p:cNvSpPr txBox="1"/>
          <p:nvPr/>
        </p:nvSpPr>
        <p:spPr>
          <a:xfrm>
            <a:off x="8539256" y="9955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Recursos y despliegue</a:t>
            </a:r>
          </a:p>
        </p:txBody>
      </p:sp>
      <p:sp>
        <p:nvSpPr>
          <p:cNvPr id="268" name="A1.1.3"/>
          <p:cNvSpPr txBox="1"/>
          <p:nvPr/>
        </p:nvSpPr>
        <p:spPr>
          <a:xfrm>
            <a:off x="6559895" y="9805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A1.1.3</a:t>
            </a:r>
          </a:p>
        </p:txBody>
      </p:sp>
      <p:sp>
        <p:nvSpPr>
          <p:cNvPr id="269" name="Rectángulo"/>
          <p:cNvSpPr/>
          <p:nvPr/>
        </p:nvSpPr>
        <p:spPr>
          <a:xfrm>
            <a:off x="6109865" y="11176000"/>
            <a:ext cx="15411699"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70" name="Indicadores"/>
          <p:cNvSpPr txBox="1"/>
          <p:nvPr/>
        </p:nvSpPr>
        <p:spPr>
          <a:xfrm>
            <a:off x="8539256" y="116061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Indicadores</a:t>
            </a:r>
          </a:p>
        </p:txBody>
      </p:sp>
      <p:sp>
        <p:nvSpPr>
          <p:cNvPr id="271" name="A1.1.4"/>
          <p:cNvSpPr txBox="1"/>
          <p:nvPr/>
        </p:nvSpPr>
        <p:spPr>
          <a:xfrm>
            <a:off x="6559895" y="114564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A1.1.4</a:t>
            </a:r>
          </a:p>
        </p:txBody>
      </p:sp>
      <p:pic>
        <p:nvPicPr>
          <p:cNvPr id="272" name="Imagen" descr="Imagen"/>
          <p:cNvPicPr>
            <a:picLocks noChangeAspect="1"/>
          </p:cNvPicPr>
          <p:nvPr/>
        </p:nvPicPr>
        <p:blipFill>
          <a:blip r:embed="rId2">
            <a:extLst/>
          </a:blip>
          <a:stretch>
            <a:fillRect/>
          </a:stretch>
        </p:blipFill>
        <p:spPr>
          <a:xfrm>
            <a:off x="4481370" y="8073943"/>
            <a:ext cx="1458793" cy="870114"/>
          </a:xfrm>
          <a:prstGeom prst="rect">
            <a:avLst/>
          </a:prstGeom>
          <a:ln w="12700">
            <a:miter lim="400000"/>
          </a:ln>
        </p:spPr>
      </p:pic>
      <p:pic>
        <p:nvPicPr>
          <p:cNvPr id="273" name="Imagen" descr="Imagen"/>
          <p:cNvPicPr>
            <a:picLocks noChangeAspect="1"/>
          </p:cNvPicPr>
          <p:nvPr/>
        </p:nvPicPr>
        <p:blipFill>
          <a:blip r:embed="rId3">
            <a:extLst/>
          </a:blip>
          <a:stretch>
            <a:fillRect/>
          </a:stretch>
        </p:blipFill>
        <p:spPr>
          <a:xfrm>
            <a:off x="4722665" y="11293390"/>
            <a:ext cx="976202" cy="1035220"/>
          </a:xfrm>
          <a:prstGeom prst="rect">
            <a:avLst/>
          </a:prstGeom>
          <a:ln w="12700">
            <a:miter lim="400000"/>
          </a:ln>
        </p:spPr>
      </p:pic>
      <p:pic>
        <p:nvPicPr>
          <p:cNvPr id="274" name="Imagen" descr="Imagen"/>
          <p:cNvPicPr>
            <a:picLocks noChangeAspect="1"/>
          </p:cNvPicPr>
          <p:nvPr/>
        </p:nvPicPr>
        <p:blipFill>
          <a:blip r:embed="rId4">
            <a:extLst/>
          </a:blip>
          <a:stretch>
            <a:fillRect/>
          </a:stretch>
        </p:blipFill>
        <p:spPr>
          <a:xfrm>
            <a:off x="4665662" y="6532502"/>
            <a:ext cx="1090208" cy="711197"/>
          </a:xfrm>
          <a:prstGeom prst="rect">
            <a:avLst/>
          </a:prstGeom>
          <a:ln w="12700">
            <a:miter lim="400000"/>
          </a:ln>
        </p:spPr>
      </p:pic>
      <p:pic>
        <p:nvPicPr>
          <p:cNvPr id="275" name="Imagen" descr="Imagen"/>
          <p:cNvPicPr>
            <a:picLocks noChangeAspect="1"/>
          </p:cNvPicPr>
          <p:nvPr/>
        </p:nvPicPr>
        <p:blipFill>
          <a:blip r:embed="rId5">
            <a:extLst/>
          </a:blip>
          <a:stretch>
            <a:fillRect/>
          </a:stretch>
        </p:blipFill>
        <p:spPr>
          <a:xfrm>
            <a:off x="4191529" y="9774301"/>
            <a:ext cx="1670900" cy="787020"/>
          </a:xfrm>
          <a:prstGeom prst="rect">
            <a:avLst/>
          </a:prstGeom>
          <a:ln w="12700">
            <a:miter lim="400000"/>
          </a:ln>
        </p:spPr>
      </p:pic>
      <p:sp>
        <p:nvSpPr>
          <p:cNvPr id="276"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Rectángulo"/>
          <p:cNvSpPr/>
          <p:nvPr/>
        </p:nvSpPr>
        <p:spPr>
          <a:xfrm>
            <a:off x="613568" y="584200"/>
            <a:ext cx="23156864" cy="1270000"/>
          </a:xfrm>
          <a:prstGeom prst="rect">
            <a:avLst/>
          </a:prstGeom>
          <a:solidFill>
            <a:srgbClr val="929292">
              <a:alpha val="28884"/>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79" name="4.1. ÁREA A1:  ‘Casos de uso’"/>
          <p:cNvSpPr txBox="1"/>
          <p:nvPr/>
        </p:nvSpPr>
        <p:spPr>
          <a:xfrm>
            <a:off x="6959092" y="863602"/>
            <a:ext cx="7406641" cy="7111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50215" indent="-450215" algn="l" defTabSz="457200">
              <a:defRPr b="0" sz="400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4.1. ÁREA A1:  ‘Casos de uso’</a:t>
            </a:r>
            <a:r>
              <a:t> </a:t>
            </a:r>
          </a:p>
        </p:txBody>
      </p:sp>
      <p:sp>
        <p:nvSpPr>
          <p:cNvPr id="280" name="Rectángulo"/>
          <p:cNvSpPr/>
          <p:nvPr/>
        </p:nvSpPr>
        <p:spPr>
          <a:xfrm>
            <a:off x="2862436" y="2209800"/>
            <a:ext cx="20836484" cy="1270000"/>
          </a:xfrm>
          <a:prstGeom prst="rect">
            <a:avLst/>
          </a:prstGeom>
          <a:solidFill>
            <a:srgbClr val="F06000">
              <a:alpha val="75658"/>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1" name="A1"/>
          <p:cNvSpPr txBox="1"/>
          <p:nvPr/>
        </p:nvSpPr>
        <p:spPr>
          <a:xfrm>
            <a:off x="3290172" y="2490217"/>
            <a:ext cx="744729"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a:t>
            </a:r>
          </a:p>
        </p:txBody>
      </p:sp>
      <p:sp>
        <p:nvSpPr>
          <p:cNvPr id="282" name="Definir casos de uso y prioridades"/>
          <p:cNvSpPr txBox="1"/>
          <p:nvPr/>
        </p:nvSpPr>
        <p:spPr>
          <a:xfrm>
            <a:off x="4407772" y="2570733"/>
            <a:ext cx="8880289"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Definir casos de uso y prioridades </a:t>
            </a:r>
          </a:p>
        </p:txBody>
      </p:sp>
      <p:sp>
        <p:nvSpPr>
          <p:cNvPr id="283" name="Nivel estratégico"/>
          <p:cNvSpPr txBox="1"/>
          <p:nvPr/>
        </p:nvSpPr>
        <p:spPr>
          <a:xfrm>
            <a:off x="17920572" y="2570733"/>
            <a:ext cx="3193765"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a:lvl1pPr>
          </a:lstStyle>
          <a:p>
            <a:pPr/>
            <a:r>
              <a:t>Nivel estratégico</a:t>
            </a:r>
          </a:p>
        </p:txBody>
      </p:sp>
      <p:sp>
        <p:nvSpPr>
          <p:cNvPr id="284" name="Rectángulo"/>
          <p:cNvSpPr/>
          <p:nvPr/>
        </p:nvSpPr>
        <p:spPr>
          <a:xfrm>
            <a:off x="4437236" y="3860800"/>
            <a:ext cx="19209792" cy="1270000"/>
          </a:xfrm>
          <a:prstGeom prst="rect">
            <a:avLst/>
          </a:prstGeom>
          <a:solidFill>
            <a:srgbClr val="F06000">
              <a:alpha val="324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5" name="Psiquiatría CC"/>
          <p:cNvSpPr txBox="1"/>
          <p:nvPr/>
        </p:nvSpPr>
        <p:spPr>
          <a:xfrm>
            <a:off x="6439142" y="4202682"/>
            <a:ext cx="8880289"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latin typeface="Helvetica"/>
                <a:ea typeface="Helvetica"/>
                <a:cs typeface="Helvetica"/>
                <a:sym typeface="Helvetica"/>
              </a:defRPr>
            </a:pPr>
            <a:r>
              <a:t>Psiquiatría </a:t>
            </a:r>
            <a:r>
              <a:rPr b="1"/>
              <a:t>CC</a:t>
            </a:r>
          </a:p>
        </p:txBody>
      </p:sp>
      <p:sp>
        <p:nvSpPr>
          <p:cNvPr id="286" name="A1.1"/>
          <p:cNvSpPr txBox="1"/>
          <p:nvPr/>
        </p:nvSpPr>
        <p:spPr>
          <a:xfrm>
            <a:off x="4864972" y="4141217"/>
            <a:ext cx="1168401"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a:t>
            </a:r>
          </a:p>
        </p:txBody>
      </p:sp>
      <p:sp>
        <p:nvSpPr>
          <p:cNvPr id="287" name="Rectángulo"/>
          <p:cNvSpPr/>
          <p:nvPr/>
        </p:nvSpPr>
        <p:spPr>
          <a:xfrm>
            <a:off x="6109865" y="5511800"/>
            <a:ext cx="17584590" cy="1270000"/>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8" name="Descripción y alcance"/>
          <p:cNvSpPr txBox="1"/>
          <p:nvPr/>
        </p:nvSpPr>
        <p:spPr>
          <a:xfrm>
            <a:off x="8539256" y="5941950"/>
            <a:ext cx="88802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400">
                <a:latin typeface="Helvetica"/>
                <a:ea typeface="Helvetica"/>
                <a:cs typeface="Helvetica"/>
                <a:sym typeface="Helvetica"/>
              </a:defRPr>
            </a:lvl1pPr>
          </a:lstStyle>
          <a:p>
            <a:pPr/>
            <a:r>
              <a:t>Descripción y alcance</a:t>
            </a:r>
          </a:p>
        </p:txBody>
      </p:sp>
      <p:sp>
        <p:nvSpPr>
          <p:cNvPr id="289" name="A1.1.1"/>
          <p:cNvSpPr txBox="1"/>
          <p:nvPr/>
        </p:nvSpPr>
        <p:spPr>
          <a:xfrm>
            <a:off x="6559895" y="5792217"/>
            <a:ext cx="1592073" cy="709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4000"/>
            </a:lvl1pPr>
          </a:lstStyle>
          <a:p>
            <a:pPr>
              <a:defRPr b="0">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A1.1.1</a:t>
            </a:r>
          </a:p>
        </p:txBody>
      </p:sp>
      <p:sp>
        <p:nvSpPr>
          <p:cNvPr id="290" name="Rectángulo"/>
          <p:cNvSpPr/>
          <p:nvPr/>
        </p:nvSpPr>
        <p:spPr>
          <a:xfrm>
            <a:off x="6109865" y="7162800"/>
            <a:ext cx="17493507" cy="6015534"/>
          </a:xfrm>
          <a:prstGeom prst="rect">
            <a:avLst/>
          </a:prstGeom>
          <a:solidFill>
            <a:srgbClr val="F06000">
              <a:alpha val="18376"/>
            </a:srgb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1" name="Descripción…"/>
          <p:cNvSpPr txBox="1"/>
          <p:nvPr/>
        </p:nvSpPr>
        <p:spPr>
          <a:xfrm>
            <a:off x="6318343" y="7173366"/>
            <a:ext cx="16823345" cy="599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sz="2400">
                <a:latin typeface="Helvetica"/>
                <a:ea typeface="Helvetica"/>
                <a:cs typeface="Helvetica"/>
                <a:sym typeface="Helvetica"/>
              </a:defRPr>
            </a:pPr>
            <a:r>
              <a:t>Descripción</a:t>
            </a:r>
          </a:p>
          <a:p>
            <a:pPr algn="just" defTabSz="457200">
              <a:defRPr b="0" sz="2400">
                <a:latin typeface="Helvetica"/>
                <a:ea typeface="Helvetica"/>
                <a:cs typeface="Helvetica"/>
                <a:sym typeface="Helvetica"/>
              </a:defRPr>
            </a:pPr>
            <a:r>
              <a:t>Peritación por parte de especialista en psiquiatría de pacientes en IT por CC con </a:t>
            </a:r>
            <a:r>
              <a:rPr b="1"/>
              <a:t>diagnóstico patología psiquiátrica leve</a:t>
            </a:r>
            <a:r>
              <a:t>. Valoración de la posibilidad de reincorporación laboral (aptitud). Precisa de acompañamiento por parte de enfermería Asepeyo para previa explicación e interconsulta ya en solitario.</a:t>
            </a:r>
          </a:p>
          <a:p>
            <a:pPr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Prescripción</a:t>
            </a:r>
          </a:p>
          <a:p>
            <a:pPr algn="just" defTabSz="457200">
              <a:defRPr b="0" sz="2400">
                <a:latin typeface="Helvetica"/>
                <a:ea typeface="Helvetica"/>
                <a:cs typeface="Helvetica"/>
                <a:sym typeface="Helvetica"/>
              </a:defRPr>
            </a:pPr>
            <a:r>
              <a:t>Patología psiquiátrica leve</a:t>
            </a:r>
          </a:p>
          <a:p>
            <a:pPr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Organización</a:t>
            </a:r>
          </a:p>
          <a:p>
            <a:pPr algn="just" defTabSz="457200">
              <a:defRPr b="0" sz="2400">
                <a:latin typeface="Helvetica"/>
                <a:ea typeface="Helvetica"/>
                <a:cs typeface="Helvetica"/>
                <a:sym typeface="Helvetica"/>
              </a:defRPr>
            </a:pPr>
            <a:r>
              <a:t>Ubicación remota de HUB con objetivo de realización de X nº de interconsultas de psiquiatría agendadas según horario (30’ por visita). </a:t>
            </a:r>
          </a:p>
          <a:p>
            <a:pPr algn="just" defTabSz="457200">
              <a:defRPr b="0" sz="2400">
                <a:latin typeface="Helvetica"/>
                <a:ea typeface="Helvetica"/>
                <a:cs typeface="Helvetica"/>
                <a:sym typeface="Helvetica"/>
              </a:defRPr>
            </a:pPr>
            <a:r>
              <a:t>Ubicación remota filtro enfermero previo para detección de casos, solicitud de informes y citación.</a:t>
            </a:r>
          </a:p>
          <a:p>
            <a:pPr algn="just" defTabSz="457200">
              <a:defRPr b="0" sz="2400">
                <a:latin typeface="Helvetica"/>
                <a:ea typeface="Helvetica"/>
                <a:cs typeface="Helvetica"/>
                <a:sym typeface="Helvetica"/>
              </a:defRPr>
            </a:pPr>
          </a:p>
          <a:p>
            <a:pPr algn="just" defTabSz="457200">
              <a:defRPr sz="2400">
                <a:latin typeface="Helvetica"/>
                <a:ea typeface="Helvetica"/>
                <a:cs typeface="Helvetica"/>
                <a:sym typeface="Helvetica"/>
              </a:defRPr>
            </a:pPr>
            <a:r>
              <a:t>Dimensiones</a:t>
            </a:r>
          </a:p>
          <a:p>
            <a:pPr algn="just" defTabSz="457200">
              <a:defRPr b="0" sz="2400">
                <a:latin typeface="Helvetica"/>
                <a:ea typeface="Helvetica"/>
                <a:cs typeface="Helvetica"/>
                <a:sym typeface="Helvetica"/>
              </a:defRPr>
            </a:pPr>
            <a:r>
              <a:t>Según datos de 2018, hubo 27.074 casos de psiquiatría que fueron alta, consumiendo un total de 3.613.223 días de baja. Casos activos a fecha de hoy 11.800 aproximadamente (15% del total de bajas activas).</a:t>
            </a:r>
          </a:p>
        </p:txBody>
      </p:sp>
      <p:pic>
        <p:nvPicPr>
          <p:cNvPr id="292" name="Imagen" descr="Imagen"/>
          <p:cNvPicPr>
            <a:picLocks noChangeAspect="1"/>
          </p:cNvPicPr>
          <p:nvPr/>
        </p:nvPicPr>
        <p:blipFill>
          <a:blip r:embed="rId2">
            <a:extLst/>
          </a:blip>
          <a:stretch>
            <a:fillRect/>
          </a:stretch>
        </p:blipFill>
        <p:spPr>
          <a:xfrm>
            <a:off x="4665662" y="5791202"/>
            <a:ext cx="1090208" cy="711196"/>
          </a:xfrm>
          <a:prstGeom prst="rect">
            <a:avLst/>
          </a:prstGeom>
          <a:ln w="12700">
            <a:miter lim="400000"/>
          </a:ln>
        </p:spPr>
      </p:pic>
      <p:sp>
        <p:nvSpPr>
          <p:cNvPr id="293" name="Número de diapositiva"/>
          <p:cNvSpPr txBox="1"/>
          <p:nvPr>
            <p:ph type="sldNum" sz="quarter" idx="2"/>
          </p:nvPr>
        </p:nvSpPr>
        <p:spPr>
          <a:xfrm>
            <a:off x="12043765" y="13081000"/>
            <a:ext cx="283770" cy="461059"/>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699">
        <p:dissolve/>
      </p:transition>
    </mc:Choice>
    <mc:Fallback>
      <p:transition spd="fast">
        <p:fade/>
      </p:transition>
    </mc:Fallback>
  </mc:AlternateContent>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