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4"/>
  </p:sldMasterIdLst>
  <p:notesMasterIdLst>
    <p:notesMasterId r:id="rId16"/>
  </p:notesMasterIdLst>
  <p:handoutMasterIdLst>
    <p:handoutMasterId r:id="rId17"/>
  </p:handoutMasterIdLst>
  <p:sldIdLst>
    <p:sldId id="256" r:id="rId5"/>
    <p:sldId id="360" r:id="rId6"/>
    <p:sldId id="362" r:id="rId7"/>
    <p:sldId id="359" r:id="rId8"/>
    <p:sldId id="358" r:id="rId9"/>
    <p:sldId id="363" r:id="rId10"/>
    <p:sldId id="361" r:id="rId11"/>
    <p:sldId id="364" r:id="rId12"/>
    <p:sldId id="366" r:id="rId13"/>
    <p:sldId id="367" r:id="rId14"/>
    <p:sldId id="365" r:id="rId15"/>
  </p:sldIdLst>
  <p:sldSz cx="9144000" cy="5143500" type="screen16x9"/>
  <p:notesSz cx="9918700" cy="6818313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CBDCA8"/>
    <a:srgbClr val="BFFEB4"/>
    <a:srgbClr val="A0D8D5"/>
    <a:srgbClr val="CB8B91"/>
    <a:srgbClr val="6441D8"/>
    <a:srgbClr val="FF25A3"/>
    <a:srgbClr val="EEF100"/>
    <a:srgbClr val="FA9D00"/>
    <a:srgbClr val="41B5FF"/>
    <a:srgbClr val="0038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00"/>
  </p:normalViewPr>
  <p:slideViewPr>
    <p:cSldViewPr snapToGrid="0" snapToObjects="1">
      <p:cViewPr varScale="1">
        <p:scale>
          <a:sx n="92" d="100"/>
          <a:sy n="92" d="100"/>
        </p:scale>
        <p:origin x="-840" y="-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9" d="100"/>
        <a:sy n="149" d="100"/>
      </p:scale>
      <p:origin x="0" y="33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296668" cy="340834"/>
          </a:xfrm>
          <a:prstGeom prst="rect">
            <a:avLst/>
          </a:prstGeom>
        </p:spPr>
        <p:txBody>
          <a:bodyPr vert="horz" lIns="92519" tIns="46259" rIns="92519" bIns="46259" rtlCol="0"/>
          <a:lstStyle>
            <a:lvl1pPr algn="l">
              <a:defRPr sz="1200">
                <a:latin typeface="Calibri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5618843" y="1"/>
            <a:ext cx="4298262" cy="340834"/>
          </a:xfrm>
          <a:prstGeom prst="rect">
            <a:avLst/>
          </a:prstGeom>
        </p:spPr>
        <p:txBody>
          <a:bodyPr vert="horz" wrap="square" lIns="92519" tIns="46259" rIns="92519" bIns="4625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A8968E3-0DB8-4A91-9EC9-FC25E1FE0B44}" type="datetimeFigureOut">
              <a:rPr lang="es-ES" altLang="es-ES"/>
              <a:pPr>
                <a:defRPr/>
              </a:pPr>
              <a:t>04/12/2019</a:t>
            </a:fld>
            <a:endParaRPr lang="es-ES" alt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6475856"/>
            <a:ext cx="4296668" cy="340834"/>
          </a:xfrm>
          <a:prstGeom prst="rect">
            <a:avLst/>
          </a:prstGeom>
        </p:spPr>
        <p:txBody>
          <a:bodyPr vert="horz" lIns="92519" tIns="46259" rIns="92519" bIns="46259" rtlCol="0" anchor="b"/>
          <a:lstStyle>
            <a:lvl1pPr algn="l">
              <a:defRPr sz="1200">
                <a:latin typeface="Calibri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5618843" y="6475856"/>
            <a:ext cx="4298262" cy="340834"/>
          </a:xfrm>
          <a:prstGeom prst="rect">
            <a:avLst/>
          </a:prstGeom>
        </p:spPr>
        <p:txBody>
          <a:bodyPr vert="horz" wrap="square" lIns="92519" tIns="46259" rIns="92519" bIns="4625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E8F7AEF-399B-485D-9375-E91356F6FC0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629920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296668" cy="340834"/>
          </a:xfrm>
          <a:prstGeom prst="rect">
            <a:avLst/>
          </a:prstGeom>
        </p:spPr>
        <p:txBody>
          <a:bodyPr vert="horz" lIns="92414" tIns="46207" rIns="92414" bIns="4620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618843" y="1"/>
            <a:ext cx="4298262" cy="340834"/>
          </a:xfrm>
          <a:prstGeom prst="rect">
            <a:avLst/>
          </a:prstGeom>
        </p:spPr>
        <p:txBody>
          <a:bodyPr vert="horz" wrap="square" lIns="92414" tIns="46207" rIns="92414" bIns="46207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1032AD4-9DD7-41AB-9E8F-C3F5AA4E4CD1}" type="datetimeFigureOut">
              <a:rPr lang="es-ES" altLang="es-ES"/>
              <a:pPr>
                <a:defRPr/>
              </a:pPr>
              <a:t>04/12/2019</a:t>
            </a:fld>
            <a:endParaRPr lang="es-ES" alt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686050" y="511175"/>
            <a:ext cx="4546600" cy="2557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14" tIns="46207" rIns="92414" bIns="46207" rtlCol="0" anchor="ctr"/>
          <a:lstStyle/>
          <a:p>
            <a:pPr lvl="0"/>
            <a:endParaRPr lang="es-ES" noProof="0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92030" y="3237928"/>
            <a:ext cx="7934641" cy="3069133"/>
          </a:xfrm>
          <a:prstGeom prst="rect">
            <a:avLst/>
          </a:prstGeom>
        </p:spPr>
        <p:txBody>
          <a:bodyPr vert="horz" wrap="square" lIns="92414" tIns="46207" rIns="92414" bIns="462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ES" noProof="0"/>
              <a:t>Haga clic para modificar el estilo de texto del patrón</a:t>
            </a:r>
          </a:p>
          <a:p>
            <a:pPr lvl="1"/>
            <a:r>
              <a:rPr lang="es-ES_tradnl" altLang="es-ES" noProof="0"/>
              <a:t>Segundo nivel</a:t>
            </a:r>
          </a:p>
          <a:p>
            <a:pPr lvl="2"/>
            <a:r>
              <a:rPr lang="es-ES_tradnl" altLang="es-ES" noProof="0"/>
              <a:t>Tercer nivel</a:t>
            </a:r>
          </a:p>
          <a:p>
            <a:pPr lvl="3"/>
            <a:r>
              <a:rPr lang="es-ES_tradnl" altLang="es-ES" noProof="0"/>
              <a:t>Cuarto nivel</a:t>
            </a:r>
          </a:p>
          <a:p>
            <a:pPr lvl="4"/>
            <a:r>
              <a:rPr lang="es-ES_tradnl" altLang="es-ES" noProof="0"/>
              <a:t>Quinto nivel</a:t>
            </a:r>
            <a:endParaRPr lang="es-ES" altLang="es-ES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475856"/>
            <a:ext cx="4296668" cy="340834"/>
          </a:xfrm>
          <a:prstGeom prst="rect">
            <a:avLst/>
          </a:prstGeom>
        </p:spPr>
        <p:txBody>
          <a:bodyPr vert="horz" lIns="92414" tIns="46207" rIns="92414" bIns="4620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618843" y="6475856"/>
            <a:ext cx="4298262" cy="340834"/>
          </a:xfrm>
          <a:prstGeom prst="rect">
            <a:avLst/>
          </a:prstGeom>
        </p:spPr>
        <p:txBody>
          <a:bodyPr vert="horz" wrap="square" lIns="92414" tIns="46207" rIns="92414" bIns="46207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FFD3B55-70D2-4D79-B9D7-82455C02B3C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0040130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/>
          </p:cNvSpPr>
          <p:nvPr>
            <p:ph type="body"/>
          </p:nvPr>
        </p:nvSpPr>
        <p:spPr>
          <a:xfrm>
            <a:off x="987480" y="3201840"/>
            <a:ext cx="7897320" cy="3034440"/>
          </a:xfrm>
          <a:prstGeom prst="rect">
            <a:avLst/>
          </a:prstGeom>
        </p:spPr>
        <p:txBody>
          <a:bodyPr/>
          <a:lstStyle/>
          <a:p>
            <a:endParaRPr lang="ca-E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8" name="TextShape 2"/>
          <p:cNvSpPr txBox="1"/>
          <p:nvPr/>
        </p:nvSpPr>
        <p:spPr>
          <a:xfrm>
            <a:off x="5592600" y="6403320"/>
            <a:ext cx="4277880" cy="33660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D0624183-8778-461A-9C22-2D1855363918}" type="slidenum">
              <a:rPr lang="ca-E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1</a:t>
            </a:fld>
            <a:endParaRPr lang="ca-ES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04569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B2E77-715A-432B-A511-14D251DDC4FC}" type="datetimeFigureOut">
              <a:rPr lang="en-US" altLang="es-ES"/>
              <a:pPr>
                <a:defRPr/>
              </a:pPr>
              <a:t>12/4/2019</a:t>
            </a:fld>
            <a:endParaRPr lang="en-US" alt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B2AEA-845B-4FDE-97AB-97E6F6568996}" type="slidenum">
              <a:rPr lang="en-US" altLang="es-ES"/>
              <a:pPr>
                <a:defRPr/>
              </a:pPr>
              <a:t>‹Nº›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749792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61832-E36A-4ABA-B0C5-CE87553A7FAD}" type="datetimeFigureOut">
              <a:rPr lang="en-US" altLang="es-ES"/>
              <a:pPr>
                <a:defRPr/>
              </a:pPr>
              <a:t>12/4/2019</a:t>
            </a:fld>
            <a:endParaRPr lang="en-US" alt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0CFEA-8B8F-4C03-ADE8-2C4C91B68951}" type="slidenum">
              <a:rPr lang="en-US" altLang="es-ES"/>
              <a:pPr>
                <a:defRPr/>
              </a:pPr>
              <a:t>‹Nº›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1059070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s-ES_tradnl"/>
              <a:t>Clic para editar título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CC14A8-1AB0-4721-BB7C-DB5A4518137F}" type="datetimeFigureOut">
              <a:rPr lang="en-US" altLang="es-ES"/>
              <a:pPr>
                <a:defRPr/>
              </a:pPr>
              <a:t>12/4/2019</a:t>
            </a:fld>
            <a:endParaRPr lang="en-US" alt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61966-1DAC-4191-9176-1E9F0E0698D4}" type="slidenum">
              <a:rPr lang="en-US" altLang="es-ES"/>
              <a:pPr>
                <a:defRPr/>
              </a:pPr>
              <a:t>‹Nº›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27919722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o del título"/>
          <p:cNvSpPr txBox="1">
            <a:spLocks noGrp="1"/>
          </p:cNvSpPr>
          <p:nvPr>
            <p:ph type="title"/>
          </p:nvPr>
        </p:nvSpPr>
        <p:spPr>
          <a:xfrm>
            <a:off x="1645295" y="234404"/>
            <a:ext cx="5853410" cy="1138535"/>
          </a:xfrm>
          <a:prstGeom prst="rect">
            <a:avLst/>
          </a:prstGeom>
        </p:spPr>
        <p:txBody>
          <a:bodyPr lIns="34290" tIns="17145" rIns="34290" bIns="17145"/>
          <a:lstStyle/>
          <a:p>
            <a:r>
              <a:t>Texto del título</a:t>
            </a:r>
          </a:p>
        </p:txBody>
      </p:sp>
      <p:sp>
        <p:nvSpPr>
          <p:cNvPr id="57" name="Nivel de texto 1…"/>
          <p:cNvSpPr txBox="1">
            <a:spLocks noGrp="1"/>
          </p:cNvSpPr>
          <p:nvPr>
            <p:ph type="body" idx="1"/>
          </p:nvPr>
        </p:nvSpPr>
        <p:spPr>
          <a:xfrm>
            <a:off x="1645295" y="1372939"/>
            <a:ext cx="5853410" cy="3315147"/>
          </a:xfrm>
          <a:prstGeom prst="rect">
            <a:avLst/>
          </a:prstGeom>
        </p:spPr>
        <p:txBody>
          <a:bodyPr lIns="34290" tIns="17145" rIns="34290" bIns="17145"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" name="Número de diapositiva"/>
          <p:cNvSpPr txBox="1"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0556AF-4CCC-4291-AC40-15C795D016FC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283296558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BADB7-72F9-405E-A728-C914A00570E7}" type="datetimeFigureOut">
              <a:rPr lang="en-US" altLang="es-ES"/>
              <a:pPr>
                <a:defRPr/>
              </a:pPr>
              <a:t>12/4/2019</a:t>
            </a:fld>
            <a:endParaRPr lang="en-US" alt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2EB348-1CA4-416F-B7B0-9F02901E7412}" type="slidenum">
              <a:rPr lang="en-US" altLang="es-ES"/>
              <a:pPr>
                <a:defRPr/>
              </a:pPr>
              <a:t>‹Nº›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1860702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DCC6D5-D253-4947-B745-611C5EE4CE7F}" type="datetimeFigureOut">
              <a:rPr lang="en-US" altLang="es-ES"/>
              <a:pPr>
                <a:defRPr/>
              </a:pPr>
              <a:t>12/4/2019</a:t>
            </a:fld>
            <a:endParaRPr lang="en-US" alt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C5C9F4-9F52-4291-B3FB-468BB4E9363D}" type="slidenum">
              <a:rPr lang="en-US" altLang="es-ES"/>
              <a:pPr>
                <a:defRPr/>
              </a:pPr>
              <a:t>‹Nº›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737437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56A9B9-A1F7-4CBB-9B8C-B5D043231E17}" type="datetimeFigureOut">
              <a:rPr lang="en-US" altLang="es-ES"/>
              <a:pPr>
                <a:defRPr/>
              </a:pPr>
              <a:t>12/4/2019</a:t>
            </a:fld>
            <a:endParaRPr lang="en-US" altLang="es-E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FB729-51E8-4E98-A1F9-7C15652BF24B}" type="slidenum">
              <a:rPr lang="en-US" altLang="es-ES"/>
              <a:pPr>
                <a:defRPr/>
              </a:pPr>
              <a:t>‹Nº›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4241241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CA06E4-01A8-4C7C-8D30-4A288D73C60C}" type="datetimeFigureOut">
              <a:rPr lang="en-US" altLang="es-ES"/>
              <a:pPr>
                <a:defRPr/>
              </a:pPr>
              <a:t>12/4/2019</a:t>
            </a:fld>
            <a:endParaRPr lang="en-US" altLang="es-E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592E8-DC6F-4904-879D-25583C74190A}" type="slidenum">
              <a:rPr lang="en-US" altLang="es-ES"/>
              <a:pPr>
                <a:defRPr/>
              </a:pPr>
              <a:t>‹Nº›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1575644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5414A-460D-4096-9319-B81E214B6756}" type="datetimeFigureOut">
              <a:rPr lang="en-US" altLang="es-ES"/>
              <a:pPr>
                <a:defRPr/>
              </a:pPr>
              <a:t>12/4/2019</a:t>
            </a:fld>
            <a:endParaRPr lang="en-US" altLang="es-E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5CB8B2-CCF3-4516-801A-1CECF9A4C6C0}" type="slidenum">
              <a:rPr lang="en-US" altLang="es-ES"/>
              <a:pPr>
                <a:defRPr/>
              </a:pPr>
              <a:t>‹Nº›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778787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F3FB0D-9693-4470-B284-30F59669CB9F}" type="datetimeFigureOut">
              <a:rPr lang="en-US" altLang="es-ES"/>
              <a:pPr>
                <a:defRPr/>
              </a:pPr>
              <a:t>12/4/2019</a:t>
            </a:fld>
            <a:endParaRPr lang="en-US" altLang="es-E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B8161-154D-47A9-8F73-640065295876}" type="slidenum">
              <a:rPr lang="en-US" altLang="es-ES"/>
              <a:pPr>
                <a:defRPr/>
              </a:pPr>
              <a:t>‹Nº›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4230384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D568F-5EA1-410D-BFD9-D01763586E0F}" type="datetimeFigureOut">
              <a:rPr lang="en-US" altLang="es-ES"/>
              <a:pPr>
                <a:defRPr/>
              </a:pPr>
              <a:t>12/4/2019</a:t>
            </a:fld>
            <a:endParaRPr lang="en-US" alt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1CCDF-6BC7-4380-B1F1-3E01BC441B65}" type="slidenum">
              <a:rPr lang="en-US" altLang="es-ES"/>
              <a:pPr>
                <a:defRPr/>
              </a:pPr>
              <a:t>‹Nº›</a:t>
            </a:fld>
            <a:endParaRPr lang="en-US" altLang="es-ES">
              <a:solidFill>
                <a:srgbClr val="88A4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926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_tradnl" noProof="0" dirty="0"/>
              <a:t>Arrastre la imagen al marcador de posición o haga clic en el icono para agregar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E885BE-AA59-4CF3-B44D-440C2D728D1D}" type="datetimeFigureOut">
              <a:rPr lang="en-US" altLang="es-ES"/>
              <a:pPr>
                <a:defRPr/>
              </a:pPr>
              <a:t>12/4/2019</a:t>
            </a:fld>
            <a:endParaRPr lang="en-US" altLang="es-E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DF09B0-CEA6-4473-8B9B-11438F9EA3D9}" type="slidenum">
              <a:rPr lang="en-US" altLang="es-ES"/>
              <a:pPr>
                <a:defRPr/>
              </a:pPr>
              <a:t>‹Nº›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1280503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B4F1F0D-EF7C-4FB5-B8C2-B3B84203CDFF}" type="datetimeFigureOut">
              <a:rPr lang="en-US" altLang="es-ES"/>
              <a:pPr>
                <a:defRPr/>
              </a:pPr>
              <a:t>12/4/2019</a:t>
            </a:fld>
            <a:endParaRPr lang="en-US" alt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83EFF66B-C407-4FA4-BE1F-47466B7A3ABA}" type="slidenum">
              <a:rPr lang="en-US" altLang="es-ES"/>
              <a:pPr>
                <a:defRPr/>
              </a:pPr>
              <a:t>‹Nº›</a:t>
            </a:fld>
            <a:endParaRPr lang="en-U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4152" r:id="rId1"/>
    <p:sldLayoutId id="2147494153" r:id="rId2"/>
    <p:sldLayoutId id="2147494154" r:id="rId3"/>
    <p:sldLayoutId id="2147494155" r:id="rId4"/>
    <p:sldLayoutId id="2147494156" r:id="rId5"/>
    <p:sldLayoutId id="2147494157" r:id="rId6"/>
    <p:sldLayoutId id="2147494158" r:id="rId7"/>
    <p:sldLayoutId id="2147494162" r:id="rId8"/>
    <p:sldLayoutId id="2147494159" r:id="rId9"/>
    <p:sldLayoutId id="2147494160" r:id="rId10"/>
    <p:sldLayoutId id="2147494161" r:id="rId11"/>
    <p:sldLayoutId id="2147494163" r:id="rId1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m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m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tm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m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tmp"/><Relationship Id="rId5" Type="http://schemas.openxmlformats.org/officeDocument/2006/relationships/image" Target="../media/image16.tmp"/><Relationship Id="rId4" Type="http://schemas.openxmlformats.org/officeDocument/2006/relationships/image" Target="../media/image15.tm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m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7;p13"/>
          <p:cNvPicPr/>
          <p:nvPr/>
        </p:nvPicPr>
        <p:blipFill>
          <a:blip r:embed="rId3"/>
          <a:srcRect t="4040" b="14633"/>
          <a:stretch/>
        </p:blipFill>
        <p:spPr>
          <a:xfrm>
            <a:off x="291960" y="233280"/>
            <a:ext cx="8591040" cy="4655880"/>
          </a:xfrm>
          <a:prstGeom prst="rect">
            <a:avLst/>
          </a:prstGeom>
          <a:ln>
            <a:noFill/>
          </a:ln>
        </p:spPr>
      </p:pic>
      <p:sp>
        <p:nvSpPr>
          <p:cNvPr id="84" name="CustomShape 1"/>
          <p:cNvSpPr/>
          <p:nvPr/>
        </p:nvSpPr>
        <p:spPr>
          <a:xfrm>
            <a:off x="4570560" y="-433440"/>
            <a:ext cx="183960" cy="369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5" name="CustomShape 2"/>
          <p:cNvSpPr/>
          <p:nvPr/>
        </p:nvSpPr>
        <p:spPr>
          <a:xfrm>
            <a:off x="2228760" y="1789200"/>
            <a:ext cx="4686120" cy="1564920"/>
          </a:xfrm>
          <a:prstGeom prst="rect">
            <a:avLst/>
          </a:prstGeom>
          <a:solidFill>
            <a:schemeClr val="lt1">
              <a:alpha val="85882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6" name="CustomShape 3"/>
          <p:cNvSpPr/>
          <p:nvPr/>
        </p:nvSpPr>
        <p:spPr>
          <a:xfrm>
            <a:off x="2286000" y="2109960"/>
            <a:ext cx="4571640" cy="892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es-ES_tradnl" sz="2400" b="1" dirty="0">
                <a:ea typeface="Arial"/>
                <a:cs typeface="Arial"/>
                <a:sym typeface="Arial"/>
              </a:rPr>
              <a:t>RPA – </a:t>
            </a:r>
            <a:r>
              <a:rPr lang="es-ES_tradnl" sz="2400" b="1" dirty="0" err="1">
                <a:ea typeface="Arial"/>
                <a:cs typeface="Arial"/>
                <a:sym typeface="Arial"/>
              </a:rPr>
              <a:t>Robotic</a:t>
            </a:r>
            <a:r>
              <a:rPr lang="es-ES_tradnl" sz="2400" b="1" dirty="0">
                <a:ea typeface="Arial"/>
                <a:cs typeface="Arial"/>
                <a:sym typeface="Arial"/>
              </a:rPr>
              <a:t> </a:t>
            </a:r>
            <a:r>
              <a:rPr lang="es-ES_tradnl" sz="2400" b="1" dirty="0" err="1">
                <a:ea typeface="Arial"/>
                <a:cs typeface="Arial"/>
                <a:sym typeface="Arial"/>
              </a:rPr>
              <a:t>Process</a:t>
            </a:r>
            <a:r>
              <a:rPr lang="es-ES_tradnl" sz="2400" b="1" dirty="0">
                <a:ea typeface="Arial"/>
                <a:cs typeface="Arial"/>
                <a:sym typeface="Arial"/>
              </a:rPr>
              <a:t> </a:t>
            </a:r>
            <a:r>
              <a:rPr lang="es-ES_tradnl" sz="2400" b="1" dirty="0" err="1">
                <a:ea typeface="Arial"/>
                <a:cs typeface="Arial"/>
                <a:sym typeface="Arial"/>
              </a:rPr>
              <a:t>Automation</a:t>
            </a:r>
            <a:endParaRPr lang="ca-E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ca-ES" sz="1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  <a:ea typeface="Arial"/>
            </a:endParaRPr>
          </a:p>
          <a:p>
            <a:pPr algn="ctr">
              <a:lnSpc>
                <a:spcPct val="100000"/>
              </a:lnSpc>
            </a:pPr>
            <a:r>
              <a:rPr lang="ca-ES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15 Octubre</a:t>
            </a:r>
            <a:r>
              <a:rPr lang="ca-ES" sz="1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2019</a:t>
            </a:r>
            <a:endParaRPr lang="ca-ES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7" name="CustomShape 4"/>
          <p:cNvSpPr/>
          <p:nvPr/>
        </p:nvSpPr>
        <p:spPr>
          <a:xfrm>
            <a:off x="2424240" y="2510384"/>
            <a:ext cx="4295520" cy="187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5560">
            <a:solidFill>
              <a:schemeClr val="dk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8" name="CustomShape 5"/>
          <p:cNvSpPr/>
          <p:nvPr/>
        </p:nvSpPr>
        <p:spPr>
          <a:xfrm>
            <a:off x="0" y="4000680"/>
            <a:ext cx="3111120" cy="1168200"/>
          </a:xfrm>
          <a:prstGeom prst="rect">
            <a:avLst/>
          </a:prstGeom>
          <a:solidFill>
            <a:srgbClr val="41B5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ca-ES" sz="1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 </a:t>
            </a:r>
            <a:endParaRPr lang="ca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89" name="Google Shape;93;p13"/>
          <p:cNvPicPr/>
          <p:nvPr/>
        </p:nvPicPr>
        <p:blipFill>
          <a:blip r:embed="rId4"/>
          <a:stretch/>
        </p:blipFill>
        <p:spPr>
          <a:xfrm>
            <a:off x="542880" y="4457880"/>
            <a:ext cx="1982520" cy="30456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68500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lementos multimedia en línea 3" descr="RobotPreAltas.mp4">
            <a:hlinkClick r:id="" action="ppaction://media"/>
            <a:extLst>
              <a:ext uri="{FF2B5EF4-FFF2-40B4-BE49-F238E27FC236}">
                <a16:creationId xmlns:a16="http://schemas.microsoft.com/office/drawing/2014/main" xmlns="" id="{CD0DF0C5-5509-9B46-8D17-91350D81E5D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48902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1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úmero de diapositiva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fld id="{516DDE33-F22F-4C72-893C-446D1F8C984D}" type="slidenum">
              <a:rPr lang="es-ES" altLang="es-ES" smtClean="0">
                <a:solidFill>
                  <a:srgbClr val="898989"/>
                </a:solidFill>
              </a:rPr>
              <a:pPr eaLnBrk="1" hangingPunct="1"/>
              <a:t>11</a:t>
            </a:fld>
            <a:endParaRPr lang="es-ES" altLang="es-ES">
              <a:solidFill>
                <a:srgbClr val="898989"/>
              </a:solidFill>
            </a:endParaRPr>
          </a:p>
        </p:txBody>
      </p:sp>
      <p:pic>
        <p:nvPicPr>
          <p:cNvPr id="8195" name="Imagen" descr="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138113"/>
            <a:ext cx="86360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8" name="Adecuación cartera de servicios medios propios…"/>
          <p:cNvSpPr txBox="1">
            <a:spLocks noChangeArrowheads="1"/>
          </p:cNvSpPr>
          <p:nvPr/>
        </p:nvSpPr>
        <p:spPr bwMode="auto">
          <a:xfrm>
            <a:off x="488950" y="369237"/>
            <a:ext cx="6750050" cy="300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26789" tIns="26789" rIns="26789" bIns="26789" anchor="ctr">
            <a:spAutoFit/>
          </a:bodyPr>
          <a:lstStyle/>
          <a:p>
            <a:pPr defTabSz="171450">
              <a:buSzPct val="75000"/>
              <a:tabLst>
                <a:tab pos="47625" algn="l"/>
              </a:tabLst>
              <a:defRPr sz="2400" b="1">
                <a:latin typeface="Arial"/>
                <a:ea typeface="Arial"/>
                <a:cs typeface="Arial"/>
                <a:sym typeface="Arial"/>
              </a:defRPr>
            </a:pPr>
            <a:r>
              <a:rPr lang="es-ES_tradnl" sz="1600" b="1" dirty="0">
                <a:latin typeface="+mj-lt"/>
                <a:ea typeface="Arial"/>
                <a:cs typeface="Arial"/>
                <a:sym typeface="Arial"/>
              </a:rPr>
              <a:t>Lecciones aprendidas</a:t>
            </a:r>
          </a:p>
        </p:txBody>
      </p:sp>
      <p:sp>
        <p:nvSpPr>
          <p:cNvPr id="2" name="AutoShape 4" descr="Resultado de imagen de icono robot trabajando en ofici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2" name="11 CuadroTexto"/>
          <p:cNvSpPr txBox="1"/>
          <p:nvPr/>
        </p:nvSpPr>
        <p:spPr>
          <a:xfrm>
            <a:off x="477837" y="825500"/>
            <a:ext cx="7826375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600" dirty="0"/>
              <a:t>El rendimiento del robot no será </a:t>
            </a:r>
            <a:r>
              <a:rPr lang="es-ES" sz="1600" b="1" dirty="0"/>
              <a:t>nunca el 100%</a:t>
            </a:r>
            <a:r>
              <a:rPr lang="es-ES" sz="1600" dirty="0"/>
              <a:t> de los casos, hay excepciones.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600" dirty="0"/>
              <a:t>El robot </a:t>
            </a:r>
            <a:r>
              <a:rPr lang="es-ES" sz="1600" b="1" dirty="0"/>
              <a:t>no realizará acciones si no se las indicamos</a:t>
            </a:r>
            <a:r>
              <a:rPr lang="es-ES" sz="1600" dirty="0"/>
              <a:t>. No aplicamos aprendizaje cognitivo.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600" dirty="0"/>
              <a:t>El robot se encuentra con</a:t>
            </a:r>
            <a:r>
              <a:rPr lang="es-ES" sz="1600" b="1" dirty="0"/>
              <a:t>  </a:t>
            </a:r>
            <a:r>
              <a:rPr lang="es-ES" sz="1600" dirty="0"/>
              <a:t>los </a:t>
            </a:r>
            <a:r>
              <a:rPr lang="es-ES" sz="1600" b="1" dirty="0"/>
              <a:t>mismos problemas que un usuario final:</a:t>
            </a:r>
            <a:r>
              <a:rPr lang="es-ES" sz="1600" dirty="0"/>
              <a:t> tiempos de espera entre pantallas, caídas de servicio y problemas de resolución de pantalla, …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600" dirty="0"/>
              <a:t>Los </a:t>
            </a:r>
            <a:r>
              <a:rPr lang="es-ES" sz="1600" b="1" dirty="0"/>
              <a:t>sistemas externos </a:t>
            </a:r>
            <a:r>
              <a:rPr lang="es-ES" sz="1600" dirty="0" err="1"/>
              <a:t>Ej</a:t>
            </a:r>
            <a:r>
              <a:rPr lang="es-ES" sz="1600" dirty="0"/>
              <a:t>: GISS y los </a:t>
            </a:r>
            <a:r>
              <a:rPr lang="es-ES" sz="1600" b="1" dirty="0"/>
              <a:t>procesos por lotes </a:t>
            </a:r>
            <a:r>
              <a:rPr lang="es-ES" sz="1600" dirty="0"/>
              <a:t>(</a:t>
            </a:r>
            <a:r>
              <a:rPr lang="es-ES" sz="1600" dirty="0" err="1"/>
              <a:t>batch</a:t>
            </a:r>
            <a:r>
              <a:rPr lang="es-ES" sz="1600" dirty="0"/>
              <a:t>) nocturnos de las aplicaciones con las que se interactúa, </a:t>
            </a:r>
            <a:r>
              <a:rPr lang="es-ES" sz="1600" b="1" dirty="0"/>
              <a:t>limitan los horarios de ejecución</a:t>
            </a:r>
            <a:r>
              <a:rPr lang="es-ES" sz="1600" dirty="0"/>
              <a:t>.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600"/>
              <a:t>Establecer una </a:t>
            </a:r>
            <a:r>
              <a:rPr lang="es-ES" sz="1600" b="1"/>
              <a:t>estrategia </a:t>
            </a:r>
            <a:r>
              <a:rPr lang="es-ES" sz="1600" b="1" dirty="0"/>
              <a:t>de la ventana de ejecución de </a:t>
            </a:r>
            <a:r>
              <a:rPr lang="es-ES" sz="1600" b="1"/>
              <a:t>los procesos,</a:t>
            </a:r>
            <a:r>
              <a:rPr lang="es-ES" sz="1600"/>
              <a:t> </a:t>
            </a:r>
            <a:r>
              <a:rPr lang="es-ES" sz="1600" dirty="0"/>
              <a:t>para evaluar y redimensionar los robots necesarios.  </a:t>
            </a:r>
            <a:r>
              <a:rPr lang="es-ES" sz="1600" dirty="0" err="1"/>
              <a:t>Ej</a:t>
            </a:r>
            <a:r>
              <a:rPr lang="es-ES" sz="1600" dirty="0"/>
              <a:t>: Pagos CC, 70.000 casos en 2 días.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600" dirty="0"/>
              <a:t>Seleccionar el </a:t>
            </a:r>
            <a:r>
              <a:rPr lang="es-ES" sz="1600" b="1" dirty="0"/>
              <a:t>especialista </a:t>
            </a:r>
            <a:r>
              <a:rPr lang="es-ES" sz="1600" dirty="0"/>
              <a:t>responsable del proceso </a:t>
            </a:r>
            <a:r>
              <a:rPr lang="es-ES" sz="1600" b="1" dirty="0"/>
              <a:t>con conocimiento total del proceso</a:t>
            </a:r>
            <a:r>
              <a:rPr lang="es-ES" sz="1600" dirty="0"/>
              <a:t>, y autoridad para tomar decisiones.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600" b="1" dirty="0"/>
              <a:t>Especialista </a:t>
            </a:r>
            <a:r>
              <a:rPr lang="es-ES" sz="1600" dirty="0"/>
              <a:t>no acostumbrado a realizar análisis detallados, es fácil olvidar algún paso.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600" dirty="0"/>
              <a:t>Hay un gran </a:t>
            </a:r>
            <a:r>
              <a:rPr lang="es-ES" sz="1600" b="1" dirty="0"/>
              <a:t>componente técnico</a:t>
            </a:r>
            <a:r>
              <a:rPr lang="es-ES" sz="1600" dirty="0"/>
              <a:t>; entornos de pruebas, gestión de usuarios y permisos, carga de datos de pruebas,  pruebas de integración.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600" b="1" dirty="0"/>
              <a:t>Caja de Pandora</a:t>
            </a:r>
            <a:r>
              <a:rPr lang="es-ES" sz="1600" dirty="0"/>
              <a:t>, Se descubren nuevos procesos susceptibles de robotización antes sin visibilidad. </a:t>
            </a:r>
          </a:p>
        </p:txBody>
      </p:sp>
    </p:spTree>
    <p:extLst>
      <p:ext uri="{BB962C8B-B14F-4D97-AF65-F5344CB8AC3E}">
        <p14:creationId xmlns:p14="http://schemas.microsoft.com/office/powerpoint/2010/main" val="2732284139"/>
      </p:ext>
    </p:extLst>
  </p:cSld>
  <p:clrMapOvr>
    <a:masterClrMapping/>
  </p:clrMapOvr>
  <p:transition spd="med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úmero de diapositiva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fld id="{516DDE33-F22F-4C72-893C-446D1F8C984D}" type="slidenum">
              <a:rPr lang="es-ES" altLang="es-ES" smtClean="0">
                <a:solidFill>
                  <a:srgbClr val="898989"/>
                </a:solidFill>
              </a:rPr>
              <a:pPr eaLnBrk="1" hangingPunct="1"/>
              <a:t>2</a:t>
            </a:fld>
            <a:endParaRPr lang="es-ES" altLang="es-ES">
              <a:solidFill>
                <a:srgbClr val="898989"/>
              </a:solidFill>
            </a:endParaRPr>
          </a:p>
        </p:txBody>
      </p:sp>
      <p:pic>
        <p:nvPicPr>
          <p:cNvPr id="8195" name="Imagen" descr="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138113"/>
            <a:ext cx="86360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8" name="Adecuación cartera de servicios medios propios…"/>
          <p:cNvSpPr txBox="1">
            <a:spLocks noChangeArrowheads="1"/>
          </p:cNvSpPr>
          <p:nvPr/>
        </p:nvSpPr>
        <p:spPr bwMode="auto">
          <a:xfrm>
            <a:off x="488950" y="369237"/>
            <a:ext cx="6750050" cy="300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26789" tIns="26789" rIns="26789" bIns="26789" anchor="ctr">
            <a:spAutoFit/>
          </a:bodyPr>
          <a:lstStyle/>
          <a:p>
            <a:pPr defTabSz="171450">
              <a:buSzPct val="75000"/>
              <a:tabLst>
                <a:tab pos="47625" algn="l"/>
              </a:tabLst>
              <a:defRPr sz="2400" b="1">
                <a:latin typeface="Arial"/>
                <a:ea typeface="Arial"/>
                <a:cs typeface="Arial"/>
                <a:sym typeface="Arial"/>
              </a:defRPr>
            </a:pPr>
            <a:r>
              <a:rPr lang="es-ES_tradnl" sz="1600" b="1" dirty="0">
                <a:latin typeface="+mj-lt"/>
                <a:ea typeface="Arial"/>
                <a:cs typeface="Arial"/>
                <a:sym typeface="Arial"/>
              </a:rPr>
              <a:t>RPA – </a:t>
            </a:r>
            <a:r>
              <a:rPr lang="es-ES_tradnl" sz="1600" b="1" dirty="0" err="1">
                <a:latin typeface="+mj-lt"/>
                <a:ea typeface="Arial"/>
                <a:cs typeface="Arial"/>
                <a:sym typeface="Arial"/>
              </a:rPr>
              <a:t>Robotic</a:t>
            </a:r>
            <a:r>
              <a:rPr lang="es-ES_tradnl" sz="1600" b="1" dirty="0"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s-ES_tradnl" sz="1600" b="1" dirty="0" err="1">
                <a:latin typeface="+mj-lt"/>
                <a:ea typeface="Arial"/>
                <a:cs typeface="Arial"/>
                <a:sym typeface="Arial"/>
              </a:rPr>
              <a:t>Process</a:t>
            </a:r>
            <a:r>
              <a:rPr lang="es-ES_tradnl" sz="1600" b="1" dirty="0"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s-ES_tradnl" sz="1600" b="1" dirty="0" err="1">
                <a:latin typeface="+mj-lt"/>
                <a:ea typeface="Arial"/>
                <a:cs typeface="Arial"/>
                <a:sym typeface="Arial"/>
              </a:rPr>
              <a:t>Automation</a:t>
            </a:r>
            <a:r>
              <a:rPr lang="es-ES_tradnl" sz="1600" b="1" dirty="0">
                <a:latin typeface="+mj-lt"/>
                <a:ea typeface="Arial"/>
                <a:cs typeface="Arial"/>
                <a:sym typeface="Arial"/>
              </a:rPr>
              <a:t> / Robotización de procesos </a:t>
            </a:r>
          </a:p>
        </p:txBody>
      </p:sp>
      <p:sp>
        <p:nvSpPr>
          <p:cNvPr id="2" name="AutoShape 4" descr="Resultado de imagen de icono robot trabajando en ofici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1061" y="2201862"/>
            <a:ext cx="2143125" cy="2143125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90" t="1259" r="31016" b="72567"/>
          <a:stretch/>
        </p:blipFill>
        <p:spPr>
          <a:xfrm>
            <a:off x="866775" y="2201862"/>
            <a:ext cx="2133275" cy="2203451"/>
          </a:xfrm>
          <a:prstGeom prst="rect">
            <a:avLst/>
          </a:prstGeom>
        </p:spPr>
      </p:pic>
      <p:cxnSp>
        <p:nvCxnSpPr>
          <p:cNvPr id="7" name="6 Conector recto de flecha"/>
          <p:cNvCxnSpPr/>
          <p:nvPr/>
        </p:nvCxnSpPr>
        <p:spPr>
          <a:xfrm>
            <a:off x="3149600" y="3312317"/>
            <a:ext cx="269875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9 CuadroTexto"/>
          <p:cNvSpPr txBox="1"/>
          <p:nvPr/>
        </p:nvSpPr>
        <p:spPr>
          <a:xfrm>
            <a:off x="3149600" y="2790825"/>
            <a:ext cx="27813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/>
              <a:t>SÓLO</a:t>
            </a:r>
            <a:r>
              <a:rPr lang="es-ES" sz="1600" dirty="0"/>
              <a:t> trabajo sin valor añadido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477837" y="825500"/>
            <a:ext cx="78263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/>
              <a:t>¿Qué es?  Es una forma de automatización de los procesos de negocio que replica las acciones de un ser humano interactuando con la interfaz de usuario de un sistema informático.</a:t>
            </a:r>
          </a:p>
        </p:txBody>
      </p:sp>
    </p:spTree>
    <p:extLst>
      <p:ext uri="{BB962C8B-B14F-4D97-AF65-F5344CB8AC3E}">
        <p14:creationId xmlns:p14="http://schemas.microsoft.com/office/powerpoint/2010/main" val="1361120382"/>
      </p:ext>
    </p:extLst>
  </p:cSld>
  <p:clrMapOvr>
    <a:masterClrMapping/>
  </p:clrMapOvr>
  <p:transition spd="med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úmero de diapositiva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fld id="{516DDE33-F22F-4C72-893C-446D1F8C984D}" type="slidenum">
              <a:rPr lang="es-ES" altLang="es-ES" smtClean="0">
                <a:solidFill>
                  <a:srgbClr val="898989"/>
                </a:solidFill>
              </a:rPr>
              <a:pPr eaLnBrk="1" hangingPunct="1"/>
              <a:t>3</a:t>
            </a:fld>
            <a:endParaRPr lang="es-ES" altLang="es-ES">
              <a:solidFill>
                <a:srgbClr val="898989"/>
              </a:solidFill>
            </a:endParaRPr>
          </a:p>
        </p:txBody>
      </p:sp>
      <p:pic>
        <p:nvPicPr>
          <p:cNvPr id="8195" name="Imagen" descr="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138113"/>
            <a:ext cx="86360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2" name="AutoShape 4" descr="Resultado de imagen de icono robot trabajando en ofici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6" name="Marcador de contenido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975" y="1562573"/>
            <a:ext cx="3881084" cy="22450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8091" y="933923"/>
            <a:ext cx="3508709" cy="36120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Adecuación cartera de servicios medios propios…"/>
          <p:cNvSpPr txBox="1">
            <a:spLocks noChangeArrowheads="1"/>
          </p:cNvSpPr>
          <p:nvPr/>
        </p:nvSpPr>
        <p:spPr bwMode="auto">
          <a:xfrm>
            <a:off x="488950" y="369237"/>
            <a:ext cx="3365500" cy="300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26789" tIns="26789" rIns="26789" bIns="26789" anchor="ctr">
            <a:spAutoFit/>
          </a:bodyPr>
          <a:lstStyle/>
          <a:p>
            <a:pPr defTabSz="171450">
              <a:buSzPct val="75000"/>
              <a:tabLst>
                <a:tab pos="47625" algn="l"/>
              </a:tabLst>
              <a:defRPr sz="2400" b="1">
                <a:latin typeface="Arial"/>
                <a:ea typeface="Arial"/>
                <a:cs typeface="Arial"/>
                <a:sym typeface="Arial"/>
              </a:defRPr>
            </a:pPr>
            <a:r>
              <a:rPr lang="es-ES_tradnl" sz="1600" b="1" dirty="0">
                <a:latin typeface="+mj-lt"/>
                <a:ea typeface="Arial"/>
                <a:cs typeface="Arial"/>
                <a:sym typeface="Arial"/>
              </a:rPr>
              <a:t>Comparativa de plataformas </a:t>
            </a:r>
          </a:p>
        </p:txBody>
      </p:sp>
    </p:spTree>
    <p:extLst>
      <p:ext uri="{BB962C8B-B14F-4D97-AF65-F5344CB8AC3E}">
        <p14:creationId xmlns:p14="http://schemas.microsoft.com/office/powerpoint/2010/main" val="2486870934"/>
      </p:ext>
    </p:extLst>
  </p:cSld>
  <p:clrMapOvr>
    <a:masterClrMapping/>
  </p:clrMapOvr>
  <p:transition spd="med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úmero de diapositiva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fld id="{516DDE33-F22F-4C72-893C-446D1F8C984D}" type="slidenum">
              <a:rPr lang="es-ES" altLang="es-ES" smtClean="0">
                <a:solidFill>
                  <a:srgbClr val="898989"/>
                </a:solidFill>
              </a:rPr>
              <a:pPr eaLnBrk="1" hangingPunct="1"/>
              <a:t>4</a:t>
            </a:fld>
            <a:endParaRPr lang="es-ES" altLang="es-ES">
              <a:solidFill>
                <a:srgbClr val="898989"/>
              </a:solidFill>
            </a:endParaRPr>
          </a:p>
        </p:txBody>
      </p:sp>
      <p:pic>
        <p:nvPicPr>
          <p:cNvPr id="8195" name="Imagen" descr="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138113"/>
            <a:ext cx="86360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8" name="Adecuación cartera de servicios medios propios…"/>
          <p:cNvSpPr txBox="1">
            <a:spLocks noChangeArrowheads="1"/>
          </p:cNvSpPr>
          <p:nvPr/>
        </p:nvSpPr>
        <p:spPr bwMode="auto">
          <a:xfrm>
            <a:off x="488950" y="369237"/>
            <a:ext cx="3365500" cy="300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26789" tIns="26789" rIns="26789" bIns="26789" anchor="ctr">
            <a:spAutoFit/>
          </a:bodyPr>
          <a:lstStyle/>
          <a:p>
            <a:pPr defTabSz="171450">
              <a:buSzPct val="75000"/>
              <a:tabLst>
                <a:tab pos="47625" algn="l"/>
              </a:tabLst>
              <a:defRPr sz="2400" b="1">
                <a:latin typeface="Arial"/>
                <a:ea typeface="Arial"/>
                <a:cs typeface="Arial"/>
                <a:sym typeface="Arial"/>
              </a:defRPr>
            </a:pPr>
            <a:r>
              <a:rPr lang="es-ES_tradnl" sz="1600" b="1" dirty="0">
                <a:latin typeface="+mj-lt"/>
                <a:ea typeface="Arial"/>
                <a:cs typeface="Arial"/>
                <a:sym typeface="Arial"/>
              </a:rPr>
              <a:t>Selección de tecnología y plataforma</a:t>
            </a:r>
          </a:p>
        </p:txBody>
      </p:sp>
      <p:sp>
        <p:nvSpPr>
          <p:cNvPr id="2" name="AutoShape 4" descr="Resultado de imagen de icono robot trabajando en ofici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aphicFrame>
        <p:nvGraphicFramePr>
          <p:cNvPr id="11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7041641"/>
              </p:ext>
            </p:extLst>
          </p:nvPr>
        </p:nvGraphicFramePr>
        <p:xfrm>
          <a:off x="460375" y="1356509"/>
          <a:ext cx="7848600" cy="26431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613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6134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6295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6295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063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10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Productos (espectro)</a:t>
                      </a:r>
                      <a:r>
                        <a:rPr lang="es-ES" sz="1100" baseline="0" dirty="0">
                          <a:effectLst/>
                        </a:rPr>
                        <a:t> 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Ofrece solución para Front Office y Back Office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Solución solo para Back Office (Robots desatendidos)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Solución solo para Back Office (Robots desatendidos)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63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Conectividad de Objetos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r>
                        <a:rPr lang="es-ES" sz="1100" b="1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r>
                        <a:rPr lang="es-ES" sz="1100" b="1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12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Herramientas de Diseño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Basado</a:t>
                      </a:r>
                      <a:r>
                        <a:rPr lang="es-ES" sz="1100" baseline="0" dirty="0">
                          <a:effectLst/>
                        </a:rPr>
                        <a:t> en </a:t>
                      </a:r>
                      <a:r>
                        <a:rPr lang="es-ES" sz="1100" baseline="0" dirty="0" err="1">
                          <a:effectLst/>
                        </a:rPr>
                        <a:t>Work-Flows</a:t>
                      </a:r>
                      <a:endParaRPr lang="es-ES" sz="1100" baseline="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>
                          <a:effectLst/>
                        </a:rPr>
                        <a:t>  Basado</a:t>
                      </a:r>
                      <a:r>
                        <a:rPr lang="es-ES" sz="1100" baseline="0" dirty="0">
                          <a:effectLst/>
                        </a:rPr>
                        <a:t> en </a:t>
                      </a:r>
                      <a:r>
                        <a:rPr lang="es-ES" sz="1100" baseline="0" dirty="0" err="1">
                          <a:effectLst/>
                        </a:rPr>
                        <a:t>Work-Flows</a:t>
                      </a:r>
                      <a:endParaRPr lang="es-ES" sz="1100" baseline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Basada en scripts. 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121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Herramientas de Monitorización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b="1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s-ES" sz="11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Business</a:t>
                      </a:r>
                      <a:r>
                        <a:rPr lang="es-ES" sz="11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100" baseline="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Intelligence</a:t>
                      </a:r>
                      <a:r>
                        <a:rPr lang="es-ES" sz="11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Módulo BI </a:t>
                      </a:r>
                      <a:r>
                        <a:rPr lang="es-ES" sz="1100" baseline="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Gognos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Módulo </a:t>
                      </a:r>
                      <a:r>
                        <a:rPr lang="es-ES" sz="11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 Nativo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Módulo </a:t>
                      </a:r>
                      <a:r>
                        <a:rPr lang="es-ES" sz="11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832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OCR (</a:t>
                      </a:r>
                      <a:r>
                        <a:rPr lang="es-ES" sz="1100" b="1" kern="1200" dirty="0" err="1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Optical</a:t>
                      </a:r>
                      <a:r>
                        <a:rPr lang="es-ES" sz="11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100" b="1" kern="1200" dirty="0" err="1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Character</a:t>
                      </a:r>
                      <a:r>
                        <a:rPr lang="es-ES" sz="11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100" b="1" kern="1200" dirty="0" err="1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Recognition</a:t>
                      </a:r>
                      <a:r>
                        <a:rPr lang="es-ES" sz="11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Incluido OCR</a:t>
                      </a:r>
                      <a:r>
                        <a:rPr lang="es-ES" sz="11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Nativo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Incluido OCR</a:t>
                      </a:r>
                      <a:r>
                        <a:rPr lang="es-ES" sz="11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Nativo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OCR</a:t>
                      </a:r>
                      <a:r>
                        <a:rPr lang="es-ES" sz="11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Google y Microsoft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pic>
        <p:nvPicPr>
          <p:cNvPr id="12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2121" y="1323407"/>
            <a:ext cx="1001782" cy="4586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n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2320" y="1331866"/>
            <a:ext cx="1801480" cy="4677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875" y="1374208"/>
            <a:ext cx="1143000" cy="407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7639839"/>
      </p:ext>
    </p:extLst>
  </p:cSld>
  <p:clrMapOvr>
    <a:masterClrMapping/>
  </p:clrMapOvr>
  <p:transition spd="med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úmero de diapositiva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fld id="{516DDE33-F22F-4C72-893C-446D1F8C984D}" type="slidenum">
              <a:rPr lang="es-ES" altLang="es-ES" smtClean="0">
                <a:solidFill>
                  <a:srgbClr val="898989"/>
                </a:solidFill>
              </a:rPr>
              <a:pPr eaLnBrk="1" hangingPunct="1"/>
              <a:t>5</a:t>
            </a:fld>
            <a:endParaRPr lang="es-ES" altLang="es-ES">
              <a:solidFill>
                <a:srgbClr val="898989"/>
              </a:solidFill>
            </a:endParaRPr>
          </a:p>
        </p:txBody>
      </p:sp>
      <p:pic>
        <p:nvPicPr>
          <p:cNvPr id="8195" name="Imagen" descr="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138113"/>
            <a:ext cx="86360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8" name="Adecuación cartera de servicios medios propios…"/>
          <p:cNvSpPr txBox="1">
            <a:spLocks noChangeArrowheads="1"/>
          </p:cNvSpPr>
          <p:nvPr/>
        </p:nvSpPr>
        <p:spPr bwMode="auto">
          <a:xfrm>
            <a:off x="488950" y="369237"/>
            <a:ext cx="1823243" cy="300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26789" tIns="26789" rIns="26789" bIns="26789" anchor="ctr">
            <a:spAutoFit/>
          </a:bodyPr>
          <a:lstStyle/>
          <a:p>
            <a:pPr defTabSz="171450">
              <a:buSzPct val="75000"/>
              <a:tabLst>
                <a:tab pos="47625" algn="l"/>
              </a:tabLst>
              <a:defRPr sz="2400" b="1">
                <a:latin typeface="Arial"/>
                <a:ea typeface="Arial"/>
                <a:cs typeface="Arial"/>
                <a:sym typeface="Arial"/>
              </a:defRPr>
            </a:pPr>
            <a:r>
              <a:rPr lang="es-ES_tradnl" sz="1600" b="1" dirty="0">
                <a:latin typeface="+mj-lt"/>
                <a:ea typeface="Arial"/>
                <a:cs typeface="Arial"/>
                <a:sym typeface="Arial"/>
              </a:rPr>
              <a:t>Censo de procesos </a:t>
            </a:r>
          </a:p>
        </p:txBody>
      </p:sp>
      <p:pic>
        <p:nvPicPr>
          <p:cNvPr id="5" name="4 Imagen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720006"/>
            <a:ext cx="7785100" cy="422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666052"/>
      </p:ext>
    </p:extLst>
  </p:cSld>
  <p:clrMapOvr>
    <a:masterClrMapping/>
  </p:clrMapOvr>
  <p:transition spd="med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úmero de diapositiva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fld id="{516DDE33-F22F-4C72-893C-446D1F8C984D}" type="slidenum">
              <a:rPr lang="es-ES" altLang="es-ES" smtClean="0">
                <a:solidFill>
                  <a:srgbClr val="898989"/>
                </a:solidFill>
              </a:rPr>
              <a:pPr eaLnBrk="1" hangingPunct="1"/>
              <a:t>6</a:t>
            </a:fld>
            <a:endParaRPr lang="es-ES" altLang="es-ES">
              <a:solidFill>
                <a:srgbClr val="898989"/>
              </a:solidFill>
            </a:endParaRPr>
          </a:p>
        </p:txBody>
      </p:sp>
      <p:pic>
        <p:nvPicPr>
          <p:cNvPr id="8195" name="Imagen" descr="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138113"/>
            <a:ext cx="86360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8" name="Adecuación cartera de servicios medios propios…"/>
          <p:cNvSpPr txBox="1">
            <a:spLocks noChangeArrowheads="1"/>
          </p:cNvSpPr>
          <p:nvPr/>
        </p:nvSpPr>
        <p:spPr bwMode="auto">
          <a:xfrm>
            <a:off x="489600" y="370800"/>
            <a:ext cx="3390250" cy="300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26789" tIns="26789" rIns="26789" bIns="26789" anchor="ctr">
            <a:spAutoFit/>
          </a:bodyPr>
          <a:lstStyle/>
          <a:p>
            <a:pPr defTabSz="171450">
              <a:buSzPct val="75000"/>
              <a:tabLst>
                <a:tab pos="47625" algn="l"/>
              </a:tabLst>
              <a:defRPr sz="2400" b="1">
                <a:latin typeface="Arial"/>
                <a:ea typeface="Arial"/>
                <a:cs typeface="Arial"/>
                <a:sym typeface="Arial"/>
              </a:defRPr>
            </a:pPr>
            <a:r>
              <a:rPr lang="es-ES_tradnl" sz="1600" b="1" dirty="0">
                <a:latin typeface="+mj-lt"/>
                <a:ea typeface="Arial"/>
                <a:cs typeface="Arial"/>
                <a:sym typeface="Arial"/>
              </a:rPr>
              <a:t>Selección y análisis del proceso</a:t>
            </a:r>
          </a:p>
        </p:txBody>
      </p:sp>
      <p:sp>
        <p:nvSpPr>
          <p:cNvPr id="2" name="AutoShape 4" descr="Resultado de imagen de icono robot trabajando en ofici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5" name="4 Imagen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506" y="790325"/>
            <a:ext cx="4019544" cy="3260975"/>
          </a:xfrm>
          <a:prstGeom prst="rect">
            <a:avLst/>
          </a:prstGeom>
        </p:spPr>
      </p:pic>
      <p:pic>
        <p:nvPicPr>
          <p:cNvPr id="3" name="2 Imagen" descr="Recorte de pantalla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665" y="671122"/>
            <a:ext cx="3627069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339681"/>
      </p:ext>
    </p:extLst>
  </p:cSld>
  <p:clrMapOvr>
    <a:masterClrMapping/>
  </p:clrMapOvr>
  <p:transition spd="med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úmero de diapositiva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fld id="{516DDE33-F22F-4C72-893C-446D1F8C984D}" type="slidenum">
              <a:rPr lang="es-ES" altLang="es-ES" smtClean="0">
                <a:solidFill>
                  <a:srgbClr val="898989"/>
                </a:solidFill>
              </a:rPr>
              <a:pPr eaLnBrk="1" hangingPunct="1"/>
              <a:t>7</a:t>
            </a:fld>
            <a:endParaRPr lang="es-ES" altLang="es-ES">
              <a:solidFill>
                <a:srgbClr val="898989"/>
              </a:solidFill>
            </a:endParaRPr>
          </a:p>
        </p:txBody>
      </p:sp>
      <p:pic>
        <p:nvPicPr>
          <p:cNvPr id="8195" name="Imagen" descr="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138113"/>
            <a:ext cx="86360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2" name="AutoShape 4" descr="Resultado de imagen de icono robot trabajando en ofici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" name="Adecuación cartera de servicios medios propios…"/>
          <p:cNvSpPr txBox="1">
            <a:spLocks noChangeArrowheads="1"/>
          </p:cNvSpPr>
          <p:nvPr/>
        </p:nvSpPr>
        <p:spPr bwMode="auto">
          <a:xfrm>
            <a:off x="489600" y="370800"/>
            <a:ext cx="1990725" cy="300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26789" tIns="26789" rIns="26789" bIns="26789" anchor="ctr">
            <a:spAutoFit/>
          </a:bodyPr>
          <a:lstStyle/>
          <a:p>
            <a:pPr defTabSz="171450">
              <a:buSzPct val="75000"/>
              <a:tabLst>
                <a:tab pos="47625" algn="l"/>
              </a:tabLst>
              <a:defRPr sz="2400" b="1">
                <a:latin typeface="Arial"/>
                <a:ea typeface="Arial"/>
                <a:cs typeface="Arial"/>
                <a:sym typeface="Arial"/>
              </a:defRPr>
            </a:pPr>
            <a:r>
              <a:rPr lang="es-ES_tradnl" sz="1600" b="1" dirty="0">
                <a:latin typeface="+mj-lt"/>
                <a:ea typeface="Arial"/>
                <a:cs typeface="Arial"/>
                <a:sym typeface="Arial"/>
              </a:rPr>
              <a:t>ROI del proceso</a:t>
            </a:r>
          </a:p>
        </p:txBody>
      </p:sp>
      <p:pic>
        <p:nvPicPr>
          <p:cNvPr id="4" name="3 Imagen" descr="Recorte de pantalla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106"/>
          <a:stretch/>
        </p:blipFill>
        <p:spPr>
          <a:xfrm>
            <a:off x="4271171" y="1121503"/>
            <a:ext cx="3996529" cy="2421083"/>
          </a:xfrm>
          <a:prstGeom prst="rect">
            <a:avLst/>
          </a:prstGeom>
        </p:spPr>
      </p:pic>
      <p:pic>
        <p:nvPicPr>
          <p:cNvPr id="5" name="4 Imagen" descr="Recorte de pantalla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355" y="811067"/>
            <a:ext cx="2124645" cy="1626913"/>
          </a:xfrm>
          <a:prstGeom prst="rect">
            <a:avLst/>
          </a:prstGeom>
        </p:spPr>
      </p:pic>
      <p:pic>
        <p:nvPicPr>
          <p:cNvPr id="7" name="6 Imagen" descr="Recorte de pantalla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355" y="2572485"/>
            <a:ext cx="2619623" cy="1940202"/>
          </a:xfrm>
          <a:prstGeom prst="rect">
            <a:avLst/>
          </a:prstGeom>
        </p:spPr>
      </p:pic>
      <p:pic>
        <p:nvPicPr>
          <p:cNvPr id="3" name="2 Imagen" descr="Recorte de pantalla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472" y="3542586"/>
            <a:ext cx="2686425" cy="54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571009"/>
      </p:ext>
    </p:extLst>
  </p:cSld>
  <p:clrMapOvr>
    <a:masterClrMapping/>
  </p:clrMapOvr>
  <p:transition spd="med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úmero de diapositiva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fld id="{516DDE33-F22F-4C72-893C-446D1F8C984D}" type="slidenum">
              <a:rPr lang="es-ES" altLang="es-ES" smtClean="0">
                <a:solidFill>
                  <a:srgbClr val="898989"/>
                </a:solidFill>
              </a:rPr>
              <a:pPr eaLnBrk="1" hangingPunct="1"/>
              <a:t>8</a:t>
            </a:fld>
            <a:endParaRPr lang="es-ES" altLang="es-ES">
              <a:solidFill>
                <a:srgbClr val="898989"/>
              </a:solidFill>
            </a:endParaRPr>
          </a:p>
        </p:txBody>
      </p:sp>
      <p:pic>
        <p:nvPicPr>
          <p:cNvPr id="8195" name="Imagen" descr="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138113"/>
            <a:ext cx="86360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2" name="AutoShape 4" descr="Resultado de imagen de icono robot trabajando en ofici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" name="Adecuación cartera de servicios medios propios…"/>
          <p:cNvSpPr txBox="1">
            <a:spLocks noChangeArrowheads="1"/>
          </p:cNvSpPr>
          <p:nvPr/>
        </p:nvSpPr>
        <p:spPr bwMode="auto">
          <a:xfrm>
            <a:off x="489600" y="370800"/>
            <a:ext cx="2456800" cy="300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26789" tIns="26789" rIns="26789" bIns="26789" anchor="ctr">
            <a:spAutoFit/>
          </a:bodyPr>
          <a:lstStyle/>
          <a:p>
            <a:pPr defTabSz="171450">
              <a:buSzPct val="75000"/>
              <a:tabLst>
                <a:tab pos="47625" algn="l"/>
              </a:tabLst>
              <a:defRPr sz="2400" b="1">
                <a:latin typeface="Arial"/>
                <a:ea typeface="Arial"/>
                <a:cs typeface="Arial"/>
                <a:sym typeface="Arial"/>
              </a:defRPr>
            </a:pPr>
            <a:r>
              <a:rPr lang="es-ES_tradnl" sz="1600" b="1" dirty="0">
                <a:latin typeface="+mj-lt"/>
                <a:ea typeface="Arial"/>
                <a:cs typeface="Arial"/>
                <a:sym typeface="Arial"/>
              </a:rPr>
              <a:t>Road </a:t>
            </a:r>
            <a:r>
              <a:rPr lang="es-ES_tradnl" sz="1600" b="1" dirty="0" err="1">
                <a:latin typeface="+mj-lt"/>
                <a:ea typeface="Arial"/>
                <a:cs typeface="Arial"/>
                <a:sym typeface="Arial"/>
              </a:rPr>
              <a:t>Map</a:t>
            </a:r>
            <a:endParaRPr lang="es-ES_tradnl" sz="1600" b="1" dirty="0"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9" name="8 Imagen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350" y="1428750"/>
            <a:ext cx="7931150" cy="2581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580278"/>
      </p:ext>
    </p:extLst>
  </p:cSld>
  <p:clrMapOvr>
    <a:masterClrMapping/>
  </p:clrMapOvr>
  <p:transition spd="med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úmero de diapositiva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fld id="{516DDE33-F22F-4C72-893C-446D1F8C984D}" type="slidenum">
              <a:rPr lang="es-ES" altLang="es-ES" smtClean="0">
                <a:solidFill>
                  <a:srgbClr val="898989"/>
                </a:solidFill>
              </a:rPr>
              <a:pPr eaLnBrk="1" hangingPunct="1"/>
              <a:t>9</a:t>
            </a:fld>
            <a:endParaRPr lang="es-ES" altLang="es-ES">
              <a:solidFill>
                <a:srgbClr val="898989"/>
              </a:solidFill>
            </a:endParaRPr>
          </a:p>
        </p:txBody>
      </p:sp>
      <p:pic>
        <p:nvPicPr>
          <p:cNvPr id="8195" name="Imagen" descr="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138113"/>
            <a:ext cx="86360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8" name="Adecuación cartera de servicios medios propios…"/>
          <p:cNvSpPr txBox="1">
            <a:spLocks noChangeArrowheads="1"/>
          </p:cNvSpPr>
          <p:nvPr/>
        </p:nvSpPr>
        <p:spPr bwMode="auto">
          <a:xfrm>
            <a:off x="488950" y="369237"/>
            <a:ext cx="6750050" cy="300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26789" tIns="26789" rIns="26789" bIns="26789" anchor="ctr">
            <a:spAutoFit/>
          </a:bodyPr>
          <a:lstStyle/>
          <a:p>
            <a:pPr defTabSz="171450">
              <a:buSzPct val="75000"/>
              <a:tabLst>
                <a:tab pos="47625" algn="l"/>
              </a:tabLst>
              <a:defRPr sz="2400" b="1">
                <a:latin typeface="Arial"/>
                <a:ea typeface="Arial"/>
                <a:cs typeface="Arial"/>
                <a:sym typeface="Arial"/>
              </a:defRPr>
            </a:pPr>
            <a:r>
              <a:rPr lang="es-ES_tradnl" sz="1600" b="1" dirty="0">
                <a:latin typeface="+mj-lt"/>
                <a:ea typeface="Arial"/>
                <a:cs typeface="Arial"/>
                <a:sym typeface="Arial"/>
              </a:rPr>
              <a:t>Ejemplo: Proceso Pre-altas</a:t>
            </a:r>
          </a:p>
        </p:txBody>
      </p:sp>
      <p:sp>
        <p:nvSpPr>
          <p:cNvPr id="2" name="AutoShape 4" descr="Resultado de imagen de icono robot trabajando en ofici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9" name="8 Imagen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850" y="927100"/>
            <a:ext cx="6380480" cy="3560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395755"/>
      </p:ext>
    </p:extLst>
  </p:cSld>
  <p:clrMapOvr>
    <a:masterClrMapping/>
  </p:clrMapOvr>
  <p:transition spd="med">
    <p:push/>
  </p:transition>
</p:sld>
</file>

<file path=ppt/theme/theme1.xml><?xml version="1.0" encoding="utf-8"?>
<a:theme xmlns:a="http://schemas.openxmlformats.org/drawingml/2006/main" name="Guia Sanitaria Prevencion PP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E64AEEDD9B7A4D93545ACBE97D4615" ma:contentTypeVersion="2" ma:contentTypeDescription="Create a new document." ma:contentTypeScope="" ma:versionID="f49002b78e3a4a71b814eef46a983816">
  <xsd:schema xmlns:xsd="http://www.w3.org/2001/XMLSchema" xmlns:xs="http://www.w3.org/2001/XMLSchema" xmlns:p="http://schemas.microsoft.com/office/2006/metadata/properties" xmlns:ns2="http://schemas.microsoft.com/sharepoint/v3/fields" targetNamespace="http://schemas.microsoft.com/office/2006/metadata/properties" ma:root="true" ma:fieldsID="38f6db2dd0d9a0cf6a8dc37be32b365b" ns2:_=""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Status" minOccurs="0"/>
                <xsd:element ref="ns2:_Vers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8" nillable="true" ma:displayName="Status" ma:default="Not Started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  <xsd:element name="_Version" ma:index="9" nillable="true" ma:displayName="Version" ma:internalName="_Vers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Version xmlns="http://schemas.microsoft.com/sharepoint/v3/fields" xsi:nil="true"/>
    <_Status xmlns="http://schemas.microsoft.com/sharepoint/v3/fields">Not Started</_Status>
  </documentManagement>
</p:properties>
</file>

<file path=customXml/itemProps1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4214858-785C-42F7-BE66-6D0E79395F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9AA0586-19A6-42A4-869C-D07BAC4808BB}">
  <ds:schemaRefs>
    <ds:schemaRef ds:uri="http://schemas.microsoft.com/sharepoint/v3/fields"/>
    <ds:schemaRef ds:uri="http://purl.org/dc/terms/"/>
    <ds:schemaRef ds:uri="http://purl.org/dc/dcmitype/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Guia Sanitaria Prevencion PPT.potx</Template>
  <TotalTime>6804</TotalTime>
  <Words>331</Words>
  <Application>Microsoft Office PowerPoint</Application>
  <PresentationFormat>Presentación en pantalla (16:9)</PresentationFormat>
  <Paragraphs>64</Paragraphs>
  <Slides>11</Slides>
  <Notes>1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Guia Sanitaria Prevencion PPT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FileNewTemplate</dc:title>
  <dc:creator>Diana</dc:creator>
  <cp:lastModifiedBy>JUAN LUIS PAGES LARA</cp:lastModifiedBy>
  <cp:revision>784</cp:revision>
  <cp:lastPrinted>2019-05-22T11:47:47Z</cp:lastPrinted>
  <dcterms:created xsi:type="dcterms:W3CDTF">2010-04-12T23:12:02Z</dcterms:created>
  <dcterms:modified xsi:type="dcterms:W3CDTF">2019-12-04T15:34:28Z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0x0101000DE64AEEDD9B7A4D93545ACBE97D4615</vt:lpwstr>
  </property>
</Properties>
</file>