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5"/>
  </p:notesMasterIdLst>
  <p:sldIdLst>
    <p:sldId id="257" r:id="rId5"/>
    <p:sldId id="261" r:id="rId6"/>
    <p:sldId id="256" r:id="rId7"/>
    <p:sldId id="268" r:id="rId8"/>
    <p:sldId id="269" r:id="rId9"/>
    <p:sldId id="276" r:id="rId10"/>
    <p:sldId id="271" r:id="rId11"/>
    <p:sldId id="272" r:id="rId12"/>
    <p:sldId id="273" r:id="rId13"/>
    <p:sldId id="260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B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89" autoAdjust="0"/>
    <p:restoredTop sz="93782" autoAdjust="0"/>
  </p:normalViewPr>
  <p:slideViewPr>
    <p:cSldViewPr snapToGrid="0" snapToObjects="1">
      <p:cViewPr>
        <p:scale>
          <a:sx n="130" d="100"/>
          <a:sy n="130" d="100"/>
        </p:scale>
        <p:origin x="-1080" y="-3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BF722-43D9-1D4C-9967-C71465BB239F}" type="datetimeFigureOut">
              <a:rPr lang="es-ES" smtClean="0"/>
              <a:t>08/07/2019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BDDED-FEE7-4B41-81C0-DE1D0422E7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6222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 de portada</a:t>
            </a:r>
            <a:r>
              <a:rPr lang="es-ES" baseline="0" dirty="0" smtClean="0"/>
              <a:t> corporativa para la presentación de la convención equipo directivo del 26 y 27 de septiembre en El Escorial (Madrid).</a:t>
            </a:r>
          </a:p>
          <a:p>
            <a:endParaRPr lang="es-ES" baseline="0" dirty="0" smtClean="0"/>
          </a:p>
          <a:p>
            <a:r>
              <a:rPr lang="es-ES" baseline="0" dirty="0" smtClean="0"/>
              <a:t>Recuerda: menos es mas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9335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Final</a:t>
            </a:r>
            <a:r>
              <a:rPr lang="es-ES" baseline="0" dirty="0" smtClean="0"/>
              <a:t> corporativo de presentación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293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 de diapositiva de</a:t>
            </a:r>
            <a:r>
              <a:rPr lang="es-ES" baseline="0" dirty="0" smtClean="0"/>
              <a:t> subtítulo con animación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1102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</a:t>
            </a:r>
            <a:r>
              <a:rPr lang="es-ES" baseline="0" dirty="0" smtClean="0"/>
              <a:t> de diapositiva con texto e imagen.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</a:t>
            </a:r>
            <a:r>
              <a:rPr lang="es-ES" baseline="0" dirty="0" smtClean="0"/>
              <a:t> de diapositiva con texto e imagen.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</a:t>
            </a:r>
            <a:r>
              <a:rPr lang="es-ES" baseline="0" dirty="0" smtClean="0"/>
              <a:t> de diapositiva con texto e imagen.</a:t>
            </a:r>
          </a:p>
          <a:p>
            <a:r>
              <a:rPr lang="es-ES" baseline="0" dirty="0" smtClean="0"/>
              <a:t>La idea es que sea muy esquemático.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</a:t>
            </a:r>
            <a:r>
              <a:rPr lang="es-ES" baseline="0" dirty="0" smtClean="0"/>
              <a:t> de diapositiva con texto e imagen.</a:t>
            </a:r>
          </a:p>
          <a:p>
            <a:r>
              <a:rPr lang="es-ES" baseline="0" dirty="0" smtClean="0"/>
              <a:t>La idea es que sea muy esquemático.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</a:t>
            </a:r>
            <a:r>
              <a:rPr lang="es-ES" baseline="0" dirty="0" smtClean="0"/>
              <a:t> de diapositiva con texto e imagen.</a:t>
            </a:r>
          </a:p>
          <a:p>
            <a:r>
              <a:rPr lang="es-ES" baseline="0" dirty="0" smtClean="0"/>
              <a:t>La idea es que sea muy esquemático.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</a:t>
            </a:r>
            <a:r>
              <a:rPr lang="es-ES" baseline="0" dirty="0" smtClean="0"/>
              <a:t> de diapositiva con texto e imagen.</a:t>
            </a:r>
          </a:p>
          <a:p>
            <a:r>
              <a:rPr lang="es-ES" baseline="0" dirty="0" smtClean="0"/>
              <a:t>La idea es que sea muy esquemático.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</a:t>
            </a:r>
            <a:r>
              <a:rPr lang="es-ES" baseline="0" dirty="0" smtClean="0"/>
              <a:t> de diapositiva con texto e imagen.</a:t>
            </a:r>
          </a:p>
          <a:p>
            <a:r>
              <a:rPr lang="es-ES" baseline="0" dirty="0" smtClean="0"/>
              <a:t>La idea es que sea muy esquemático.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7/8/2019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9120" y="1845236"/>
            <a:ext cx="7230579" cy="656044"/>
          </a:xfrm>
        </p:spPr>
        <p:txBody>
          <a:bodyPr>
            <a:normAutofit/>
          </a:bodyPr>
          <a:lstStyle/>
          <a:p>
            <a:r>
              <a:rPr lang="es-ES" sz="2800" dirty="0" smtClean="0">
                <a:latin typeface="Arial"/>
                <a:cs typeface="Arial"/>
              </a:rPr>
              <a:t>Plan de Sistemas </a:t>
            </a:r>
            <a:r>
              <a:rPr lang="es-ES" sz="2800" b="1" dirty="0" smtClean="0">
                <a:solidFill>
                  <a:srgbClr val="41B5FF"/>
                </a:solidFill>
                <a:latin typeface="Arial"/>
                <a:cs typeface="Arial"/>
              </a:rPr>
              <a:t>Asepeyo</a:t>
            </a:r>
            <a:endParaRPr lang="es-ES" sz="2800" b="1" dirty="0">
              <a:solidFill>
                <a:srgbClr val="41B5FF"/>
              </a:solidFill>
              <a:latin typeface="Arial"/>
              <a:cs typeface="Arial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9144000" cy="749034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Conector recto 10"/>
          <p:cNvCxnSpPr/>
          <p:nvPr/>
        </p:nvCxnSpPr>
        <p:spPr>
          <a:xfrm>
            <a:off x="1133888" y="2624709"/>
            <a:ext cx="6764455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133889" y="2760806"/>
            <a:ext cx="6764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Arial"/>
                <a:cs typeface="Arial"/>
              </a:rPr>
              <a:t>8 de Julio 2019</a:t>
            </a:r>
            <a:endParaRPr lang="es-ES" dirty="0">
              <a:latin typeface="Arial"/>
              <a:cs typeface="Arial"/>
            </a:endParaRPr>
          </a:p>
        </p:txBody>
      </p:sp>
      <p:pic>
        <p:nvPicPr>
          <p:cNvPr id="15" name="Imagen 14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14" y="210552"/>
            <a:ext cx="2259072" cy="34765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414251" y="4472427"/>
            <a:ext cx="4765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Dirección de Tecnologías de la Información y Comunicación</a:t>
            </a:r>
            <a:endParaRPr lang="es-ES" sz="1200" dirty="0">
              <a:solidFill>
                <a:schemeClr val="bg1">
                  <a:lumMod val="50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342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228E-7 -0.15992 L 3.54228E-7 -1.99444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9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2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 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0" y="4718791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Mutua Colaboradora con la Seguridad Social n</a:t>
            </a:r>
            <a:r>
              <a:rPr lang="es-E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º</a:t>
            </a:r>
            <a:r>
              <a:rPr lang="es-E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151</a:t>
            </a:r>
            <a:endParaRPr lang="es-ES" sz="105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" name="Imagen 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729" y="2299960"/>
            <a:ext cx="3544886" cy="54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0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d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8437" y="295428"/>
            <a:ext cx="3255045" cy="465375"/>
          </a:xfrm>
        </p:spPr>
        <p:txBody>
          <a:bodyPr>
            <a:noAutofit/>
          </a:bodyPr>
          <a:lstStyle/>
          <a:p>
            <a:r>
              <a:rPr lang="es-ES" sz="2000" dirty="0">
                <a:latin typeface="Arial"/>
                <a:cs typeface="Arial"/>
              </a:rPr>
              <a:t>Líneas generales</a:t>
            </a:r>
          </a:p>
        </p:txBody>
      </p:sp>
      <p:cxnSp>
        <p:nvCxnSpPr>
          <p:cNvPr id="4" name="Conector recto 3"/>
          <p:cNvCxnSpPr/>
          <p:nvPr/>
        </p:nvCxnSpPr>
        <p:spPr>
          <a:xfrm>
            <a:off x="855380" y="811116"/>
            <a:ext cx="2931445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4646412" y="0"/>
            <a:ext cx="4497587" cy="5143500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 </a:t>
            </a: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239383" y="1184906"/>
            <a:ext cx="4163438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/>
              <a:t>Consolidar </a:t>
            </a:r>
            <a:r>
              <a:rPr lang="es-ES" sz="1200" dirty="0"/>
              <a:t>un </a:t>
            </a:r>
            <a:r>
              <a:rPr lang="es-ES" sz="1200" dirty="0" smtClean="0"/>
              <a:t>repositorio de identidad único y transversal para empleados y trabajadores. </a:t>
            </a:r>
          </a:p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/>
              <a:t>Incorporar metodologías de desarrollo ágiles en la gestión de los proyectos.</a:t>
            </a:r>
          </a:p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/>
              <a:t>Incorporar tecnologías de sistemas e infraestructuras que nos permitan acelerar el proceso de desarrollo e implantación.</a:t>
            </a:r>
          </a:p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/>
              <a:t>Transformar el repositorio global de documentación de forma que sea posible una gobernanza del ciclo de vida del documento.</a:t>
            </a:r>
          </a:p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/>
              <a:t>Eliminación del host como plataforma de ejecución de aplicaciones.</a:t>
            </a:r>
          </a:p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/>
              <a:t>Incorporación de </a:t>
            </a:r>
            <a:r>
              <a:rPr lang="es-ES" sz="1200" dirty="0" err="1" smtClean="0"/>
              <a:t>Gsuite</a:t>
            </a:r>
            <a:r>
              <a:rPr lang="es-ES" sz="1200" dirty="0" smtClean="0"/>
              <a:t> como herramienta de productividad.</a:t>
            </a:r>
          </a:p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/>
              <a:t>Evolucionar la plataforma corporativa para adecuarla al nuevo entorno de trabajo y nuevas tendencias de diseño de escritorio.</a:t>
            </a:r>
          </a:p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/>
              <a:t>Incorporar los procesos definidos por las PMO.</a:t>
            </a:r>
          </a:p>
        </p:txBody>
      </p:sp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142" y="760803"/>
            <a:ext cx="3286125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87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3509E-6 -0.9926 L 4.03509E-6 2.53469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6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sp>
        <p:nvSpPr>
          <p:cNvPr id="13" name="Título 1"/>
          <p:cNvSpPr>
            <a:spLocks noGrp="1"/>
          </p:cNvSpPr>
          <p:nvPr>
            <p:ph type="ctrTitle"/>
          </p:nvPr>
        </p:nvSpPr>
        <p:spPr>
          <a:xfrm>
            <a:off x="-1" y="532573"/>
            <a:ext cx="9144000" cy="478307"/>
          </a:xfrm>
          <a:noFill/>
        </p:spPr>
        <p:txBody>
          <a:bodyPr>
            <a:normAutofit/>
          </a:bodyPr>
          <a:lstStyle/>
          <a:p>
            <a:pPr marL="171450" lvl="0" indent="-171450">
              <a:spcAft>
                <a:spcPts val="600"/>
              </a:spcAft>
            </a:pPr>
            <a:r>
              <a:rPr lang="es-ES" sz="1400" u="sng" dirty="0"/>
              <a:t>Consolidar un repositorio de identidad único y transversal para empleados y </a:t>
            </a:r>
            <a:r>
              <a:rPr lang="es-ES" sz="1400" u="sng" dirty="0" smtClean="0"/>
              <a:t>trabajadores </a:t>
            </a:r>
            <a:endParaRPr lang="es-ES" sz="1400" u="sng" dirty="0"/>
          </a:p>
        </p:txBody>
      </p:sp>
      <p:sp>
        <p:nvSpPr>
          <p:cNvPr id="2" name="1 CuadroTexto"/>
          <p:cNvSpPr txBox="1"/>
          <p:nvPr/>
        </p:nvSpPr>
        <p:spPr>
          <a:xfrm>
            <a:off x="460859" y="1083045"/>
            <a:ext cx="70774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 smtClean="0"/>
              <a:t>Incorporación del gestor de identidades como repositorio único y central para todas las aplicaciones, actualmente tenemos 4 repositorios de identidad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Basados en estándares y orientados a aplicaciones WEB para optimizar las transacciones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Evitar que el usuario se deba identificar en cada una de las aplicaciones que </a:t>
            </a:r>
            <a:r>
              <a:rPr lang="es-ES" sz="1400" dirty="0" smtClean="0"/>
              <a:t>utiliza SSO.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Demanda de las aplicaciones </a:t>
            </a:r>
            <a:r>
              <a:rPr lang="es-ES" sz="1400" dirty="0" err="1"/>
              <a:t>SaaS</a:t>
            </a:r>
            <a:r>
              <a:rPr lang="es-ES" sz="1400" dirty="0"/>
              <a:t> que </a:t>
            </a:r>
            <a:r>
              <a:rPr lang="es-ES" sz="1400" dirty="0" smtClean="0"/>
              <a:t>irá </a:t>
            </a:r>
            <a:r>
              <a:rPr lang="es-ES" sz="1400" dirty="0"/>
              <a:t>en </a:t>
            </a:r>
            <a:r>
              <a:rPr lang="es-ES" sz="1400" dirty="0" smtClean="0"/>
              <a:t>aumento y se requerirá la federación de la identidad con estos servicios </a:t>
            </a:r>
            <a:r>
              <a:rPr lang="es-ES" sz="1400" dirty="0" err="1" smtClean="0"/>
              <a:t>esternos</a:t>
            </a:r>
            <a:r>
              <a:rPr lang="es-ES" sz="1400" dirty="0"/>
              <a:t> </a:t>
            </a:r>
            <a:r>
              <a:rPr lang="es-ES" sz="1400" dirty="0" smtClean="0"/>
              <a:t>(</a:t>
            </a:r>
            <a:r>
              <a:rPr lang="es-ES" sz="1400" dirty="0" err="1" smtClean="0"/>
              <a:t>Gsuite</a:t>
            </a:r>
            <a:r>
              <a:rPr lang="es-ES" sz="1400" dirty="0" smtClean="0"/>
              <a:t>, </a:t>
            </a:r>
            <a:r>
              <a:rPr lang="es-ES" sz="1400" dirty="0" err="1" smtClean="0"/>
              <a:t>Jabber</a:t>
            </a:r>
            <a:r>
              <a:rPr lang="es-ES" sz="1400" dirty="0" smtClean="0"/>
              <a:t>, Aplica, …).</a:t>
            </a:r>
            <a:endParaRPr lang="es-ES" sz="1400" dirty="0"/>
          </a:p>
          <a:p>
            <a:endParaRPr lang="es-ES" sz="1600" dirty="0"/>
          </a:p>
          <a:p>
            <a:endParaRPr lang="es-ES" sz="1600" dirty="0"/>
          </a:p>
          <a:p>
            <a:endParaRPr lang="es-ES" sz="1600" dirty="0"/>
          </a:p>
        </p:txBody>
      </p:sp>
      <p:pic>
        <p:nvPicPr>
          <p:cNvPr id="2050" name="Picture 2" descr="Resultado de imagen de single sign 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299" y="2641466"/>
            <a:ext cx="5367400" cy="234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esultado de imagen de information technology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813" y="270818"/>
            <a:ext cx="364300" cy="36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2792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" y="532573"/>
            <a:ext cx="9144000" cy="478307"/>
          </a:xfrm>
          <a:noFill/>
        </p:spPr>
        <p:txBody>
          <a:bodyPr>
            <a:normAutofit/>
          </a:bodyPr>
          <a:lstStyle/>
          <a:p>
            <a:pPr marL="171450" lvl="0" indent="-171450">
              <a:spcAft>
                <a:spcPts val="600"/>
              </a:spcAft>
            </a:pPr>
            <a:r>
              <a:rPr lang="es-ES" sz="1400" u="sng" dirty="0"/>
              <a:t>Incorporar metodologías de desarrollo ágiles en la gestión de los proyectos</a:t>
            </a:r>
            <a:r>
              <a:rPr lang="es-ES" sz="1400" dirty="0"/>
              <a:t>.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-2" y="1121590"/>
            <a:ext cx="4930446" cy="1455725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vert="horz" wrap="square" lIns="216000" tIns="108000" rIns="252000" bIns="10800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93750" indent="-285750" algn="just"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Arial"/>
                <a:cs typeface="Arial"/>
              </a:rPr>
              <a:t>Aumentar la eficiencia en el desarrollo.</a:t>
            </a:r>
          </a:p>
          <a:p>
            <a:pPr marL="393750" indent="-285750" algn="just"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Arial"/>
                <a:cs typeface="Arial"/>
              </a:rPr>
              <a:t>Independizarnos de los proveedores.</a:t>
            </a:r>
          </a:p>
          <a:p>
            <a:pPr marL="393750" indent="-285750" algn="just"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Arial"/>
                <a:cs typeface="Arial"/>
              </a:rPr>
              <a:t>Adoptar estándares de mercado.</a:t>
            </a:r>
          </a:p>
          <a:p>
            <a:pPr marL="393750" indent="-285750" algn="just"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Arial"/>
                <a:cs typeface="Arial"/>
              </a:rPr>
              <a:t>Acelerar el proceso de implantación y despliegue.</a:t>
            </a:r>
          </a:p>
          <a:p>
            <a:pPr marL="108000" algn="just"/>
            <a:endParaRPr lang="es-ES" sz="1200" dirty="0">
              <a:latin typeface="Arial"/>
              <a:cs typeface="Arial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805859" y="2712379"/>
            <a:ext cx="46516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algn="just"/>
            <a:r>
              <a:rPr lang="es-ES" sz="1100" b="1" dirty="0">
                <a:solidFill>
                  <a:srgbClr val="41B5FF"/>
                </a:solidFill>
                <a:latin typeface="Arial"/>
                <a:cs typeface="Arial"/>
              </a:rPr>
              <a:t>Dos </a:t>
            </a:r>
            <a:r>
              <a:rPr lang="es-ES" sz="1100" b="1" dirty="0">
                <a:solidFill>
                  <a:srgbClr val="41B5FF"/>
                </a:solidFill>
                <a:latin typeface="Arial"/>
                <a:cs typeface="Arial"/>
              </a:rPr>
              <a:t>estrategias</a:t>
            </a:r>
            <a:r>
              <a:rPr lang="es-ES" sz="1100" dirty="0">
                <a:latin typeface="Arial"/>
                <a:cs typeface="Arial"/>
              </a:rPr>
              <a:t>, una por la parte de metodologías y otra por la parte de infraestructura:</a:t>
            </a:r>
          </a:p>
          <a:p>
            <a:pPr marL="108000" algn="just"/>
            <a:endParaRPr lang="es-ES" sz="1100" dirty="0">
              <a:latin typeface="Arial"/>
              <a:cs typeface="Arial"/>
            </a:endParaRPr>
          </a:p>
          <a:p>
            <a:pPr marL="108000" algn="just"/>
            <a:r>
              <a:rPr lang="es-ES" sz="1100" b="1" u="sng" dirty="0" err="1">
                <a:latin typeface="Arial"/>
                <a:cs typeface="Arial"/>
              </a:rPr>
              <a:t>DevOps</a:t>
            </a:r>
            <a:r>
              <a:rPr lang="es-ES" sz="1100" b="1" u="sng" dirty="0">
                <a:latin typeface="Arial"/>
                <a:cs typeface="Arial"/>
              </a:rPr>
              <a:t>: </a:t>
            </a:r>
          </a:p>
          <a:p>
            <a:pPr marL="108000" algn="just"/>
            <a:r>
              <a:rPr lang="es-ES" sz="1100" dirty="0">
                <a:latin typeface="Arial"/>
                <a:cs typeface="Arial"/>
              </a:rPr>
              <a:t>Metodología de desarrollo agile orientada a CD/CI para acelerar las fases de </a:t>
            </a:r>
            <a:r>
              <a:rPr lang="es-ES" sz="1100" dirty="0" smtClean="0">
                <a:latin typeface="Arial"/>
                <a:cs typeface="Arial"/>
              </a:rPr>
              <a:t>codificación/</a:t>
            </a:r>
            <a:r>
              <a:rPr lang="es-ES" sz="1100" dirty="0" err="1" smtClean="0">
                <a:latin typeface="Arial"/>
                <a:cs typeface="Arial"/>
              </a:rPr>
              <a:t>testing</a:t>
            </a:r>
            <a:r>
              <a:rPr lang="es-ES" sz="1100" dirty="0" smtClean="0">
                <a:latin typeface="Arial"/>
                <a:cs typeface="Arial"/>
              </a:rPr>
              <a:t>/producción. </a:t>
            </a:r>
            <a:endParaRPr lang="es-ES" sz="1100" dirty="0">
              <a:latin typeface="Arial"/>
              <a:cs typeface="Arial"/>
            </a:endParaRPr>
          </a:p>
          <a:p>
            <a:pPr marL="108000" algn="just"/>
            <a:endParaRPr lang="es-ES" sz="1100" dirty="0">
              <a:latin typeface="Arial"/>
              <a:cs typeface="Arial"/>
            </a:endParaRPr>
          </a:p>
          <a:p>
            <a:pPr marL="108000" algn="just"/>
            <a:r>
              <a:rPr lang="es-ES" sz="1100" b="1" u="sng" dirty="0" err="1">
                <a:latin typeface="Arial"/>
                <a:cs typeface="Arial"/>
              </a:rPr>
              <a:t>Containers</a:t>
            </a:r>
            <a:r>
              <a:rPr lang="es-ES" sz="1100" b="1" u="sng" dirty="0">
                <a:latin typeface="Arial"/>
                <a:cs typeface="Arial"/>
              </a:rPr>
              <a:t>: </a:t>
            </a:r>
          </a:p>
          <a:p>
            <a:pPr marL="108000" algn="just"/>
            <a:r>
              <a:rPr lang="es-ES" sz="1100" dirty="0">
                <a:latin typeface="Arial"/>
                <a:cs typeface="Arial"/>
              </a:rPr>
              <a:t>Arquitectura de sistemas que permite fragmentar las aplicaciones en </a:t>
            </a:r>
            <a:r>
              <a:rPr lang="es-ES" sz="1100" dirty="0" err="1">
                <a:latin typeface="Arial"/>
                <a:cs typeface="Arial"/>
              </a:rPr>
              <a:t>microservicios</a:t>
            </a:r>
            <a:r>
              <a:rPr lang="es-ES" sz="1100" dirty="0">
                <a:latin typeface="Arial"/>
                <a:cs typeface="Arial"/>
              </a:rPr>
              <a:t> con capacidad de escalado automático y aumento en la facilidad de despliegues.</a:t>
            </a:r>
          </a:p>
          <a:p>
            <a:endParaRPr lang="es-ES" sz="1100" dirty="0"/>
          </a:p>
        </p:txBody>
      </p:sp>
      <p:pic>
        <p:nvPicPr>
          <p:cNvPr id="3074" name="Picture 2" descr="Resultado de imagen de devo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10" y="2540304"/>
            <a:ext cx="2135061" cy="218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n de containers dock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358" y="1010879"/>
            <a:ext cx="2980710" cy="167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n de information technology 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813" y="270818"/>
            <a:ext cx="364300" cy="36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9277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-1" y="791945"/>
            <a:ext cx="91440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1200" b="1" u="sng" dirty="0"/>
              <a:t>Transformar el repositorio global de documentación de forma que sea posible una gobernanza del ciclo de vida del documento</a:t>
            </a:r>
            <a:r>
              <a:rPr lang="es-ES" sz="1200" b="1" u="sng" dirty="0" smtClean="0"/>
              <a:t>.</a:t>
            </a:r>
            <a:endParaRPr lang="es-ES" sz="1200" b="1" u="sng" dirty="0"/>
          </a:p>
        </p:txBody>
      </p:sp>
      <p:sp>
        <p:nvSpPr>
          <p:cNvPr id="30" name="CuadroTexto 29"/>
          <p:cNvSpPr txBox="1"/>
          <p:nvPr/>
        </p:nvSpPr>
        <p:spPr>
          <a:xfrm>
            <a:off x="318538" y="1243685"/>
            <a:ext cx="40632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200" dirty="0">
                <a:latin typeface="Arial"/>
                <a:cs typeface="Arial"/>
              </a:rPr>
              <a:t>Definición de </a:t>
            </a:r>
            <a:r>
              <a:rPr lang="es-ES" sz="1200" dirty="0" err="1">
                <a:latin typeface="Arial"/>
                <a:cs typeface="Arial"/>
              </a:rPr>
              <a:t>Alfresco</a:t>
            </a:r>
            <a:r>
              <a:rPr lang="es-ES" sz="1200" dirty="0">
                <a:latin typeface="Arial"/>
                <a:cs typeface="Arial"/>
              </a:rPr>
              <a:t> como repositorio global.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200" dirty="0" smtClean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Arial"/>
                <a:cs typeface="Arial"/>
              </a:rPr>
              <a:t>Migración del sistema de almacenamiento corporativo a </a:t>
            </a:r>
            <a:r>
              <a:rPr lang="es-ES" sz="1200" dirty="0" err="1" smtClean="0">
                <a:latin typeface="Arial"/>
                <a:cs typeface="Arial"/>
              </a:rPr>
              <a:t>Alfresco</a:t>
            </a:r>
            <a:r>
              <a:rPr lang="es-ES" sz="1200" dirty="0">
                <a:latin typeface="Arial"/>
                <a:cs typeface="Arial"/>
              </a:rPr>
              <a:t> </a:t>
            </a:r>
            <a:r>
              <a:rPr lang="es-ES" sz="1200" dirty="0" smtClean="0">
                <a:latin typeface="Arial"/>
                <a:cs typeface="Arial"/>
              </a:rPr>
              <a:t>(23M documentos).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200" dirty="0" smtClean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Arial"/>
                <a:cs typeface="Arial"/>
              </a:rPr>
              <a:t>Definición de los informes de </a:t>
            </a:r>
            <a:r>
              <a:rPr lang="es-ES" sz="1200" dirty="0" smtClean="0">
                <a:latin typeface="Arial"/>
                <a:cs typeface="Arial"/>
              </a:rPr>
              <a:t>actividad.</a:t>
            </a:r>
            <a:endParaRPr lang="es-ES" sz="1200" dirty="0" smtClean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200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200" dirty="0">
                <a:latin typeface="Arial"/>
                <a:cs typeface="Arial"/>
              </a:rPr>
              <a:t>Definición de flujos de aprobación de documentos</a:t>
            </a:r>
            <a:r>
              <a:rPr lang="es-ES" sz="1200" dirty="0" smtClean="0">
                <a:latin typeface="Arial"/>
                <a:cs typeface="Arial"/>
              </a:rPr>
              <a:t>.</a:t>
            </a:r>
            <a:endParaRPr lang="es-ES" sz="1200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200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Arial"/>
                <a:cs typeface="Arial"/>
              </a:rPr>
              <a:t>Establecimiento de los mecanismos de gestión del ciclo de vida del documento en cumplimiento con la GDPR.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 descr="Resultado de imagen de alfres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507" y="1631072"/>
            <a:ext cx="4908244" cy="331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ultado de imagen de information technology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813" y="270818"/>
            <a:ext cx="364300" cy="36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5099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-1" y="631015"/>
            <a:ext cx="9144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1400" u="sng" dirty="0"/>
              <a:t>Eliminación del host como plataforma de ejecución de </a:t>
            </a:r>
            <a:r>
              <a:rPr lang="es-ES" sz="1400" u="sng" dirty="0" smtClean="0"/>
              <a:t>aplicaciones</a:t>
            </a:r>
            <a:endParaRPr lang="es-ES" sz="1400" u="sng" dirty="0"/>
          </a:p>
        </p:txBody>
      </p:sp>
      <p:sp>
        <p:nvSpPr>
          <p:cNvPr id="30" name="CuadroTexto 29"/>
          <p:cNvSpPr txBox="1"/>
          <p:nvPr/>
        </p:nvSpPr>
        <p:spPr>
          <a:xfrm>
            <a:off x="816801" y="1420339"/>
            <a:ext cx="25417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400" dirty="0">
                <a:latin typeface="Arial"/>
                <a:cs typeface="Arial"/>
              </a:rPr>
              <a:t>Chaman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400" dirty="0" smtClean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Arial"/>
                <a:cs typeface="Arial"/>
              </a:rPr>
              <a:t>Afiliación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400" dirty="0" smtClean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Arial"/>
                <a:cs typeface="Arial"/>
              </a:rPr>
              <a:t>Contabilidad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400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Arial"/>
                <a:cs typeface="Arial"/>
              </a:rPr>
              <a:t>Prestaciones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400" dirty="0">
              <a:latin typeface="Arial"/>
              <a:cs typeface="Arial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Resultado de imagen de information technology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813" y="270818"/>
            <a:ext cx="364300" cy="36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752698" y="1420339"/>
            <a:ext cx="48060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Dos estrategias </a:t>
            </a:r>
            <a:r>
              <a:rPr lang="es-ES" dirty="0" smtClean="0"/>
              <a:t>cada una con sus ventajas y desventajas:</a:t>
            </a:r>
          </a:p>
          <a:p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Traducción de código de host a Java (CENIA)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Nuevo desarrollo</a:t>
            </a:r>
            <a:endParaRPr lang="es-ES" dirty="0"/>
          </a:p>
        </p:txBody>
      </p:sp>
      <p:pic>
        <p:nvPicPr>
          <p:cNvPr id="8197" name="Picture 5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594" y="3188235"/>
            <a:ext cx="1871803" cy="152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Resultado de imagen de containers dock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062" y="3113047"/>
            <a:ext cx="2980710" cy="167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Flecha derecha"/>
          <p:cNvSpPr/>
          <p:nvPr/>
        </p:nvSpPr>
        <p:spPr>
          <a:xfrm>
            <a:off x="5157397" y="3833165"/>
            <a:ext cx="482622" cy="53400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707073" y="4352102"/>
            <a:ext cx="2238452" cy="584775"/>
          </a:xfrm>
          <a:prstGeom prst="rect">
            <a:avLst/>
          </a:prstGeom>
          <a:noFill/>
          <a:ln>
            <a:solidFill>
              <a:srgbClr val="41B5FF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600 MIPS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5962109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-1" y="631015"/>
            <a:ext cx="9144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s-ES" sz="1400" u="sng" dirty="0"/>
              <a:t>Incorporación de </a:t>
            </a:r>
            <a:r>
              <a:rPr lang="es-ES" sz="1400" u="sng" dirty="0" err="1"/>
              <a:t>Gsuite</a:t>
            </a:r>
            <a:r>
              <a:rPr lang="es-ES" sz="1400" u="sng" dirty="0"/>
              <a:t> como herramienta de </a:t>
            </a:r>
            <a:r>
              <a:rPr lang="es-ES" sz="1400" u="sng" dirty="0" smtClean="0"/>
              <a:t>productividad</a:t>
            </a:r>
            <a:endParaRPr lang="es-ES" sz="1400" u="sng" dirty="0"/>
          </a:p>
        </p:txBody>
      </p:sp>
      <p:sp>
        <p:nvSpPr>
          <p:cNvPr id="30" name="CuadroTexto 29"/>
          <p:cNvSpPr txBox="1"/>
          <p:nvPr/>
        </p:nvSpPr>
        <p:spPr>
          <a:xfrm>
            <a:off x="289277" y="1199003"/>
            <a:ext cx="41208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000" dirty="0" smtClean="0">
                <a:latin typeface="Arial"/>
                <a:cs typeface="Arial"/>
              </a:rPr>
              <a:t>Licitación.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/>
                <a:cs typeface="Arial"/>
              </a:rPr>
              <a:t>Adjudicación.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/>
                <a:cs typeface="Arial"/>
              </a:rPr>
              <a:t>Implantación.</a:t>
            </a:r>
          </a:p>
          <a:p>
            <a:pPr algn="just"/>
            <a:endParaRPr lang="es-ES" sz="2000" dirty="0">
              <a:latin typeface="Arial"/>
              <a:cs typeface="Arial"/>
            </a:endParaRPr>
          </a:p>
          <a:p>
            <a:pPr algn="just"/>
            <a:endParaRPr lang="es-ES" sz="2000" dirty="0">
              <a:latin typeface="Arial"/>
              <a:cs typeface="Arial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Resultado de imagen de information technology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813" y="270818"/>
            <a:ext cx="364300" cy="36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Resultado de imagen de gsui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763" y="1143617"/>
            <a:ext cx="5734050" cy="360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3355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-1" y="631015"/>
            <a:ext cx="9144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s-ES" sz="1400" u="sng" dirty="0"/>
              <a:t>Evolucionar la plataforma </a:t>
            </a:r>
            <a:r>
              <a:rPr lang="es-ES" sz="1400" u="sng" dirty="0" smtClean="0"/>
              <a:t>corporativa</a:t>
            </a:r>
            <a:endParaRPr lang="es-ES" sz="1400" u="sng" dirty="0"/>
          </a:p>
        </p:txBody>
      </p:sp>
      <p:sp>
        <p:nvSpPr>
          <p:cNvPr id="30" name="CuadroTexto 29"/>
          <p:cNvSpPr txBox="1"/>
          <p:nvPr/>
        </p:nvSpPr>
        <p:spPr>
          <a:xfrm>
            <a:off x="479472" y="1140482"/>
            <a:ext cx="41208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"/>
                <a:cs typeface="Arial"/>
              </a:rPr>
              <a:t>Simplificación de la infraestructura.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400" dirty="0" smtClean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"/>
                <a:cs typeface="Arial"/>
              </a:rPr>
              <a:t>Modernización del escritorio de usuario para mejorar la eficiencia y la usabilidad.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400" dirty="0" smtClean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"/>
                <a:cs typeface="Arial"/>
              </a:rPr>
              <a:t>Adaptación de la plataforma a los nuevos entornos (</a:t>
            </a:r>
            <a:r>
              <a:rPr lang="es-ES" sz="1400" dirty="0" err="1" smtClean="0">
                <a:latin typeface="Arial"/>
                <a:cs typeface="Arial"/>
              </a:rPr>
              <a:t>GSuite</a:t>
            </a:r>
            <a:r>
              <a:rPr lang="es-ES" sz="1400" dirty="0" smtClean="0">
                <a:latin typeface="Arial"/>
                <a:cs typeface="Arial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400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"/>
                <a:cs typeface="Arial"/>
              </a:rPr>
              <a:t>Mejora de la seguridad (Integración nativa </a:t>
            </a:r>
          </a:p>
          <a:p>
            <a:pPr lvl="1" algn="just"/>
            <a:r>
              <a:rPr lang="es-ES" sz="1400" dirty="0" smtClean="0">
                <a:latin typeface="Arial"/>
                <a:cs typeface="Arial"/>
              </a:rPr>
              <a:t>DA + 2FA)</a:t>
            </a:r>
            <a:endParaRPr lang="es-ES" sz="1400" dirty="0">
              <a:latin typeface="Arial"/>
              <a:cs typeface="Arial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Resultado de imagen de information technology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813" y="270818"/>
            <a:ext cx="364300" cy="36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1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171" y="1246031"/>
            <a:ext cx="2043942" cy="153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Resultado de imagen de ubuntu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339" y="2516429"/>
            <a:ext cx="4387776" cy="246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013482" y="3682868"/>
            <a:ext cx="79337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s-ES" b="1" dirty="0" smtClean="0"/>
              <a:t>P4500</a:t>
            </a:r>
            <a:endParaRPr lang="es-ES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1410169" y="3949787"/>
            <a:ext cx="1439805" cy="46166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-&gt;P5000</a:t>
            </a:r>
            <a:endParaRPr lang="es-ES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2299222" y="4332660"/>
            <a:ext cx="1373838" cy="461665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tx2"/>
                </a:solidFill>
              </a:rPr>
              <a:t>G</a:t>
            </a:r>
            <a:r>
              <a:rPr lang="es-ES" sz="2400" b="1" dirty="0" smtClean="0">
                <a:solidFill>
                  <a:schemeClr val="tx2"/>
                </a:solidFill>
              </a:rPr>
              <a:t>5000</a:t>
            </a:r>
            <a:endParaRPr lang="es-E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2415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-1" y="631015"/>
            <a:ext cx="9144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s-ES" sz="1400" u="sng" dirty="0"/>
              <a:t>Incorporar los procesos definidos por las </a:t>
            </a:r>
            <a:r>
              <a:rPr lang="es-ES" sz="1400" u="sng" dirty="0" smtClean="0"/>
              <a:t>PMO</a:t>
            </a:r>
            <a:endParaRPr lang="es-ES" sz="1400" u="sng" dirty="0"/>
          </a:p>
        </p:txBody>
      </p:sp>
      <p:sp>
        <p:nvSpPr>
          <p:cNvPr id="30" name="CuadroTexto 29"/>
          <p:cNvSpPr txBox="1"/>
          <p:nvPr/>
        </p:nvSpPr>
        <p:spPr>
          <a:xfrm>
            <a:off x="479472" y="1140482"/>
            <a:ext cx="412087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"/>
                <a:cs typeface="Arial"/>
              </a:rPr>
              <a:t>Incorporar los procesos definidos en la PMO en el área de Sistemas.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400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"/>
                <a:cs typeface="Arial"/>
              </a:rPr>
              <a:t>Licitación de las herramientas necesarias para implementar la PMO </a:t>
            </a:r>
            <a:r>
              <a:rPr lang="es-ES" sz="1400" dirty="0">
                <a:latin typeface="Arial"/>
                <a:cs typeface="Arial"/>
              </a:rPr>
              <a:t>(Jira</a:t>
            </a:r>
            <a:r>
              <a:rPr lang="es-ES" sz="1400" dirty="0" smtClean="0">
                <a:latin typeface="Arial"/>
                <a:cs typeface="Arial"/>
              </a:rPr>
              <a:t>).</a:t>
            </a:r>
          </a:p>
          <a:p>
            <a:pPr algn="just"/>
            <a:endParaRPr lang="es-ES" sz="1400" dirty="0" smtClean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"/>
                <a:cs typeface="Arial"/>
              </a:rPr>
              <a:t>Dar soporte a la configuración e implantación de las herramientas de gestión de la PMO.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400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"/>
                <a:cs typeface="Arial"/>
              </a:rPr>
              <a:t>Definir nuevos roles en la adopción de las nuevas herramientas.</a:t>
            </a:r>
          </a:p>
          <a:p>
            <a:pPr algn="just"/>
            <a:endParaRPr lang="es-ES" sz="1400" dirty="0">
              <a:latin typeface="Arial"/>
              <a:cs typeface="Arial"/>
            </a:endParaRPr>
          </a:p>
          <a:p>
            <a:pPr algn="just"/>
            <a:endParaRPr lang="es-ES" sz="1400" dirty="0">
              <a:latin typeface="Arial"/>
              <a:cs typeface="Arial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Resultado de imagen de information technology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813" y="270818"/>
            <a:ext cx="364300" cy="36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Resultado de imagen de jir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80" y="1034457"/>
            <a:ext cx="2082883" cy="104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n relaciona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134" y="1947239"/>
            <a:ext cx="5118817" cy="293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9015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Guia Presentacion Generic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purl.org/dc/terms/"/>
    <ds:schemaRef ds:uri="http://schemas.microsoft.com/office/2006/documentManagement/types"/>
    <ds:schemaRef ds:uri="http://schemas.microsoft.com/sharepoint/v3/fields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Guia Presentacion Generica</Template>
  <TotalTime>167</TotalTime>
  <Words>696</Words>
  <Application>Microsoft Office PowerPoint</Application>
  <PresentationFormat>Presentación en pantalla (16:9)</PresentationFormat>
  <Paragraphs>110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Guia Presentacion Generica</vt:lpstr>
      <vt:lpstr>Plan de Sistemas Asepeyo</vt:lpstr>
      <vt:lpstr>Líneas generales</vt:lpstr>
      <vt:lpstr>Consolidar un repositorio de identidad único y transversal para empleados y trabajadores </vt:lpstr>
      <vt:lpstr>Incorporar metodologías de desarrollo ágiles en la gestión de los proyectos.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ASEPEYO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Asepeyo</dc:title>
  <dc:creator>XAVIER CALATRAVA PETISME</dc:creator>
  <cp:lastModifiedBy>JUAN LUIS PAGES LARA</cp:lastModifiedBy>
  <cp:revision>19</cp:revision>
  <dcterms:created xsi:type="dcterms:W3CDTF">2019-06-27T14:37:57Z</dcterms:created>
  <dcterms:modified xsi:type="dcterms:W3CDTF">2019-07-08T07:43:01Z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