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mp4" ContentType="video/unknown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80" d="100"/>
          <a:sy n="80" d="100"/>
        </p:scale>
        <p:origin x="-968" y="-120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736014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1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1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Juan López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 Juan López</a:t>
            </a:r>
          </a:p>
        </p:txBody>
      </p:sp>
      <p:sp>
        <p:nvSpPr>
          <p:cNvPr id="94" name="“Escribir una cita aquí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“Escribir una cita aquí” </a:t>
            </a:r>
          </a:p>
        </p:txBody>
      </p:sp>
      <p:sp>
        <p:nvSpPr>
          <p:cNvPr id="9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n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n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o del título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Texto del título</a:t>
            </a:r>
          </a:p>
        </p:txBody>
      </p:sp>
      <p:sp>
        <p:nvSpPr>
          <p:cNvPr id="22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23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centr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el título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3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n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o del título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Texto del título</a:t>
            </a:r>
          </a:p>
        </p:txBody>
      </p:sp>
      <p:sp>
        <p:nvSpPr>
          <p:cNvPr id="40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49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57" name="Nivel de texto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n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o del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del título</a:t>
            </a:r>
          </a:p>
        </p:txBody>
      </p:sp>
      <p:sp>
        <p:nvSpPr>
          <p:cNvPr id="67" name="Nivel de texto 1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 de texto 1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n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n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n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xmlns:p14="http://schemas.microsoft.com/office/powerpoint/2010/main"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4" Type="http://schemas.openxmlformats.org/officeDocument/2006/relationships/image" Target="../media/image23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Stock-906776944.jpg" descr="iStock-906776944.jpg"/>
          <p:cNvPicPr>
            <a:picLocks noChangeAspect="1"/>
          </p:cNvPicPr>
          <p:nvPr/>
        </p:nvPicPr>
        <p:blipFill>
          <a:blip r:embed="rId2">
            <a:extLst/>
          </a:blip>
          <a:srcRect t="9750" b="9750"/>
          <a:stretch>
            <a:fillRect/>
          </a:stretch>
        </p:blipFill>
        <p:spPr>
          <a:xfrm>
            <a:off x="914575" y="800166"/>
            <a:ext cx="22554850" cy="12115668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Usos de la realidad virtual…"/>
          <p:cNvSpPr txBox="1"/>
          <p:nvPr/>
        </p:nvSpPr>
        <p:spPr>
          <a:xfrm>
            <a:off x="6317266" y="1536700"/>
            <a:ext cx="11086344" cy="175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5500" b="0">
                <a:latin typeface="Maven Pro Regular"/>
                <a:ea typeface="Maven Pro Regular"/>
                <a:cs typeface="Maven Pro Regular"/>
                <a:sym typeface="Maven Pro Regular"/>
              </a:defRPr>
            </a:pPr>
            <a:r>
              <a:t>Usos de la realidad virtual</a:t>
            </a:r>
          </a:p>
          <a:p>
            <a:pPr algn="l" defTabSz="457200">
              <a:defRPr sz="5500" b="0">
                <a:latin typeface="Maven Pro Regular"/>
                <a:ea typeface="Maven Pro Regular"/>
                <a:cs typeface="Maven Pro Regular"/>
                <a:sym typeface="Maven Pro Regular"/>
              </a:defRPr>
            </a:pPr>
            <a:r>
              <a:t>Y realidad aumentada en </a:t>
            </a:r>
            <a:r>
              <a:rPr>
                <a:solidFill>
                  <a:srgbClr val="0287F0"/>
                </a:solidFill>
                <a:latin typeface="Maven Pro Bold"/>
                <a:ea typeface="Maven Pro Bold"/>
                <a:cs typeface="Maven Pro Bold"/>
                <a:sym typeface="Maven Pro Bold"/>
              </a:rPr>
              <a:t>medicina</a:t>
            </a:r>
          </a:p>
        </p:txBody>
      </p:sp>
      <p:pic>
        <p:nvPicPr>
          <p:cNvPr id="121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41139" y="13127391"/>
            <a:ext cx="2372242" cy="3655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REHABILITACIÓN"/>
          <p:cNvSpPr txBox="1"/>
          <p:nvPr/>
        </p:nvSpPr>
        <p:spPr>
          <a:xfrm>
            <a:off x="10007562" y="1123950"/>
            <a:ext cx="436887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REHABILITACIÓN</a:t>
            </a:r>
          </a:p>
        </p:txBody>
      </p:sp>
      <p:sp>
        <p:nvSpPr>
          <p:cNvPr id="177" name="Indicaciones médicas"/>
          <p:cNvSpPr txBox="1"/>
          <p:nvPr/>
        </p:nvSpPr>
        <p:spPr>
          <a:xfrm>
            <a:off x="1389666" y="1282699"/>
            <a:ext cx="271280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2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Indicaciones médicas</a:t>
            </a:r>
          </a:p>
        </p:txBody>
      </p:sp>
      <p:sp>
        <p:nvSpPr>
          <p:cNvPr id="178" name="Rectángulo"/>
          <p:cNvSpPr/>
          <p:nvPr/>
        </p:nvSpPr>
        <p:spPr>
          <a:xfrm>
            <a:off x="763786" y="2103950"/>
            <a:ext cx="22856429" cy="8506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grpSp>
        <p:nvGrpSpPr>
          <p:cNvPr id="181" name="Grupo"/>
          <p:cNvGrpSpPr/>
          <p:nvPr/>
        </p:nvGrpSpPr>
        <p:grpSpPr>
          <a:xfrm>
            <a:off x="923617" y="3399714"/>
            <a:ext cx="22536766" cy="6431962"/>
            <a:chOff x="0" y="0"/>
            <a:chExt cx="22536765" cy="6431960"/>
          </a:xfrm>
        </p:grpSpPr>
        <p:pic>
          <p:nvPicPr>
            <p:cNvPr id="179" name="Imagen" descr="Imagen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0340915" cy="637749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80" name="Imagen" descr="Imagen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0498967" y="0"/>
              <a:ext cx="12037799" cy="643196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182" name="Imagen" descr="Imagen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30664" y="6867154"/>
            <a:ext cx="6722672" cy="6431962"/>
          </a:xfrm>
          <a:prstGeom prst="rect">
            <a:avLst/>
          </a:prstGeom>
          <a:ln w="12700">
            <a:miter lim="400000"/>
          </a:ln>
        </p:spPr>
      </p:pic>
      <p:sp>
        <p:nvSpPr>
          <p:cNvPr id="183" name="Nuevas maneras"/>
          <p:cNvSpPr txBox="1"/>
          <p:nvPr/>
        </p:nvSpPr>
        <p:spPr>
          <a:xfrm>
            <a:off x="10078504" y="2419714"/>
            <a:ext cx="4226992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Nuevas maneras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REHABILITACIÓN"/>
          <p:cNvSpPr txBox="1"/>
          <p:nvPr/>
        </p:nvSpPr>
        <p:spPr>
          <a:xfrm>
            <a:off x="10007562" y="1123950"/>
            <a:ext cx="436887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REHABILITACIÓN</a:t>
            </a:r>
          </a:p>
        </p:txBody>
      </p:sp>
      <p:sp>
        <p:nvSpPr>
          <p:cNvPr id="186" name="Indicaciones médicas"/>
          <p:cNvSpPr txBox="1"/>
          <p:nvPr/>
        </p:nvSpPr>
        <p:spPr>
          <a:xfrm>
            <a:off x="1389666" y="1282699"/>
            <a:ext cx="271280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2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Indicaciones médicas</a:t>
            </a:r>
          </a:p>
        </p:txBody>
      </p:sp>
      <p:sp>
        <p:nvSpPr>
          <p:cNvPr id="187" name="Rectángulo"/>
          <p:cNvSpPr/>
          <p:nvPr/>
        </p:nvSpPr>
        <p:spPr>
          <a:xfrm>
            <a:off x="763786" y="2103950"/>
            <a:ext cx="22856429" cy="8506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8" name="Nuevas maneras"/>
          <p:cNvSpPr txBox="1"/>
          <p:nvPr/>
        </p:nvSpPr>
        <p:spPr>
          <a:xfrm>
            <a:off x="10078504" y="2419714"/>
            <a:ext cx="4226992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Nuevas maneras</a:t>
            </a:r>
          </a:p>
        </p:txBody>
      </p:sp>
      <p:pic>
        <p:nvPicPr>
          <p:cNvPr id="189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10111" y="3596944"/>
            <a:ext cx="11563778" cy="93911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REHABILITACIÓN"/>
          <p:cNvSpPr txBox="1"/>
          <p:nvPr/>
        </p:nvSpPr>
        <p:spPr>
          <a:xfrm>
            <a:off x="10007562" y="1123950"/>
            <a:ext cx="436887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REHABILITACIÓN</a:t>
            </a:r>
          </a:p>
        </p:txBody>
      </p:sp>
      <p:sp>
        <p:nvSpPr>
          <p:cNvPr id="192" name="Indicaciones médicas"/>
          <p:cNvSpPr txBox="1"/>
          <p:nvPr/>
        </p:nvSpPr>
        <p:spPr>
          <a:xfrm>
            <a:off x="1389666" y="1282699"/>
            <a:ext cx="271280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2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Indicaciones médicas</a:t>
            </a:r>
          </a:p>
        </p:txBody>
      </p:sp>
      <p:sp>
        <p:nvSpPr>
          <p:cNvPr id="193" name="Rectángulo"/>
          <p:cNvSpPr/>
          <p:nvPr/>
        </p:nvSpPr>
        <p:spPr>
          <a:xfrm>
            <a:off x="763786" y="2103950"/>
            <a:ext cx="22856429" cy="8506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4" name="PATOLOGÍAS SUSCEPTIBLES DE TRATAMIENTO"/>
          <p:cNvSpPr txBox="1"/>
          <p:nvPr/>
        </p:nvSpPr>
        <p:spPr>
          <a:xfrm>
            <a:off x="8330536" y="2578464"/>
            <a:ext cx="7722928" cy="484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R="331470" algn="l" defTabSz="457200">
              <a:defRPr sz="2600" b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PATOLOGÍAS SUSCEPTIBLES DE TRATAMIENTO</a:t>
            </a:r>
          </a:p>
        </p:txBody>
      </p:sp>
      <p:sp>
        <p:nvSpPr>
          <p:cNvPr id="195" name="Círculo"/>
          <p:cNvSpPr/>
          <p:nvPr/>
        </p:nvSpPr>
        <p:spPr>
          <a:xfrm>
            <a:off x="9011642" y="4940956"/>
            <a:ext cx="749301" cy="749301"/>
          </a:xfrm>
          <a:prstGeom prst="ellipse">
            <a:avLst/>
          </a:prstGeom>
          <a:solidFill>
            <a:srgbClr val="08DB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6" name="Daño cerebral"/>
          <p:cNvSpPr txBox="1"/>
          <p:nvPr/>
        </p:nvSpPr>
        <p:spPr>
          <a:xfrm>
            <a:off x="10346308" y="4896506"/>
            <a:ext cx="4161806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b="0">
                <a:latin typeface="Maven Pro Bold"/>
                <a:ea typeface="Maven Pro Bold"/>
                <a:cs typeface="Maven Pro Bold"/>
                <a:sym typeface="Maven Pro Bold"/>
              </a:defRPr>
            </a:lvl1pPr>
          </a:lstStyle>
          <a:p>
            <a:r>
              <a:t>Daño cerebral</a:t>
            </a:r>
          </a:p>
        </p:txBody>
      </p:sp>
      <p:sp>
        <p:nvSpPr>
          <p:cNvPr id="197" name="Lesión medular"/>
          <p:cNvSpPr txBox="1"/>
          <p:nvPr/>
        </p:nvSpPr>
        <p:spPr>
          <a:xfrm>
            <a:off x="10346309" y="6517435"/>
            <a:ext cx="4629994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b="0">
                <a:latin typeface="Maven Pro Bold"/>
                <a:ea typeface="Maven Pro Bold"/>
                <a:cs typeface="Maven Pro Bold"/>
                <a:sym typeface="Maven Pro Bold"/>
              </a:defRPr>
            </a:lvl1pPr>
          </a:lstStyle>
          <a:p>
            <a:r>
              <a:t>Lesión medular</a:t>
            </a:r>
          </a:p>
        </p:txBody>
      </p:sp>
      <p:sp>
        <p:nvSpPr>
          <p:cNvPr id="198" name="Amputaciones"/>
          <p:cNvSpPr txBox="1"/>
          <p:nvPr/>
        </p:nvSpPr>
        <p:spPr>
          <a:xfrm>
            <a:off x="10384191" y="8138364"/>
            <a:ext cx="4289240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b="0">
                <a:latin typeface="Maven Pro Bold"/>
                <a:ea typeface="Maven Pro Bold"/>
                <a:cs typeface="Maven Pro Bold"/>
                <a:sym typeface="Maven Pro Bold"/>
              </a:defRPr>
            </a:lvl1pPr>
          </a:lstStyle>
          <a:p>
            <a:r>
              <a:t>Amputaciones</a:t>
            </a:r>
          </a:p>
        </p:txBody>
      </p:sp>
      <p:sp>
        <p:nvSpPr>
          <p:cNvPr id="199" name="Dolor regional complejo"/>
          <p:cNvSpPr txBox="1"/>
          <p:nvPr/>
        </p:nvSpPr>
        <p:spPr>
          <a:xfrm>
            <a:off x="10337842" y="9759293"/>
            <a:ext cx="7096200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b="0">
                <a:latin typeface="Maven Pro Bold"/>
                <a:ea typeface="Maven Pro Bold"/>
                <a:cs typeface="Maven Pro Bold"/>
                <a:sym typeface="Maven Pro Bold"/>
              </a:defRPr>
            </a:lvl1pPr>
          </a:lstStyle>
          <a:p>
            <a:r>
              <a:t>Dolor regional complejo</a:t>
            </a:r>
          </a:p>
        </p:txBody>
      </p:sp>
      <p:sp>
        <p:nvSpPr>
          <p:cNvPr id="200" name="Círculo"/>
          <p:cNvSpPr/>
          <p:nvPr/>
        </p:nvSpPr>
        <p:spPr>
          <a:xfrm>
            <a:off x="9011642" y="6561885"/>
            <a:ext cx="749301" cy="749301"/>
          </a:xfrm>
          <a:prstGeom prst="ellipse">
            <a:avLst/>
          </a:prstGeom>
          <a:solidFill>
            <a:srgbClr val="46BE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1" name="Círculo"/>
          <p:cNvSpPr/>
          <p:nvPr/>
        </p:nvSpPr>
        <p:spPr>
          <a:xfrm>
            <a:off x="9011642" y="8182814"/>
            <a:ext cx="749301" cy="749301"/>
          </a:xfrm>
          <a:prstGeom prst="ellipse">
            <a:avLst/>
          </a:prstGeom>
          <a:solidFill>
            <a:srgbClr val="0287F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2" name="Círculo"/>
          <p:cNvSpPr/>
          <p:nvPr/>
        </p:nvSpPr>
        <p:spPr>
          <a:xfrm>
            <a:off x="9011642" y="9803743"/>
            <a:ext cx="749301" cy="749301"/>
          </a:xfrm>
          <a:prstGeom prst="ellipse">
            <a:avLst/>
          </a:prstGeom>
          <a:solidFill>
            <a:srgbClr val="FF6604">
              <a:alpha val="84473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REHABILITACIÓN"/>
          <p:cNvSpPr txBox="1"/>
          <p:nvPr/>
        </p:nvSpPr>
        <p:spPr>
          <a:xfrm>
            <a:off x="10007562" y="1123950"/>
            <a:ext cx="436887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REHABILITACIÓN</a:t>
            </a:r>
          </a:p>
        </p:txBody>
      </p:sp>
      <p:sp>
        <p:nvSpPr>
          <p:cNvPr id="205" name="Indicaciones médicas"/>
          <p:cNvSpPr txBox="1"/>
          <p:nvPr/>
        </p:nvSpPr>
        <p:spPr>
          <a:xfrm>
            <a:off x="1389666" y="1282699"/>
            <a:ext cx="271280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2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Indicaciones médicas</a:t>
            </a:r>
          </a:p>
        </p:txBody>
      </p:sp>
      <p:sp>
        <p:nvSpPr>
          <p:cNvPr id="206" name="Rectángulo"/>
          <p:cNvSpPr/>
          <p:nvPr/>
        </p:nvSpPr>
        <p:spPr>
          <a:xfrm>
            <a:off x="763786" y="2103950"/>
            <a:ext cx="22856429" cy="8506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7" name="Daño cerebral adquirido (Ictus/traumático)"/>
          <p:cNvSpPr txBox="1"/>
          <p:nvPr/>
        </p:nvSpPr>
        <p:spPr>
          <a:xfrm>
            <a:off x="7152698" y="2578464"/>
            <a:ext cx="11117511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 sz="5000" b="0">
                <a:latin typeface="Maven Pro Bold"/>
                <a:ea typeface="Maven Pro Bold"/>
                <a:cs typeface="Maven Pro Bold"/>
                <a:sym typeface="Maven Pro Bold"/>
              </a:defRPr>
            </a:pPr>
            <a:r>
              <a:t>Daño cerebral adquirido </a:t>
            </a:r>
            <a:r>
              <a:rPr sz="3800">
                <a:latin typeface="Maven Pro Regular"/>
                <a:ea typeface="Maven Pro Regular"/>
                <a:cs typeface="Maven Pro Regular"/>
                <a:sym typeface="Maven Pro Regular"/>
              </a:rPr>
              <a:t>(Ictus/traumático)</a:t>
            </a:r>
          </a:p>
        </p:txBody>
      </p:sp>
      <p:sp>
        <p:nvSpPr>
          <p:cNvPr id="208" name="Reeducación de la marcha…"/>
          <p:cNvSpPr txBox="1"/>
          <p:nvPr/>
        </p:nvSpPr>
        <p:spPr>
          <a:xfrm>
            <a:off x="3500288" y="5761864"/>
            <a:ext cx="17383424" cy="52572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R="331470" indent="228600" algn="l" defTabSz="457200">
              <a:buSzPct val="125000"/>
              <a:buFont typeface="Symbol"/>
              <a:buChar char="·"/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 Reeducación de la marcha</a:t>
            </a:r>
          </a:p>
          <a:p>
            <a:pPr marL="457200" marR="331470" indent="-228600" algn="l" defTabSz="457200">
              <a:defRPr sz="3200" b="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R="331470" indent="228600" algn="l" defTabSz="457200">
              <a:buSzPct val="125000"/>
              <a:buFont typeface="Symbol"/>
              <a:buChar char="·"/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 Tratamiento del miembro superior: subluxación de hombro y estabilidad de ecapulo-humeral</a:t>
            </a:r>
          </a:p>
          <a:p>
            <a:pPr marR="331470" indent="228600" algn="l" defTabSz="457200">
              <a:buSzPct val="125000"/>
              <a:buFont typeface="Symbol"/>
              <a:buChar char="·"/>
              <a:defRPr sz="3200" b="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R="331470" indent="228600" algn="l" defTabSz="457200">
              <a:buSzPct val="125000"/>
              <a:buFont typeface="Symbol"/>
              <a:buChar char="·"/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 Tratamiento de la espasticidad</a:t>
            </a:r>
          </a:p>
          <a:p>
            <a:pPr marR="331470" indent="228600" algn="l" defTabSz="457200">
              <a:buSzPct val="125000"/>
              <a:buFont typeface="Symbol"/>
              <a:buChar char="·"/>
              <a:defRPr sz="3200" b="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R="331470" indent="228600" algn="l" defTabSz="457200">
              <a:buSzPct val="125000"/>
              <a:buFont typeface="Symbol"/>
              <a:buChar char="·"/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 Tratamiento del control motor - re-aprendizaje motor (miembros inferiores y superiores)</a:t>
            </a:r>
          </a:p>
          <a:p>
            <a:pPr marL="457200" marR="331470" indent="-228600" algn="l" defTabSz="457200">
              <a:defRPr sz="3200" b="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R="331470" indent="228600" algn="l" defTabSz="457200">
              <a:buSzPct val="125000"/>
              <a:buFont typeface="Symbol"/>
              <a:buChar char="·"/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Tratamiento del dolor central</a:t>
            </a:r>
          </a:p>
          <a:p>
            <a:pPr marR="331470" indent="228600" algn="l" defTabSz="457200">
              <a:buSzPct val="125000"/>
              <a:buFont typeface="Symbol"/>
              <a:buChar char="·"/>
              <a:defRPr sz="3200" b="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R="331470" indent="228600" algn="l" defTabSz="457200">
              <a:buSzPct val="125000"/>
              <a:buFont typeface="Symbol"/>
              <a:buChar char="·"/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Tratamiento del trofismo, fortalecimiento y acondicionamiento aeróbico</a:t>
            </a:r>
          </a:p>
        </p:txBody>
      </p:sp>
      <p:sp>
        <p:nvSpPr>
          <p:cNvPr id="209" name="Círculo"/>
          <p:cNvSpPr/>
          <p:nvPr/>
        </p:nvSpPr>
        <p:spPr>
          <a:xfrm>
            <a:off x="6113791" y="2635614"/>
            <a:ext cx="749300" cy="749301"/>
          </a:xfrm>
          <a:prstGeom prst="ellipse">
            <a:avLst/>
          </a:prstGeom>
          <a:solidFill>
            <a:srgbClr val="08DB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REHABILITACIÓN"/>
          <p:cNvSpPr txBox="1"/>
          <p:nvPr/>
        </p:nvSpPr>
        <p:spPr>
          <a:xfrm>
            <a:off x="10007562" y="1123950"/>
            <a:ext cx="436887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REHABILITACIÓN</a:t>
            </a:r>
          </a:p>
        </p:txBody>
      </p:sp>
      <p:sp>
        <p:nvSpPr>
          <p:cNvPr id="212" name="Indicaciones médicas"/>
          <p:cNvSpPr txBox="1"/>
          <p:nvPr/>
        </p:nvSpPr>
        <p:spPr>
          <a:xfrm>
            <a:off x="1389666" y="1282699"/>
            <a:ext cx="271280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2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Indicaciones médicas</a:t>
            </a:r>
          </a:p>
        </p:txBody>
      </p:sp>
      <p:sp>
        <p:nvSpPr>
          <p:cNvPr id="213" name="Rectángulo"/>
          <p:cNvSpPr/>
          <p:nvPr/>
        </p:nvSpPr>
        <p:spPr>
          <a:xfrm>
            <a:off x="763786" y="2103950"/>
            <a:ext cx="22856429" cy="8506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14" name="Tratamiento del trofismo, fortalecimiento y acondicionamiento aeróbico…"/>
          <p:cNvSpPr txBox="1"/>
          <p:nvPr/>
        </p:nvSpPr>
        <p:spPr>
          <a:xfrm>
            <a:off x="5504226" y="6058197"/>
            <a:ext cx="13375548" cy="3377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23333" marR="331470" indent="-423333" algn="l" defTabSz="457200">
              <a:buSzPct val="125000"/>
              <a:buChar char="•"/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Tratamiento del trofismo, fortalecimiento y acondicionamiento aeróbico</a:t>
            </a:r>
          </a:p>
          <a:p>
            <a:pPr marR="331470" algn="l" defTabSz="457200">
              <a:defRPr sz="3200" b="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R="331470" algn="l" defTabSz="457200"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• Tratamiento del control motor</a:t>
            </a:r>
          </a:p>
          <a:p>
            <a:pPr marR="331470" algn="l" defTabSz="457200">
              <a:defRPr sz="3200" b="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R="331470" algn="l" defTabSz="457200"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• Reeducación de la marcha</a:t>
            </a:r>
          </a:p>
          <a:p>
            <a:pPr marR="331470" algn="l" defTabSz="457200">
              <a:defRPr sz="3200" b="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R="331470" algn="l" defTabSz="457200"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• Dolor neuropático y espasticidad</a:t>
            </a:r>
          </a:p>
        </p:txBody>
      </p:sp>
      <p:sp>
        <p:nvSpPr>
          <p:cNvPr id="215" name="Lesión medular"/>
          <p:cNvSpPr txBox="1"/>
          <p:nvPr/>
        </p:nvSpPr>
        <p:spPr>
          <a:xfrm>
            <a:off x="10342783" y="2591164"/>
            <a:ext cx="4629995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b="0">
                <a:latin typeface="Maven Pro Bold"/>
                <a:ea typeface="Maven Pro Bold"/>
                <a:cs typeface="Maven Pro Bold"/>
                <a:sym typeface="Maven Pro Bold"/>
              </a:defRPr>
            </a:lvl1pPr>
          </a:lstStyle>
          <a:p>
            <a:r>
              <a:t>Lesión medular</a:t>
            </a:r>
          </a:p>
        </p:txBody>
      </p:sp>
      <p:sp>
        <p:nvSpPr>
          <p:cNvPr id="216" name="Círculo"/>
          <p:cNvSpPr/>
          <p:nvPr/>
        </p:nvSpPr>
        <p:spPr>
          <a:xfrm>
            <a:off x="9411222" y="2635614"/>
            <a:ext cx="749301" cy="749301"/>
          </a:xfrm>
          <a:prstGeom prst="ellipse">
            <a:avLst/>
          </a:prstGeom>
          <a:solidFill>
            <a:srgbClr val="46BE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REHABILITACIÓN"/>
          <p:cNvSpPr txBox="1"/>
          <p:nvPr/>
        </p:nvSpPr>
        <p:spPr>
          <a:xfrm>
            <a:off x="10007562" y="1123950"/>
            <a:ext cx="436887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REHABILITACIÓN</a:t>
            </a:r>
          </a:p>
        </p:txBody>
      </p:sp>
      <p:sp>
        <p:nvSpPr>
          <p:cNvPr id="219" name="Indicaciones médicas"/>
          <p:cNvSpPr txBox="1"/>
          <p:nvPr/>
        </p:nvSpPr>
        <p:spPr>
          <a:xfrm>
            <a:off x="1389666" y="1282699"/>
            <a:ext cx="271280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2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Indicaciones médicas</a:t>
            </a:r>
          </a:p>
        </p:txBody>
      </p:sp>
      <p:sp>
        <p:nvSpPr>
          <p:cNvPr id="220" name="Rectángulo"/>
          <p:cNvSpPr/>
          <p:nvPr/>
        </p:nvSpPr>
        <p:spPr>
          <a:xfrm>
            <a:off x="763786" y="2103950"/>
            <a:ext cx="22856429" cy="8506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1" name="Tratamiento del dolor fantasma…"/>
          <p:cNvSpPr txBox="1"/>
          <p:nvPr/>
        </p:nvSpPr>
        <p:spPr>
          <a:xfrm>
            <a:off x="9061913" y="5639097"/>
            <a:ext cx="6260175" cy="24378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423333" indent="-423333" algn="l" defTabSz="457200">
              <a:buSzPct val="125000"/>
              <a:buChar char="•"/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Tratamiento del dolor fantasma</a:t>
            </a:r>
          </a:p>
          <a:p>
            <a:pPr marL="423333" indent="-423333" algn="l" defTabSz="457200">
              <a:buSzPct val="125000"/>
              <a:buChar char="•"/>
              <a:defRPr sz="3200" b="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423333" indent="-423333" algn="l" defTabSz="457200">
              <a:buSzPct val="125000"/>
              <a:buChar char="•"/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Tratamiento de control motor</a:t>
            </a:r>
          </a:p>
          <a:p>
            <a:pPr marL="423333" indent="-423333" algn="l" defTabSz="457200">
              <a:buSzPct val="125000"/>
              <a:buChar char="•"/>
              <a:defRPr sz="3200" b="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423333" indent="-423333" algn="l" defTabSz="457200">
              <a:buSzPct val="125000"/>
              <a:buChar char="•"/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Reeducación de la marcha</a:t>
            </a:r>
          </a:p>
        </p:txBody>
      </p:sp>
      <p:sp>
        <p:nvSpPr>
          <p:cNvPr id="222" name="Amputaciones"/>
          <p:cNvSpPr txBox="1"/>
          <p:nvPr/>
        </p:nvSpPr>
        <p:spPr>
          <a:xfrm>
            <a:off x="10598188" y="2578464"/>
            <a:ext cx="4289240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b="0">
                <a:latin typeface="Maven Pro Bold"/>
                <a:ea typeface="Maven Pro Bold"/>
                <a:cs typeface="Maven Pro Bold"/>
                <a:sym typeface="Maven Pro Bold"/>
              </a:defRPr>
            </a:lvl1pPr>
          </a:lstStyle>
          <a:p>
            <a:r>
              <a:t>Amputaciones</a:t>
            </a:r>
          </a:p>
        </p:txBody>
      </p:sp>
      <p:sp>
        <p:nvSpPr>
          <p:cNvPr id="223" name="Círculo"/>
          <p:cNvSpPr/>
          <p:nvPr/>
        </p:nvSpPr>
        <p:spPr>
          <a:xfrm>
            <a:off x="9225639" y="2622914"/>
            <a:ext cx="749301" cy="749301"/>
          </a:xfrm>
          <a:prstGeom prst="ellipse">
            <a:avLst/>
          </a:prstGeom>
          <a:solidFill>
            <a:srgbClr val="0287F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REHABILITACIÓN"/>
          <p:cNvSpPr txBox="1"/>
          <p:nvPr/>
        </p:nvSpPr>
        <p:spPr>
          <a:xfrm>
            <a:off x="10007562" y="1123950"/>
            <a:ext cx="436887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REHABILITACIÓN</a:t>
            </a:r>
          </a:p>
        </p:txBody>
      </p:sp>
      <p:sp>
        <p:nvSpPr>
          <p:cNvPr id="226" name="Indicaciones médicas"/>
          <p:cNvSpPr txBox="1"/>
          <p:nvPr/>
        </p:nvSpPr>
        <p:spPr>
          <a:xfrm>
            <a:off x="1389666" y="1282699"/>
            <a:ext cx="271280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2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Indicaciones médicas</a:t>
            </a:r>
          </a:p>
        </p:txBody>
      </p:sp>
      <p:sp>
        <p:nvSpPr>
          <p:cNvPr id="227" name="Rectángulo"/>
          <p:cNvSpPr/>
          <p:nvPr/>
        </p:nvSpPr>
        <p:spPr>
          <a:xfrm>
            <a:off x="763786" y="2103950"/>
            <a:ext cx="22856429" cy="8506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8" name="Dolor regional complejo"/>
          <p:cNvSpPr txBox="1"/>
          <p:nvPr/>
        </p:nvSpPr>
        <p:spPr>
          <a:xfrm>
            <a:off x="9307000" y="2578464"/>
            <a:ext cx="7096200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5000" b="0">
                <a:latin typeface="Maven Pro Bold"/>
                <a:ea typeface="Maven Pro Bold"/>
                <a:cs typeface="Maven Pro Bold"/>
                <a:sym typeface="Maven Pro Bold"/>
              </a:defRPr>
            </a:lvl1pPr>
          </a:lstStyle>
          <a:p>
            <a:r>
              <a:t>Dolor regional complejo</a:t>
            </a:r>
          </a:p>
        </p:txBody>
      </p:sp>
      <p:sp>
        <p:nvSpPr>
          <p:cNvPr id="229" name="Círculo"/>
          <p:cNvSpPr/>
          <p:nvPr/>
        </p:nvSpPr>
        <p:spPr>
          <a:xfrm>
            <a:off x="7980799" y="2622914"/>
            <a:ext cx="749301" cy="749301"/>
          </a:xfrm>
          <a:prstGeom prst="ellipse">
            <a:avLst/>
          </a:prstGeom>
          <a:solidFill>
            <a:srgbClr val="FF6604">
              <a:alpha val="84473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0" name="PREVENCIÓN DE CAIDAS Y TRASTORNOS DE LA MARCHA…"/>
          <p:cNvSpPr txBox="1"/>
          <p:nvPr/>
        </p:nvSpPr>
        <p:spPr>
          <a:xfrm>
            <a:off x="1940522" y="6246581"/>
            <a:ext cx="11803262" cy="1967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t>PREVENCIÓN DE CAIDAS Y TRASTORNOS DE LA MARCHA</a:t>
            </a:r>
          </a:p>
          <a:p>
            <a:pPr algn="l" defTabSz="457200">
              <a:defRPr sz="32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l" defTabSz="457200"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• Tratamiento de fortalecimiento y acondicionado aeróbico</a:t>
            </a:r>
          </a:p>
          <a:p>
            <a:pPr algn="l" defTabSz="457200"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• Reeducación de la marcha</a:t>
            </a:r>
          </a:p>
        </p:txBody>
      </p:sp>
      <p:sp>
        <p:nvSpPr>
          <p:cNvPr id="231" name="TRANSPOSICIONES TENDINOSAS…"/>
          <p:cNvSpPr txBox="1"/>
          <p:nvPr/>
        </p:nvSpPr>
        <p:spPr>
          <a:xfrm>
            <a:off x="15131589" y="6255047"/>
            <a:ext cx="6933605" cy="29077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457200">
              <a:defRPr sz="3200">
                <a:latin typeface="Arial"/>
                <a:ea typeface="Arial"/>
                <a:cs typeface="Arial"/>
                <a:sym typeface="Arial"/>
              </a:defRPr>
            </a:pPr>
            <a:r>
              <a:t>TRANSPOSICIONES TENDINOSAS</a:t>
            </a:r>
          </a:p>
          <a:p>
            <a:pPr algn="l" defTabSz="457200">
              <a:defRPr sz="320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algn="l" defTabSz="457200"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• Tratamiento del trofismo</a:t>
            </a:r>
          </a:p>
          <a:p>
            <a:pPr algn="l" defTabSz="457200"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• Tratamiento de control motor</a:t>
            </a:r>
          </a:p>
          <a:p>
            <a:pPr algn="l" defTabSz="457200"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• Tratamiento de fortalecimiento</a:t>
            </a:r>
          </a:p>
          <a:p>
            <a:pPr algn="l" defTabSz="457200">
              <a:defRPr sz="3200" b="0">
                <a:latin typeface="Arial"/>
                <a:ea typeface="Arial"/>
                <a:cs typeface="Arial"/>
                <a:sym typeface="Arial"/>
              </a:defRPr>
            </a:pPr>
            <a:r>
              <a:t>• Reeducación de la marcha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Rehabilitación"/>
          <p:cNvSpPr txBox="1"/>
          <p:nvPr/>
        </p:nvSpPr>
        <p:spPr>
          <a:xfrm>
            <a:off x="8803828" y="994833"/>
            <a:ext cx="6776344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 b="0">
                <a:solidFill>
                  <a:srgbClr val="46BEFF"/>
                </a:solidFill>
                <a:latin typeface="Maven Pro Bold"/>
                <a:ea typeface="Maven Pro Bold"/>
                <a:cs typeface="Maven Pro Bold"/>
                <a:sym typeface="Maven Pro Bold"/>
              </a:defRPr>
            </a:lvl1pPr>
          </a:lstStyle>
          <a:p>
            <a:r>
              <a:t>Rehabilitación</a:t>
            </a:r>
          </a:p>
        </p:txBody>
      </p:sp>
      <p:sp>
        <p:nvSpPr>
          <p:cNvPr id="234" name="Pilares entrenamiento motor"/>
          <p:cNvSpPr txBox="1"/>
          <p:nvPr/>
        </p:nvSpPr>
        <p:spPr>
          <a:xfrm>
            <a:off x="8769534" y="2418066"/>
            <a:ext cx="6844932" cy="684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900"/>
            </a:lvl1pPr>
          </a:lstStyle>
          <a:p>
            <a:r>
              <a:t>Pilares entrenamiento motor</a:t>
            </a:r>
          </a:p>
        </p:txBody>
      </p:sp>
      <p:sp>
        <p:nvSpPr>
          <p:cNvPr id="235" name="Intensidad"/>
          <p:cNvSpPr/>
          <p:nvPr/>
        </p:nvSpPr>
        <p:spPr>
          <a:xfrm>
            <a:off x="1871133" y="4123266"/>
            <a:ext cx="4844059" cy="8423409"/>
          </a:xfrm>
          <a:prstGeom prst="rect">
            <a:avLst/>
          </a:prstGeom>
          <a:solidFill>
            <a:srgbClr val="08DB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sz="50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t>Intensidad</a:t>
            </a:r>
          </a:p>
        </p:txBody>
      </p:sp>
      <p:sp>
        <p:nvSpPr>
          <p:cNvPr id="236" name="Repetición"/>
          <p:cNvSpPr/>
          <p:nvPr/>
        </p:nvSpPr>
        <p:spPr>
          <a:xfrm>
            <a:off x="7052733" y="4123266"/>
            <a:ext cx="4844059" cy="8423409"/>
          </a:xfrm>
          <a:prstGeom prst="rect">
            <a:avLst/>
          </a:prstGeom>
          <a:solidFill>
            <a:srgbClr val="46BE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sz="50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t>Repetición</a:t>
            </a:r>
          </a:p>
        </p:txBody>
      </p:sp>
      <p:sp>
        <p:nvSpPr>
          <p:cNvPr id="237" name="Motivación"/>
          <p:cNvSpPr/>
          <p:nvPr/>
        </p:nvSpPr>
        <p:spPr>
          <a:xfrm>
            <a:off x="12234333" y="4123266"/>
            <a:ext cx="4844059" cy="8423409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sz="50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t>Motivación</a:t>
            </a:r>
          </a:p>
        </p:txBody>
      </p:sp>
      <p:sp>
        <p:nvSpPr>
          <p:cNvPr id="238" name="Recompensa"/>
          <p:cNvSpPr/>
          <p:nvPr/>
        </p:nvSpPr>
        <p:spPr>
          <a:xfrm>
            <a:off x="17415933" y="4123266"/>
            <a:ext cx="4844058" cy="8423409"/>
          </a:xfrm>
          <a:prstGeom prst="rect">
            <a:avLst/>
          </a:prstGeom>
          <a:solidFill>
            <a:srgbClr val="0287F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sz="5000" b="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t>Recompensa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Neuronas espejo"/>
          <p:cNvSpPr txBox="1"/>
          <p:nvPr/>
        </p:nvSpPr>
        <p:spPr>
          <a:xfrm>
            <a:off x="10064043" y="1123950"/>
            <a:ext cx="4255914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Neuronas espejo</a:t>
            </a:r>
          </a:p>
        </p:txBody>
      </p:sp>
      <p:pic>
        <p:nvPicPr>
          <p:cNvPr id="241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64733" y="3788833"/>
            <a:ext cx="21454534" cy="74052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Neuronas espejo"/>
          <p:cNvSpPr txBox="1"/>
          <p:nvPr/>
        </p:nvSpPr>
        <p:spPr>
          <a:xfrm>
            <a:off x="10064043" y="1123950"/>
            <a:ext cx="4255914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Neuronas espejo</a:t>
            </a:r>
          </a:p>
        </p:txBody>
      </p:sp>
      <p:pic>
        <p:nvPicPr>
          <p:cNvPr id="244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2506" y="2769239"/>
            <a:ext cx="14858988" cy="99555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ALIDAD VIRTUAL"/>
          <p:cNvSpPr txBox="1"/>
          <p:nvPr/>
        </p:nvSpPr>
        <p:spPr>
          <a:xfrm>
            <a:off x="3967479" y="9048749"/>
            <a:ext cx="3491025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42900" indent="-342900" algn="l" defTabSz="457200">
              <a:defRPr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REALIDAD VIRTUAL</a:t>
            </a:r>
          </a:p>
        </p:txBody>
      </p:sp>
      <p:sp>
        <p:nvSpPr>
          <p:cNvPr id="124" name="REALIDAD AUMENTADA"/>
          <p:cNvSpPr txBox="1"/>
          <p:nvPr/>
        </p:nvSpPr>
        <p:spPr>
          <a:xfrm>
            <a:off x="14179044" y="9048749"/>
            <a:ext cx="4246700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342900" indent="-342900" algn="l" defTabSz="457200">
              <a:defRPr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REALIDAD AUMENTADA</a:t>
            </a:r>
          </a:p>
        </p:txBody>
      </p:sp>
      <p:sp>
        <p:nvSpPr>
          <p:cNvPr id="125" name="Tecnología que permite añadir capas de información y objetos virtuales generados por ordenador a escenas reales en tiempo real"/>
          <p:cNvSpPr txBox="1"/>
          <p:nvPr/>
        </p:nvSpPr>
        <p:spPr>
          <a:xfrm>
            <a:off x="14231640" y="9877118"/>
            <a:ext cx="6367712" cy="15140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R="547369" algn="just" defTabSz="449580">
              <a:defRPr sz="2400" b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Tecnología que permite añadir capas de información y objetos virtuales generados por ordenador a escenas reales en tiempo real</a:t>
            </a:r>
          </a:p>
        </p:txBody>
      </p:sp>
      <p:sp>
        <p:nvSpPr>
          <p:cNvPr id="126" name="Entorno generado mediante tecnología informática, que crea en el usuario la sensación de estar inmerso en él."/>
          <p:cNvSpPr txBox="1"/>
          <p:nvPr/>
        </p:nvSpPr>
        <p:spPr>
          <a:xfrm>
            <a:off x="3952341" y="9885585"/>
            <a:ext cx="6367712" cy="1158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R="547369" algn="l" defTabSz="449580">
              <a:defRPr sz="2400" b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Entorno generado mediante tecnología informática, que crea en el usuario la sensación de estar inmerso en él.</a:t>
            </a:r>
          </a:p>
        </p:txBody>
      </p:sp>
      <p:pic>
        <p:nvPicPr>
          <p:cNvPr id="127" name="iStock-965062604.jpg" descr="iStock-96506260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57177" y="995754"/>
            <a:ext cx="10226386" cy="68175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8" name="iStock-875335732.jpg" descr="iStock-875335732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500436" y="965581"/>
            <a:ext cx="10226387" cy="681759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Método FOREN"/>
          <p:cNvSpPr txBox="1"/>
          <p:nvPr/>
        </p:nvSpPr>
        <p:spPr>
          <a:xfrm>
            <a:off x="10227617" y="1123950"/>
            <a:ext cx="392876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Método FOREN</a:t>
            </a:r>
          </a:p>
        </p:txBody>
      </p:sp>
      <p:pic>
        <p:nvPicPr>
          <p:cNvPr id="247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0169" y="2202947"/>
            <a:ext cx="19283662" cy="110881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90996" y="3125147"/>
            <a:ext cx="22402008" cy="9243706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Método FOREN"/>
          <p:cNvSpPr txBox="1"/>
          <p:nvPr/>
        </p:nvSpPr>
        <p:spPr>
          <a:xfrm>
            <a:off x="10227617" y="1123950"/>
            <a:ext cx="392876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Método FOREN</a:t>
            </a:r>
          </a:p>
        </p:txBody>
      </p:sp>
      <p:sp>
        <p:nvSpPr>
          <p:cNvPr id="251" name="Suspensión de la incredulidad"/>
          <p:cNvSpPr txBox="1"/>
          <p:nvPr/>
        </p:nvSpPr>
        <p:spPr>
          <a:xfrm>
            <a:off x="8946851" y="1960866"/>
            <a:ext cx="6490298" cy="6841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900" b="0">
                <a:solidFill>
                  <a:srgbClr val="46BE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r>
              <a:t>Suspensión de la incredulidad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Método FOREN"/>
          <p:cNvSpPr txBox="1"/>
          <p:nvPr/>
        </p:nvSpPr>
        <p:spPr>
          <a:xfrm>
            <a:off x="10227617" y="1123950"/>
            <a:ext cx="392876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Método FOREN</a:t>
            </a:r>
          </a:p>
        </p:txBody>
      </p:sp>
      <p:pic>
        <p:nvPicPr>
          <p:cNvPr id="254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5134" y="3084573"/>
            <a:ext cx="23573732" cy="99683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Método FOREN"/>
          <p:cNvSpPr txBox="1"/>
          <p:nvPr/>
        </p:nvSpPr>
        <p:spPr>
          <a:xfrm>
            <a:off x="10227617" y="1123950"/>
            <a:ext cx="392876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Método FOREN</a:t>
            </a:r>
          </a:p>
        </p:txBody>
      </p:sp>
      <p:pic>
        <p:nvPicPr>
          <p:cNvPr id="257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19727" y="2544233"/>
            <a:ext cx="13344546" cy="10033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Método FOREN"/>
          <p:cNvSpPr txBox="1"/>
          <p:nvPr/>
        </p:nvSpPr>
        <p:spPr>
          <a:xfrm>
            <a:off x="10227617" y="1123950"/>
            <a:ext cx="392876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Método FOREN</a:t>
            </a:r>
          </a:p>
        </p:txBody>
      </p:sp>
      <p:pic>
        <p:nvPicPr>
          <p:cNvPr id="4" name="VIDEO 2_JULIO CINTA.mp4">
            <a:hlinkClick r:id="" action="ppaction://media"/>
            <a:extLst>
              <a:ext uri="{FF2B5EF4-FFF2-40B4-BE49-F238E27FC236}">
                <a16:creationId xmlns="" xmlns:a16="http://schemas.microsoft.com/office/drawing/2014/main" id="{AC4117A9-D234-5344-9FF2-35E54C77C8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21080" y="2564291"/>
            <a:ext cx="7741840" cy="10322455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iStock-906776944.jpg" descr="iStock-906776944.jpg"/>
          <p:cNvPicPr>
            <a:picLocks noChangeAspect="1"/>
          </p:cNvPicPr>
          <p:nvPr/>
        </p:nvPicPr>
        <p:blipFill>
          <a:blip r:embed="rId2">
            <a:extLst/>
          </a:blip>
          <a:srcRect t="9750" b="9750"/>
          <a:stretch>
            <a:fillRect/>
          </a:stretch>
        </p:blipFill>
        <p:spPr>
          <a:xfrm>
            <a:off x="914575" y="800166"/>
            <a:ext cx="22554850" cy="121156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ángulo"/>
          <p:cNvSpPr/>
          <p:nvPr/>
        </p:nvSpPr>
        <p:spPr>
          <a:xfrm>
            <a:off x="626995" y="7442200"/>
            <a:ext cx="23130010" cy="5737424"/>
          </a:xfrm>
          <a:prstGeom prst="rect">
            <a:avLst/>
          </a:prstGeom>
          <a:solidFill>
            <a:srgbClr val="10DCEA">
              <a:alpha val="42601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1" name="Rectángulo"/>
          <p:cNvSpPr/>
          <p:nvPr/>
        </p:nvSpPr>
        <p:spPr>
          <a:xfrm>
            <a:off x="626995" y="4258733"/>
            <a:ext cx="23130010" cy="2864248"/>
          </a:xfrm>
          <a:prstGeom prst="rect">
            <a:avLst/>
          </a:prstGeom>
          <a:solidFill>
            <a:srgbClr val="46BEFF">
              <a:alpha val="17669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2" name="Número de publicaciones…"/>
          <p:cNvSpPr txBox="1"/>
          <p:nvPr/>
        </p:nvSpPr>
        <p:spPr>
          <a:xfrm>
            <a:off x="5844086" y="1224010"/>
            <a:ext cx="12695828" cy="175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defRPr sz="5500" b="0">
                <a:latin typeface="Maven Pro Bold"/>
                <a:ea typeface="Maven Pro Bold"/>
                <a:cs typeface="Maven Pro Bold"/>
                <a:sym typeface="Maven Pro Bold"/>
              </a:defRPr>
            </a:pPr>
            <a:r>
              <a:t>Número de publicaciones</a:t>
            </a:r>
          </a:p>
          <a:p>
            <a:pPr defTabSz="457200">
              <a:defRPr sz="5500" b="0">
                <a:latin typeface="Maven Pro Regular"/>
                <a:ea typeface="Maven Pro Regular"/>
                <a:cs typeface="Maven Pro Regular"/>
                <a:sym typeface="Maven Pro Regular"/>
              </a:defRPr>
            </a:pPr>
            <a:r>
              <a:t>sobre RV/RA en usos médicos (PubMed)</a:t>
            </a:r>
          </a:p>
        </p:txBody>
      </p:sp>
      <p:sp>
        <p:nvSpPr>
          <p:cNvPr id="133" name="Deloitte Research (marzo de 2018)…"/>
          <p:cNvSpPr txBox="1"/>
          <p:nvPr/>
        </p:nvSpPr>
        <p:spPr>
          <a:xfrm>
            <a:off x="4899391" y="8586948"/>
            <a:ext cx="15549493" cy="34479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R="331470" algn="l" defTabSz="457200">
              <a:defRPr sz="3400" b="0">
                <a:latin typeface="Arial"/>
                <a:ea typeface="Arial"/>
                <a:cs typeface="Arial"/>
                <a:sym typeface="Arial"/>
              </a:defRPr>
            </a:pPr>
            <a:r>
              <a:rPr i="1"/>
              <a:t>Deloitte Research</a:t>
            </a:r>
            <a:r>
              <a:t> (marzo de 2018)</a:t>
            </a:r>
          </a:p>
          <a:p>
            <a:pPr marR="331470" algn="l" defTabSz="457200">
              <a:defRPr sz="3400" b="0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R="331470" algn="l" defTabSz="457200">
              <a:defRPr sz="3400" b="0">
                <a:latin typeface="Arial"/>
                <a:ea typeface="Arial"/>
                <a:cs typeface="Arial"/>
                <a:sym typeface="Arial"/>
              </a:defRPr>
            </a:pPr>
            <a:r>
              <a:t>La RA es la tecnología digital con mayor probabilidad de ser disruptiva en la industria de la atención sanitaria.</a:t>
            </a:r>
          </a:p>
          <a:p>
            <a:pPr marR="331470" algn="l" defTabSz="457200">
              <a:defRPr sz="3400" b="0" u="sng"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R="331470" algn="l" defTabSz="457200">
              <a:defRPr sz="3400" b="0" u="sng">
                <a:solidFill>
                  <a:srgbClr val="46BEFF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https://mobidev.biz/blog/augmented-reality-in-healthcare-digital-transformation</a:t>
            </a:r>
            <a:endParaRPr u="none"/>
          </a:p>
          <a:p>
            <a:pPr marR="331470" algn="l" defTabSz="457200">
              <a:defRPr sz="1200" b="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u="none"/>
          </a:p>
        </p:txBody>
      </p:sp>
      <p:pic>
        <p:nvPicPr>
          <p:cNvPr id="134" name="Imagen" descr="Imagen"/>
          <p:cNvPicPr>
            <a:picLocks noChangeAspect="1"/>
          </p:cNvPicPr>
          <p:nvPr/>
        </p:nvPicPr>
        <p:blipFill>
          <a:blip r:embed="rId2">
            <a:extLst/>
          </a:blip>
          <a:srcRect t="49808"/>
          <a:stretch>
            <a:fillRect/>
          </a:stretch>
        </p:blipFill>
        <p:spPr>
          <a:xfrm>
            <a:off x="3793529" y="4690572"/>
            <a:ext cx="16796770" cy="21822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86220" y="1823734"/>
            <a:ext cx="21411560" cy="100685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iStock-906776944.jpg" descr="iStock-906776944.jpg"/>
          <p:cNvPicPr>
            <a:picLocks noChangeAspect="1"/>
          </p:cNvPicPr>
          <p:nvPr/>
        </p:nvPicPr>
        <p:blipFill>
          <a:blip r:embed="rId2">
            <a:extLst/>
          </a:blip>
          <a:srcRect t="9750" b="9750"/>
          <a:stretch>
            <a:fillRect/>
          </a:stretch>
        </p:blipFill>
        <p:spPr>
          <a:xfrm>
            <a:off x="914575" y="800166"/>
            <a:ext cx="22554850" cy="12115668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Indicaciones médicas"/>
          <p:cNvSpPr txBox="1"/>
          <p:nvPr/>
        </p:nvSpPr>
        <p:spPr>
          <a:xfrm>
            <a:off x="12328599" y="4201583"/>
            <a:ext cx="6610556" cy="927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55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Indicaciones médicas</a:t>
            </a:r>
          </a:p>
        </p:txBody>
      </p:sp>
      <p:sp>
        <p:nvSpPr>
          <p:cNvPr id="140" name="Círculo"/>
          <p:cNvSpPr/>
          <p:nvPr/>
        </p:nvSpPr>
        <p:spPr>
          <a:xfrm>
            <a:off x="8788399" y="5263190"/>
            <a:ext cx="324811" cy="32481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1" name="Rectángulo"/>
          <p:cNvSpPr/>
          <p:nvPr/>
        </p:nvSpPr>
        <p:spPr>
          <a:xfrm>
            <a:off x="8957733" y="5394043"/>
            <a:ext cx="10049008" cy="63105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IRUGÍA ORTOPÉDICA"/>
          <p:cNvSpPr txBox="1"/>
          <p:nvPr/>
        </p:nvSpPr>
        <p:spPr>
          <a:xfrm>
            <a:off x="9319294" y="1123950"/>
            <a:ext cx="5745412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CIRUGÍA ORTOPÉDICA</a:t>
            </a:r>
          </a:p>
        </p:txBody>
      </p:sp>
      <p:sp>
        <p:nvSpPr>
          <p:cNvPr id="144" name="Indicaciones médicas"/>
          <p:cNvSpPr txBox="1"/>
          <p:nvPr/>
        </p:nvSpPr>
        <p:spPr>
          <a:xfrm>
            <a:off x="1389666" y="1282699"/>
            <a:ext cx="271280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2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Indicaciones médicas</a:t>
            </a:r>
          </a:p>
        </p:txBody>
      </p:sp>
      <p:sp>
        <p:nvSpPr>
          <p:cNvPr id="145" name="Círculo"/>
          <p:cNvSpPr/>
          <p:nvPr/>
        </p:nvSpPr>
        <p:spPr>
          <a:xfrm>
            <a:off x="6471642" y="4513196"/>
            <a:ext cx="3470871" cy="347087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6" name="Posicionamiento de tornillos transpediculares en cirugía de columna"/>
          <p:cNvSpPr txBox="1"/>
          <p:nvPr/>
        </p:nvSpPr>
        <p:spPr>
          <a:xfrm>
            <a:off x="5334372" y="8916113"/>
            <a:ext cx="5745411" cy="15733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228600" marR="331470" defTabSz="457200">
              <a:defRPr sz="3400" b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Posicionamiento de tornillos transpediculares en cirugía de columna</a:t>
            </a:r>
          </a:p>
        </p:txBody>
      </p:sp>
      <p:sp>
        <p:nvSpPr>
          <p:cNvPr id="147" name="Círculo"/>
          <p:cNvSpPr/>
          <p:nvPr/>
        </p:nvSpPr>
        <p:spPr>
          <a:xfrm>
            <a:off x="14735108" y="4513196"/>
            <a:ext cx="3470872" cy="347087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8" name="Colocación de encerrojados distales en enclavados endomedulares con mínima utilización de rayos X"/>
          <p:cNvSpPr txBox="1"/>
          <p:nvPr/>
        </p:nvSpPr>
        <p:spPr>
          <a:xfrm>
            <a:off x="13289731" y="8668463"/>
            <a:ext cx="6361626" cy="2068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228600" marR="331470" defTabSz="457200">
              <a:defRPr sz="3400" b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Colocación de encerrojados distales en enclavados endomedulares con mínima utilización de rayos X</a:t>
            </a:r>
          </a:p>
        </p:txBody>
      </p:sp>
      <p:pic>
        <p:nvPicPr>
          <p:cNvPr id="149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086116" y="4900633"/>
            <a:ext cx="2241922" cy="24146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agen" descr="Imagen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745348" y="4999684"/>
            <a:ext cx="1450392" cy="2497896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Rectángulo"/>
          <p:cNvSpPr/>
          <p:nvPr/>
        </p:nvSpPr>
        <p:spPr>
          <a:xfrm>
            <a:off x="763786" y="2103950"/>
            <a:ext cx="22856429" cy="8506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SICOLOGÍA / PSIQUIATRÍA"/>
          <p:cNvSpPr txBox="1"/>
          <p:nvPr/>
        </p:nvSpPr>
        <p:spPr>
          <a:xfrm>
            <a:off x="8574273" y="1123950"/>
            <a:ext cx="7235454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PSICOLOGÍA / PSIQUIATRÍA </a:t>
            </a:r>
          </a:p>
        </p:txBody>
      </p:sp>
      <p:sp>
        <p:nvSpPr>
          <p:cNvPr id="154" name="Indicaciones médicas"/>
          <p:cNvSpPr txBox="1"/>
          <p:nvPr/>
        </p:nvSpPr>
        <p:spPr>
          <a:xfrm>
            <a:off x="1389666" y="1282699"/>
            <a:ext cx="271280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2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Indicaciones médicas</a:t>
            </a:r>
          </a:p>
        </p:txBody>
      </p:sp>
      <p:sp>
        <p:nvSpPr>
          <p:cNvPr id="155" name="Tratamiento de trastornos fóbicos"/>
          <p:cNvSpPr txBox="1"/>
          <p:nvPr/>
        </p:nvSpPr>
        <p:spPr>
          <a:xfrm>
            <a:off x="4478246" y="2578464"/>
            <a:ext cx="15427508" cy="582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228600" marR="331470" defTabSz="457200">
              <a:defRPr sz="3400" b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Tratamiento de trastornos fóbicos</a:t>
            </a:r>
          </a:p>
        </p:txBody>
      </p:sp>
      <p:pic>
        <p:nvPicPr>
          <p:cNvPr id="156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426298" y="3669681"/>
            <a:ext cx="13825025" cy="7617872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Riva G, Baatos RM, Botella C, Mantovani F, Gaggioli A. Transforming Experience: The Potential of Augmented Reality and Virtual Reality for Enhancing Personal and Clinical Change. Front Psychiatry. 2016 Sep 30;7:164…"/>
          <p:cNvSpPr txBox="1"/>
          <p:nvPr/>
        </p:nvSpPr>
        <p:spPr>
          <a:xfrm>
            <a:off x="5435600" y="11632082"/>
            <a:ext cx="14182808" cy="13907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R="331470" algn="just" defTabSz="457200">
              <a:defRPr sz="1500" b="0">
                <a:latin typeface="Arial"/>
                <a:ea typeface="Arial"/>
                <a:cs typeface="Arial"/>
                <a:sym typeface="Arial"/>
              </a:defRPr>
            </a:pPr>
            <a:r>
              <a:t>Riva G, Baatos RM, Botella C, Mantovani F, Gaggioli A. Transforming Experience: The Potential of Augmented Reality and Virtual Reality for Enhancing Personal and Clinical Change. Front Psychiatry. 2016 Sep 30;7:164</a:t>
            </a:r>
          </a:p>
          <a:p>
            <a:pPr marR="331470" algn="just" defTabSz="457200">
              <a:defRPr sz="1500" b="0">
                <a:latin typeface="Arial"/>
                <a:ea typeface="Arial"/>
                <a:cs typeface="Arial"/>
                <a:sym typeface="Arial"/>
              </a:defRPr>
            </a:pPr>
            <a:r>
              <a:t>Botella C, Pérez-Ara, Bretón-López J, Quero S, García-Palacios A, Baños RM. In Vivo versus Augmented Reality Exposure in the Treatment of Small Animal Phobia: A Randomized Controlled Trial. PLoS One. 2016 Feb 17;11(2)</a:t>
            </a:r>
          </a:p>
          <a:p>
            <a:pPr marR="331470" algn="just" defTabSz="457200">
              <a:defRPr sz="1500" b="0">
                <a:latin typeface="Arial"/>
                <a:ea typeface="Arial"/>
                <a:cs typeface="Arial"/>
                <a:sym typeface="Arial"/>
              </a:defRPr>
            </a:pPr>
            <a:r>
              <a:t>Chicchi Giglioli IA, Pallavicini F, Pedroli E, Serino S, Riva G. Augmented Reality: A Brand New Challenge for the Assessment and Treatment of Psychological Disorders. Comput Math Methods Med. 2015;2015</a:t>
            </a:r>
          </a:p>
        </p:txBody>
      </p:sp>
      <p:sp>
        <p:nvSpPr>
          <p:cNvPr id="158" name="Rectángulo"/>
          <p:cNvSpPr/>
          <p:nvPr/>
        </p:nvSpPr>
        <p:spPr>
          <a:xfrm>
            <a:off x="763786" y="2103950"/>
            <a:ext cx="22856429" cy="8506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ENFERMERÍA"/>
          <p:cNvSpPr txBox="1"/>
          <p:nvPr/>
        </p:nvSpPr>
        <p:spPr>
          <a:xfrm>
            <a:off x="10493920" y="1123950"/>
            <a:ext cx="3396160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ENFERMERÍA</a:t>
            </a:r>
          </a:p>
        </p:txBody>
      </p:sp>
      <p:sp>
        <p:nvSpPr>
          <p:cNvPr id="161" name="Indicaciones médicas"/>
          <p:cNvSpPr txBox="1"/>
          <p:nvPr/>
        </p:nvSpPr>
        <p:spPr>
          <a:xfrm>
            <a:off x="1389666" y="1282699"/>
            <a:ext cx="271280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2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Indicaciones médicas</a:t>
            </a:r>
          </a:p>
        </p:txBody>
      </p:sp>
      <p:sp>
        <p:nvSpPr>
          <p:cNvPr id="162" name="Accuvein"/>
          <p:cNvSpPr txBox="1"/>
          <p:nvPr/>
        </p:nvSpPr>
        <p:spPr>
          <a:xfrm>
            <a:off x="4478246" y="2578464"/>
            <a:ext cx="15427508" cy="582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marL="228600" marR="331470" defTabSz="457200">
              <a:defRPr sz="3400" b="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Accuvein</a:t>
            </a:r>
          </a:p>
        </p:txBody>
      </p:sp>
      <p:pic>
        <p:nvPicPr>
          <p:cNvPr id="163" name="Imagen" descr="Imagen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28649" y="9152117"/>
            <a:ext cx="11526702" cy="325885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66" name="Grupo"/>
          <p:cNvGrpSpPr/>
          <p:nvPr/>
        </p:nvGrpSpPr>
        <p:grpSpPr>
          <a:xfrm>
            <a:off x="9664686" y="4197641"/>
            <a:ext cx="5054628" cy="2549553"/>
            <a:chOff x="0" y="0"/>
            <a:chExt cx="5054627" cy="2549552"/>
          </a:xfrm>
        </p:grpSpPr>
        <p:sp>
          <p:nvSpPr>
            <p:cNvPr id="164" name="Rectángulo"/>
            <p:cNvSpPr/>
            <p:nvPr/>
          </p:nvSpPr>
          <p:spPr>
            <a:xfrm>
              <a:off x="0" y="0"/>
              <a:ext cx="5054628" cy="2549553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/>
            </a:p>
          </p:txBody>
        </p:sp>
        <p:pic>
          <p:nvPicPr>
            <p:cNvPr id="165" name="Imagen" descr="Imagen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6772" y="49505"/>
              <a:ext cx="4901082" cy="24505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67" name="Línea"/>
          <p:cNvSpPr/>
          <p:nvPr/>
        </p:nvSpPr>
        <p:spPr>
          <a:xfrm>
            <a:off x="12192000" y="6702364"/>
            <a:ext cx="1" cy="2815995"/>
          </a:xfrm>
          <a:prstGeom prst="line">
            <a:avLst/>
          </a:prstGeom>
          <a:ln w="50800">
            <a:solidFill>
              <a:srgbClr val="46BE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8" name="Rectángulo"/>
          <p:cNvSpPr/>
          <p:nvPr/>
        </p:nvSpPr>
        <p:spPr>
          <a:xfrm>
            <a:off x="763786" y="2103950"/>
            <a:ext cx="22856429" cy="8506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Stock-879751126.jpg" descr="iStock-879751126.jpg"/>
          <p:cNvPicPr>
            <a:picLocks noChangeAspect="1"/>
          </p:cNvPicPr>
          <p:nvPr/>
        </p:nvPicPr>
        <p:blipFill>
          <a:blip r:embed="rId2">
            <a:extLst/>
          </a:blip>
          <a:srcRect t="19912" b="16556"/>
          <a:stretch>
            <a:fillRect/>
          </a:stretch>
        </p:blipFill>
        <p:spPr>
          <a:xfrm>
            <a:off x="762892" y="2578464"/>
            <a:ext cx="22858216" cy="9681305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FORMACIÓN"/>
          <p:cNvSpPr txBox="1"/>
          <p:nvPr/>
        </p:nvSpPr>
        <p:spPr>
          <a:xfrm>
            <a:off x="10561178" y="1123950"/>
            <a:ext cx="3261644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defRPr sz="44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FORMACIÓN</a:t>
            </a:r>
          </a:p>
        </p:txBody>
      </p:sp>
      <p:sp>
        <p:nvSpPr>
          <p:cNvPr id="172" name="Indicaciones médicas"/>
          <p:cNvSpPr txBox="1"/>
          <p:nvPr/>
        </p:nvSpPr>
        <p:spPr>
          <a:xfrm>
            <a:off x="1389666" y="1282699"/>
            <a:ext cx="2712802" cy="43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457200">
              <a:defRPr sz="2200" b="0">
                <a:latin typeface="Maven Pro Regular"/>
                <a:ea typeface="Maven Pro Regular"/>
                <a:cs typeface="Maven Pro Regular"/>
                <a:sym typeface="Maven Pro Regular"/>
              </a:defRPr>
            </a:lvl1pPr>
          </a:lstStyle>
          <a:p>
            <a:r>
              <a:t>Indicaciones médicas</a:t>
            </a:r>
          </a:p>
        </p:txBody>
      </p:sp>
      <p:sp>
        <p:nvSpPr>
          <p:cNvPr id="173" name="Rectángulo"/>
          <p:cNvSpPr/>
          <p:nvPr/>
        </p:nvSpPr>
        <p:spPr>
          <a:xfrm>
            <a:off x="763786" y="2103950"/>
            <a:ext cx="22856429" cy="8506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4" name="Jain N, Youngblood P, Hasel M, Srivastava S. An augmented reality tool for learning spatial anatomy on mobile devices. Clin Anat. 2017 Sep;30(6):736-741.…"/>
          <p:cNvSpPr txBox="1"/>
          <p:nvPr/>
        </p:nvSpPr>
        <p:spPr>
          <a:xfrm>
            <a:off x="6875264" y="12649283"/>
            <a:ext cx="10633473" cy="6300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R="331470" algn="l" defTabSz="457200">
              <a:defRPr sz="1200" b="0">
                <a:latin typeface="Arial"/>
                <a:ea typeface="Arial"/>
                <a:cs typeface="Arial"/>
                <a:sym typeface="Arial"/>
              </a:defRPr>
            </a:pPr>
            <a:r>
              <a:t>Jain N, Youngblood P, Hasel M, Srivastava S. An augmented reality tool for learning spatial anatomy on mobile devices. Clin Anat. 2017 Sep;30(6):736-741.</a:t>
            </a:r>
          </a:p>
          <a:p>
            <a:pPr marR="331470" algn="l" defTabSz="457200">
              <a:defRPr sz="1200" b="0">
                <a:latin typeface="Arial"/>
                <a:ea typeface="Arial"/>
                <a:cs typeface="Arial"/>
                <a:sym typeface="Arial"/>
              </a:defRPr>
            </a:pPr>
            <a:r>
              <a:t>Chaballout B, Molloy M, Vaughn J, Brisson Iii R, Shaw R. Feasibility of Augmented Reality in Clinical Simulations: Using Google Glass With Manikins. JMIR</a:t>
            </a:r>
          </a:p>
          <a:p>
            <a:pPr marR="331470" algn="l" defTabSz="457200">
              <a:defRPr sz="1200" b="0">
                <a:latin typeface="Arial"/>
                <a:ea typeface="Arial"/>
                <a:cs typeface="Arial"/>
                <a:sym typeface="Arial"/>
              </a:defRPr>
            </a:pPr>
            <a:r>
              <a:t>Med Educ. 2016 Mar 7;2(1):e2.</a:t>
            </a:r>
          </a:p>
        </p:txBody>
      </p:sp>
    </p:spTree>
  </p:cSld>
  <p:clrMapOvr>
    <a:masterClrMapping/>
  </p:clrMapOvr>
  <p:transition xmlns:p14="http://schemas.microsoft.com/office/powerpoint/2010/main" spd="med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571</Words>
  <Application>Microsoft Macintosh PowerPoint</Application>
  <PresentationFormat>Personalizado</PresentationFormat>
  <Paragraphs>104</Paragraphs>
  <Slides>25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White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Fran</cp:lastModifiedBy>
  <cp:revision>1</cp:revision>
  <dcterms:modified xsi:type="dcterms:W3CDTF">2019-02-05T12:16:39Z</dcterms:modified>
</cp:coreProperties>
</file>