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80" r:id="rId6"/>
    <p:sldId id="259" r:id="rId7"/>
    <p:sldId id="263" r:id="rId8"/>
    <p:sldId id="264" r:id="rId9"/>
    <p:sldId id="265" r:id="rId10"/>
    <p:sldId id="275" r:id="rId11"/>
    <p:sldId id="271" r:id="rId12"/>
    <p:sldId id="260" r:id="rId13"/>
    <p:sldId id="273" r:id="rId14"/>
    <p:sldId id="267" r:id="rId15"/>
    <p:sldId id="270" r:id="rId16"/>
    <p:sldId id="261" r:id="rId17"/>
    <p:sldId id="276" r:id="rId18"/>
    <p:sldId id="268" r:id="rId19"/>
    <p:sldId id="277" r:id="rId20"/>
    <p:sldId id="278" r:id="rId21"/>
    <p:sldId id="279" r:id="rId22"/>
    <p:sldId id="262" r:id="rId23"/>
    <p:sldId id="269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Número</a:t>
            </a:r>
            <a:r>
              <a:rPr lang="en-US" dirty="0"/>
              <a:t> de </a:t>
            </a:r>
            <a:r>
              <a:rPr lang="en-US" dirty="0" err="1"/>
              <a:t>publicaciones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smtClean="0"/>
              <a:t>RV/RA</a:t>
            </a:r>
            <a:r>
              <a:rPr lang="en-US" baseline="0" dirty="0" smtClean="0"/>
              <a:t> </a:t>
            </a:r>
            <a:r>
              <a:rPr lang="en-US" baseline="0" dirty="0" err="1"/>
              <a:t>en</a:t>
            </a:r>
            <a:r>
              <a:rPr lang="en-US" baseline="0" dirty="0"/>
              <a:t> </a:t>
            </a:r>
            <a:r>
              <a:rPr lang="en-US" baseline="0" dirty="0" err="1"/>
              <a:t>usos</a:t>
            </a:r>
            <a:r>
              <a:rPr lang="en-US" baseline="0" dirty="0"/>
              <a:t> </a:t>
            </a:r>
            <a:r>
              <a:rPr lang="en-US" baseline="0" dirty="0" err="1" smtClean="0"/>
              <a:t>médicos</a:t>
            </a:r>
            <a:r>
              <a:rPr lang="en-US" baseline="0" dirty="0" smtClean="0"/>
              <a:t> (PubMed)</a:t>
            </a:r>
            <a:endParaRPr lang="en-US" dirty="0"/>
          </a:p>
        </c:rich>
      </c:tx>
      <c:layout>
        <c:manualLayout>
          <c:xMode val="edge"/>
          <c:yMode val="edge"/>
          <c:x val="0.12384905297819469"/>
          <c:y val="3.8834951456310676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Hoja1!$D$9</c:f>
              <c:strCache>
                <c:ptCount val="1"/>
                <c:pt idx="0">
                  <c:v>count</c:v>
                </c:pt>
              </c:strCache>
            </c:strRef>
          </c:tx>
          <c:invertIfNegative val="0"/>
          <c:cat>
            <c:numRef>
              <c:f>Hoja1!$C$10:$C$39</c:f>
              <c:numCache>
                <c:formatCode>General</c:formatCode>
                <c:ptCount val="30"/>
                <c:pt idx="0">
                  <c:v>1982</c:v>
                </c:pt>
                <c:pt idx="1">
                  <c:v>1983</c:v>
                </c:pt>
                <c:pt idx="2">
                  <c:v>1989</c:v>
                </c:pt>
                <c:pt idx="3">
                  <c:v>1990</c:v>
                </c:pt>
                <c:pt idx="4">
                  <c:v>1993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</c:numCache>
            </c:numRef>
          </c:cat>
          <c:val>
            <c:numRef>
              <c:f>Hoja1!$D$10:$D$39</c:f>
              <c:numCache>
                <c:formatCode>General</c:formatCode>
                <c:ptCount val="3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6</c:v>
                </c:pt>
                <c:pt idx="6">
                  <c:v>4</c:v>
                </c:pt>
                <c:pt idx="7">
                  <c:v>15</c:v>
                </c:pt>
                <c:pt idx="8">
                  <c:v>13</c:v>
                </c:pt>
                <c:pt idx="9">
                  <c:v>9</c:v>
                </c:pt>
                <c:pt idx="10">
                  <c:v>9</c:v>
                </c:pt>
                <c:pt idx="11">
                  <c:v>13</c:v>
                </c:pt>
                <c:pt idx="12">
                  <c:v>18</c:v>
                </c:pt>
                <c:pt idx="13">
                  <c:v>22</c:v>
                </c:pt>
                <c:pt idx="14">
                  <c:v>21</c:v>
                </c:pt>
                <c:pt idx="15">
                  <c:v>40</c:v>
                </c:pt>
                <c:pt idx="16">
                  <c:v>28</c:v>
                </c:pt>
                <c:pt idx="17">
                  <c:v>44</c:v>
                </c:pt>
                <c:pt idx="18">
                  <c:v>36</c:v>
                </c:pt>
                <c:pt idx="19">
                  <c:v>38</c:v>
                </c:pt>
                <c:pt idx="20">
                  <c:v>60</c:v>
                </c:pt>
                <c:pt idx="21">
                  <c:v>55</c:v>
                </c:pt>
                <c:pt idx="22">
                  <c:v>68</c:v>
                </c:pt>
                <c:pt idx="23">
                  <c:v>94</c:v>
                </c:pt>
                <c:pt idx="24">
                  <c:v>111</c:v>
                </c:pt>
                <c:pt idx="25">
                  <c:v>120</c:v>
                </c:pt>
                <c:pt idx="26">
                  <c:v>162</c:v>
                </c:pt>
                <c:pt idx="27">
                  <c:v>228</c:v>
                </c:pt>
                <c:pt idx="28">
                  <c:v>349</c:v>
                </c:pt>
                <c:pt idx="29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192064"/>
        <c:axId val="85193856"/>
      </c:barChart>
      <c:catAx>
        <c:axId val="85192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5193856"/>
        <c:crosses val="autoZero"/>
        <c:auto val="1"/>
        <c:lblAlgn val="ctr"/>
        <c:lblOffset val="100"/>
        <c:noMultiLvlLbl val="0"/>
      </c:catAx>
      <c:valAx>
        <c:axId val="85193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5192064"/>
        <c:crosses val="autoZero"/>
        <c:crossBetween val="between"/>
      </c:valAx>
    </c:plotArea>
    <c:plotVisOnly val="1"/>
    <c:dispBlanksAs val="zero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993558-060F-4CD3-85E7-99ACCEBD136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5173FD6-ECB9-4543-A68F-1AFEA576A563}" type="pres">
      <dgm:prSet presAssocID="{BA993558-060F-4CD3-85E7-99ACCEBD136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</dgm:ptLst>
  <dgm:cxnLst>
    <dgm:cxn modelId="{A7576A08-2B19-489E-B1F1-6C71A63BFD4C}" type="presOf" srcId="{BA993558-060F-4CD3-85E7-99ACCEBD136B}" destId="{D5173FD6-ECB9-4543-A68F-1AFEA576A56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85C4-F946-4273-A436-2CC82DB17AE6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51F81-42C2-4023-B032-5D714418D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758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85C4-F946-4273-A436-2CC82DB17AE6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51F81-42C2-4023-B032-5D714418D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2670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85C4-F946-4273-A436-2CC82DB17AE6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51F81-42C2-4023-B032-5D714418D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9767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85C4-F946-4273-A436-2CC82DB17AE6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51F81-42C2-4023-B032-5D714418D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392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85C4-F946-4273-A436-2CC82DB17AE6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51F81-42C2-4023-B032-5D714418D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3806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85C4-F946-4273-A436-2CC82DB17AE6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51F81-42C2-4023-B032-5D714418D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481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85C4-F946-4273-A436-2CC82DB17AE6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51F81-42C2-4023-B032-5D714418D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4102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85C4-F946-4273-A436-2CC82DB17AE6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51F81-42C2-4023-B032-5D714418D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628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85C4-F946-4273-A436-2CC82DB17AE6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51F81-42C2-4023-B032-5D714418D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6328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85C4-F946-4273-A436-2CC82DB17AE6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51F81-42C2-4023-B032-5D714418D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37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85C4-F946-4273-A436-2CC82DB17AE6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51F81-42C2-4023-B032-5D714418D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94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085C4-F946-4273-A436-2CC82DB17AE6}" type="datetimeFigureOut">
              <a:rPr lang="es-ES" smtClean="0"/>
              <a:t>05/02/2019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51F81-42C2-4023-B032-5D714418D0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148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mobidev.biz/blog/augmented-reality-in-healthcare-digital-transformatio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854556647"/>
              </p:ext>
            </p:extLst>
          </p:nvPr>
        </p:nvGraphicFramePr>
        <p:xfrm>
          <a:off x="611560" y="116632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84621"/>
            <a:ext cx="7889156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954902" y="4231668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dirty="0" smtClean="0">
                <a:solidFill>
                  <a:srgbClr val="FFFF00"/>
                </a:solidFill>
              </a:rPr>
              <a:t>USOS DE LA REALIDAD </a:t>
            </a:r>
            <a:r>
              <a:rPr lang="es-ES" sz="3600" dirty="0">
                <a:solidFill>
                  <a:srgbClr val="FFFF00"/>
                </a:solidFill>
              </a:rPr>
              <a:t>VIRTUAL Y REALIDAD AUMENTADA EN MEDICINA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10686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REHABILITACIÓN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Nuevas maneras de hacerla</a:t>
            </a:r>
            <a:endParaRPr lang="es-ES" dirty="0"/>
          </a:p>
        </p:txBody>
      </p:sp>
      <p:pic>
        <p:nvPicPr>
          <p:cNvPr id="8194" name="Picture 2" descr="C:\Users\Luis\Documents\Documents\Rehab antigua\History+historia+rehabilitaci%C3%B3n+rehabilitation+fisioterapia+physical+thera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08" y="2975847"/>
            <a:ext cx="3633081" cy="298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Luis\Documents\Documents\Rehab antigua\History+historia+rehabilitaci%C3%B3n+rehabilitation+fisioterapia+physical+therapy+(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975847"/>
            <a:ext cx="2345354" cy="298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Luis\Documents\Documents\Rehab antigua\History+historia+rehabilitaci%C3%B3n+rehabilitation+fisioterapia+physical+therapy+(16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95546"/>
            <a:ext cx="2584609" cy="182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75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REHABILITACIÓN</a:t>
            </a:r>
            <a:br>
              <a:rPr lang="es-ES" dirty="0"/>
            </a:br>
            <a:endParaRPr lang="es-E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093" y="1600200"/>
            <a:ext cx="418181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850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REHABILITACIÓN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1196" y="126876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_tradnl" dirty="0" smtClean="0"/>
              <a:t>PATOLOGÍAS SUSCEPTIBLES DE TRATAMIENTO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_tradnl" dirty="0" smtClean="0"/>
              <a:t>Daño cerebral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_tradnl" dirty="0" smtClean="0"/>
              <a:t>Lesión medular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_tradnl" dirty="0" smtClean="0"/>
              <a:t>Amputaciones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_tradnl" dirty="0" smtClean="0"/>
              <a:t>Dolor regional complejo</a:t>
            </a:r>
            <a:endParaRPr lang="es-ES_tradnl" dirty="0"/>
          </a:p>
        </p:txBody>
      </p:sp>
      <p:sp>
        <p:nvSpPr>
          <p:cNvPr id="5" name="4 Rectángulo"/>
          <p:cNvSpPr/>
          <p:nvPr/>
        </p:nvSpPr>
        <p:spPr>
          <a:xfrm>
            <a:off x="323528" y="3933056"/>
            <a:ext cx="8424936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dirty="0" err="1"/>
              <a:t>Darbois</a:t>
            </a:r>
            <a:r>
              <a:rPr lang="es-ES" sz="800" dirty="0"/>
              <a:t> N, </a:t>
            </a:r>
            <a:r>
              <a:rPr lang="es-ES" sz="800" dirty="0" err="1"/>
              <a:t>Guillaud</a:t>
            </a:r>
            <a:r>
              <a:rPr lang="es-ES" sz="800" dirty="0"/>
              <a:t> A, </a:t>
            </a:r>
            <a:r>
              <a:rPr lang="es-ES" sz="800" dirty="0" err="1"/>
              <a:t>Pinsault</a:t>
            </a:r>
            <a:r>
              <a:rPr lang="es-ES" sz="800" dirty="0"/>
              <a:t> N. Do </a:t>
            </a:r>
            <a:r>
              <a:rPr lang="es-ES" sz="800" dirty="0" err="1"/>
              <a:t>Robotics</a:t>
            </a:r>
            <a:r>
              <a:rPr lang="es-ES" sz="800" dirty="0"/>
              <a:t> and Virtual </a:t>
            </a:r>
            <a:r>
              <a:rPr lang="es-ES" sz="800" dirty="0" err="1"/>
              <a:t>Reality</a:t>
            </a:r>
            <a:r>
              <a:rPr lang="es-ES" sz="800" dirty="0"/>
              <a:t> </a:t>
            </a:r>
            <a:r>
              <a:rPr lang="es-ES" sz="800" dirty="0" err="1"/>
              <a:t>Add</a:t>
            </a:r>
            <a:r>
              <a:rPr lang="es-ES" sz="800" dirty="0"/>
              <a:t> Real </a:t>
            </a:r>
            <a:r>
              <a:rPr lang="es-ES" sz="800" dirty="0" err="1"/>
              <a:t>Progress</a:t>
            </a:r>
            <a:r>
              <a:rPr lang="es-ES" sz="800" dirty="0"/>
              <a:t> to </a:t>
            </a:r>
            <a:r>
              <a:rPr lang="es-ES" sz="800" dirty="0" err="1"/>
              <a:t>Mirror</a:t>
            </a:r>
            <a:r>
              <a:rPr lang="es-ES" sz="800" dirty="0"/>
              <a:t> </a:t>
            </a:r>
            <a:r>
              <a:rPr lang="es-ES" sz="800" dirty="0" err="1"/>
              <a:t>Therapy</a:t>
            </a:r>
            <a:r>
              <a:rPr lang="es-ES" sz="800" dirty="0"/>
              <a:t> </a:t>
            </a:r>
            <a:r>
              <a:rPr lang="es-ES" sz="800" dirty="0" err="1"/>
              <a:t>Rehabilitation</a:t>
            </a:r>
            <a:r>
              <a:rPr lang="es-ES" sz="800" dirty="0"/>
              <a:t>? A </a:t>
            </a:r>
            <a:r>
              <a:rPr lang="es-ES" sz="800" dirty="0" err="1"/>
              <a:t>Scoping</a:t>
            </a:r>
            <a:r>
              <a:rPr lang="es-ES" sz="800" dirty="0"/>
              <a:t> </a:t>
            </a:r>
            <a:r>
              <a:rPr lang="es-ES" sz="800" dirty="0" err="1"/>
              <a:t>Review</a:t>
            </a:r>
            <a:r>
              <a:rPr lang="es-ES" sz="800" dirty="0"/>
              <a:t>. </a:t>
            </a:r>
            <a:r>
              <a:rPr lang="es-ES" sz="800" dirty="0" err="1"/>
              <a:t>Rehabil</a:t>
            </a:r>
            <a:r>
              <a:rPr lang="es-ES" sz="800" dirty="0"/>
              <a:t> Res </a:t>
            </a:r>
            <a:r>
              <a:rPr lang="es-ES" sz="800" dirty="0" err="1"/>
              <a:t>Pract</a:t>
            </a:r>
            <a:r>
              <a:rPr lang="es-ES" sz="800" dirty="0"/>
              <a:t>. 2018 </a:t>
            </a:r>
            <a:r>
              <a:rPr lang="es-ES" sz="800" dirty="0" err="1"/>
              <a:t>Aug</a:t>
            </a:r>
            <a:r>
              <a:rPr lang="es-ES" sz="800" dirty="0"/>
              <a:t> </a:t>
            </a:r>
            <a:r>
              <a:rPr lang="es-ES" sz="800" dirty="0" smtClean="0"/>
              <a:t>19;2018</a:t>
            </a:r>
          </a:p>
          <a:p>
            <a:endParaRPr lang="es-ES_tradnl" sz="800" dirty="0"/>
          </a:p>
          <a:p>
            <a:r>
              <a:rPr lang="es-ES" sz="800" dirty="0" smtClean="0"/>
              <a:t>Lee </a:t>
            </a:r>
            <a:r>
              <a:rPr lang="es-ES" sz="800" dirty="0"/>
              <a:t>J, </a:t>
            </a:r>
            <a:r>
              <a:rPr lang="es-ES" sz="800" dirty="0" err="1"/>
              <a:t>Yoo</a:t>
            </a:r>
            <a:r>
              <a:rPr lang="es-ES" sz="800" dirty="0"/>
              <a:t> HN, Lee BH. </a:t>
            </a:r>
            <a:r>
              <a:rPr lang="es-ES" sz="800" dirty="0" err="1"/>
              <a:t>Effects</a:t>
            </a:r>
            <a:r>
              <a:rPr lang="es-ES" sz="800" dirty="0"/>
              <a:t> of </a:t>
            </a:r>
            <a:r>
              <a:rPr lang="es-ES" sz="800" dirty="0" err="1"/>
              <a:t>augmented</a:t>
            </a:r>
            <a:r>
              <a:rPr lang="es-ES" sz="800" dirty="0"/>
              <a:t> </a:t>
            </a:r>
            <a:r>
              <a:rPr lang="es-ES" sz="800" dirty="0" err="1"/>
              <a:t>reality-based</a:t>
            </a:r>
            <a:r>
              <a:rPr lang="es-ES" sz="800" dirty="0"/>
              <a:t> </a:t>
            </a:r>
            <a:r>
              <a:rPr lang="es-ES" sz="800" dirty="0" err="1"/>
              <a:t>Otago</a:t>
            </a:r>
            <a:r>
              <a:rPr lang="es-ES" sz="800" dirty="0"/>
              <a:t> </a:t>
            </a:r>
            <a:r>
              <a:rPr lang="es-ES" sz="800" dirty="0" err="1"/>
              <a:t>exercise</a:t>
            </a:r>
            <a:r>
              <a:rPr lang="es-ES" sz="800" dirty="0"/>
              <a:t> </a:t>
            </a:r>
            <a:r>
              <a:rPr lang="es-ES" sz="800" dirty="0" err="1"/>
              <a:t>on</a:t>
            </a:r>
            <a:r>
              <a:rPr lang="es-ES" sz="800" dirty="0"/>
              <a:t> balance, </a:t>
            </a:r>
            <a:r>
              <a:rPr lang="es-ES" sz="800" dirty="0" err="1"/>
              <a:t>gait</a:t>
            </a:r>
            <a:r>
              <a:rPr lang="es-ES" sz="800" dirty="0"/>
              <a:t>, and </a:t>
            </a:r>
            <a:r>
              <a:rPr lang="es-ES" sz="800" dirty="0" err="1"/>
              <a:t>physical</a:t>
            </a:r>
            <a:r>
              <a:rPr lang="es-ES" sz="800" dirty="0"/>
              <a:t> </a:t>
            </a:r>
            <a:r>
              <a:rPr lang="es-ES" sz="800" dirty="0" err="1"/>
              <a:t>factors</a:t>
            </a:r>
            <a:r>
              <a:rPr lang="es-ES" sz="800" dirty="0"/>
              <a:t> in </a:t>
            </a:r>
            <a:r>
              <a:rPr lang="es-ES" sz="800" dirty="0" err="1"/>
              <a:t>elderly</a:t>
            </a:r>
            <a:r>
              <a:rPr lang="es-ES" sz="800" dirty="0"/>
              <a:t> </a:t>
            </a:r>
            <a:r>
              <a:rPr lang="es-ES" sz="800" dirty="0" err="1"/>
              <a:t>women</a:t>
            </a:r>
            <a:r>
              <a:rPr lang="es-ES" sz="800" dirty="0"/>
              <a:t> to </a:t>
            </a:r>
            <a:r>
              <a:rPr lang="es-ES" sz="800" dirty="0" err="1"/>
              <a:t>prevent</a:t>
            </a:r>
            <a:r>
              <a:rPr lang="es-ES" sz="800" dirty="0"/>
              <a:t> </a:t>
            </a:r>
            <a:r>
              <a:rPr lang="es-ES" sz="800" dirty="0" err="1"/>
              <a:t>falls</a:t>
            </a:r>
            <a:r>
              <a:rPr lang="es-ES" sz="800" dirty="0"/>
              <a:t>: a </a:t>
            </a:r>
            <a:r>
              <a:rPr lang="es-ES" sz="800" dirty="0" err="1"/>
              <a:t>randomized</a:t>
            </a:r>
            <a:r>
              <a:rPr lang="es-ES" sz="800" dirty="0"/>
              <a:t> </a:t>
            </a:r>
            <a:r>
              <a:rPr lang="es-ES" sz="800" dirty="0" err="1"/>
              <a:t>controlled</a:t>
            </a:r>
            <a:r>
              <a:rPr lang="es-ES" sz="800" dirty="0"/>
              <a:t> trial. J </a:t>
            </a:r>
            <a:r>
              <a:rPr lang="es-ES" sz="800" dirty="0" err="1"/>
              <a:t>Phys</a:t>
            </a:r>
            <a:r>
              <a:rPr lang="es-ES" sz="800" dirty="0"/>
              <a:t> </a:t>
            </a:r>
            <a:r>
              <a:rPr lang="es-ES" sz="800" dirty="0" err="1"/>
              <a:t>Ther</a:t>
            </a:r>
            <a:r>
              <a:rPr lang="es-ES" sz="800" dirty="0"/>
              <a:t> </a:t>
            </a:r>
            <a:r>
              <a:rPr lang="es-ES" sz="800" dirty="0" err="1"/>
              <a:t>Sci</a:t>
            </a:r>
            <a:r>
              <a:rPr lang="es-ES" sz="800" dirty="0"/>
              <a:t>. 2017 Sep;29(9):</a:t>
            </a:r>
            <a:r>
              <a:rPr lang="es-ES" sz="800" dirty="0" smtClean="0"/>
              <a:t>1586-1589</a:t>
            </a:r>
          </a:p>
          <a:p>
            <a:endParaRPr lang="es-ES_tradnl" sz="800" dirty="0"/>
          </a:p>
          <a:p>
            <a:r>
              <a:rPr lang="es-ES" sz="800" dirty="0"/>
              <a:t>Lee BH. </a:t>
            </a:r>
            <a:r>
              <a:rPr lang="es-ES" sz="800" dirty="0" err="1"/>
              <a:t>Clinical</a:t>
            </a:r>
            <a:r>
              <a:rPr lang="es-ES" sz="800" dirty="0"/>
              <a:t> </a:t>
            </a:r>
            <a:r>
              <a:rPr lang="es-ES" sz="800" dirty="0" err="1"/>
              <a:t>usefulness</a:t>
            </a:r>
            <a:r>
              <a:rPr lang="es-ES" sz="800" dirty="0"/>
              <a:t> of </a:t>
            </a:r>
            <a:r>
              <a:rPr lang="es-ES" sz="800" dirty="0" err="1"/>
              <a:t>augmented</a:t>
            </a:r>
            <a:r>
              <a:rPr lang="es-ES" sz="800" dirty="0"/>
              <a:t> </a:t>
            </a:r>
            <a:r>
              <a:rPr lang="es-ES" sz="800" dirty="0" err="1"/>
              <a:t>reality</a:t>
            </a:r>
            <a:r>
              <a:rPr lang="es-ES" sz="800" dirty="0"/>
              <a:t> </a:t>
            </a:r>
            <a:r>
              <a:rPr lang="es-ES" sz="800" dirty="0" err="1"/>
              <a:t>using</a:t>
            </a:r>
            <a:r>
              <a:rPr lang="es-ES" sz="800" dirty="0"/>
              <a:t> </a:t>
            </a:r>
            <a:r>
              <a:rPr lang="es-ES" sz="800" dirty="0" err="1"/>
              <a:t>infrared</a:t>
            </a:r>
            <a:r>
              <a:rPr lang="es-ES" sz="800" dirty="0"/>
              <a:t> camera </a:t>
            </a:r>
            <a:r>
              <a:rPr lang="es-ES" sz="800" dirty="0" err="1"/>
              <a:t>based</a:t>
            </a:r>
            <a:r>
              <a:rPr lang="es-ES" sz="800" dirty="0"/>
              <a:t> real-time </a:t>
            </a:r>
            <a:r>
              <a:rPr lang="es-ES" sz="800" dirty="0" err="1"/>
              <a:t>feedback</a:t>
            </a:r>
            <a:r>
              <a:rPr lang="es-ES" sz="800" dirty="0"/>
              <a:t> </a:t>
            </a:r>
            <a:r>
              <a:rPr lang="es-ES" sz="800" dirty="0" err="1"/>
              <a:t>on</a:t>
            </a:r>
            <a:r>
              <a:rPr lang="es-ES" sz="800" dirty="0"/>
              <a:t> </a:t>
            </a:r>
            <a:r>
              <a:rPr lang="es-ES" sz="800" dirty="0" err="1"/>
              <a:t>gait</a:t>
            </a:r>
            <a:r>
              <a:rPr lang="es-ES" sz="800" dirty="0"/>
              <a:t> </a:t>
            </a:r>
            <a:r>
              <a:rPr lang="es-ES" sz="800" dirty="0" err="1"/>
              <a:t>function</a:t>
            </a:r>
            <a:r>
              <a:rPr lang="es-ES" sz="800" dirty="0"/>
              <a:t> in cerebral </a:t>
            </a:r>
            <a:r>
              <a:rPr lang="es-ES" sz="800" dirty="0" err="1"/>
              <a:t>palsy</a:t>
            </a:r>
            <a:r>
              <a:rPr lang="es-ES" sz="800" dirty="0"/>
              <a:t>: a case </a:t>
            </a:r>
            <a:r>
              <a:rPr lang="es-ES" sz="800" dirty="0" err="1"/>
              <a:t>study</a:t>
            </a:r>
            <a:r>
              <a:rPr lang="es-ES" sz="800" dirty="0"/>
              <a:t>. J </a:t>
            </a:r>
            <a:r>
              <a:rPr lang="es-ES" sz="800" dirty="0" err="1"/>
              <a:t>Phys</a:t>
            </a:r>
            <a:r>
              <a:rPr lang="es-ES" sz="800" dirty="0"/>
              <a:t> </a:t>
            </a:r>
            <a:r>
              <a:rPr lang="es-ES" sz="800" dirty="0" err="1"/>
              <a:t>Ther</a:t>
            </a:r>
            <a:r>
              <a:rPr lang="es-ES" sz="800" dirty="0"/>
              <a:t> </a:t>
            </a:r>
            <a:r>
              <a:rPr lang="es-ES" sz="800" dirty="0" err="1"/>
              <a:t>Sci</a:t>
            </a:r>
            <a:r>
              <a:rPr lang="es-ES" sz="800" dirty="0"/>
              <a:t>. 2016 Apr;28(4):1387-91</a:t>
            </a:r>
          </a:p>
          <a:p>
            <a:endParaRPr lang="es-ES" sz="800" dirty="0"/>
          </a:p>
          <a:p>
            <a:r>
              <a:rPr lang="es-ES" sz="800" dirty="0" err="1"/>
              <a:t>Assis</a:t>
            </a:r>
            <a:r>
              <a:rPr lang="es-ES" sz="800" dirty="0"/>
              <a:t> GA, </a:t>
            </a:r>
            <a:r>
              <a:rPr lang="es-ES" sz="800" dirty="0" err="1"/>
              <a:t>Correia</a:t>
            </a:r>
            <a:r>
              <a:rPr lang="es-ES" sz="800" dirty="0"/>
              <a:t> AG, </a:t>
            </a:r>
            <a:r>
              <a:rPr lang="es-ES" sz="800" dirty="0" err="1"/>
              <a:t>Martins</a:t>
            </a:r>
            <a:r>
              <a:rPr lang="es-ES" sz="800" dirty="0"/>
              <a:t> MB, </a:t>
            </a:r>
            <a:r>
              <a:rPr lang="es-ES" sz="800" dirty="0" err="1"/>
              <a:t>Pedrozo</a:t>
            </a:r>
            <a:r>
              <a:rPr lang="es-ES" sz="800" dirty="0"/>
              <a:t> WG, </a:t>
            </a:r>
            <a:r>
              <a:rPr lang="es-ES" sz="800" dirty="0" err="1"/>
              <a:t>Lopes</a:t>
            </a:r>
            <a:r>
              <a:rPr lang="es-ES" sz="800" dirty="0"/>
              <a:t> </a:t>
            </a:r>
            <a:r>
              <a:rPr lang="es-ES" sz="800" dirty="0" err="1"/>
              <a:t>Rde</a:t>
            </a:r>
            <a:r>
              <a:rPr lang="es-ES" sz="800" dirty="0"/>
              <a:t> D. </a:t>
            </a:r>
            <a:r>
              <a:rPr lang="es-ES" sz="800" dirty="0" err="1"/>
              <a:t>An</a:t>
            </a:r>
            <a:r>
              <a:rPr lang="es-ES" sz="800" dirty="0"/>
              <a:t> </a:t>
            </a:r>
            <a:r>
              <a:rPr lang="es-ES" sz="800" dirty="0" err="1"/>
              <a:t>augmented</a:t>
            </a:r>
            <a:r>
              <a:rPr lang="es-ES" sz="800" dirty="0"/>
              <a:t> </a:t>
            </a:r>
            <a:r>
              <a:rPr lang="es-ES" sz="800" dirty="0" err="1"/>
              <a:t>reality</a:t>
            </a:r>
            <a:r>
              <a:rPr lang="es-ES" sz="800" dirty="0"/>
              <a:t> </a:t>
            </a:r>
            <a:r>
              <a:rPr lang="es-ES" sz="800" dirty="0" err="1"/>
              <a:t>system</a:t>
            </a:r>
            <a:r>
              <a:rPr lang="es-ES" sz="800" dirty="0"/>
              <a:t> </a:t>
            </a:r>
            <a:r>
              <a:rPr lang="es-ES" sz="800" dirty="0" err="1"/>
              <a:t>for</a:t>
            </a:r>
            <a:r>
              <a:rPr lang="es-ES" sz="800" dirty="0"/>
              <a:t> </a:t>
            </a:r>
            <a:r>
              <a:rPr lang="es-ES" sz="800" dirty="0" err="1"/>
              <a:t>upper-limb</a:t>
            </a:r>
            <a:r>
              <a:rPr lang="es-ES" sz="800" dirty="0"/>
              <a:t> post-</a:t>
            </a:r>
            <a:r>
              <a:rPr lang="es-ES" sz="800" dirty="0" err="1"/>
              <a:t>stroke</a:t>
            </a:r>
            <a:r>
              <a:rPr lang="es-ES" sz="800" dirty="0"/>
              <a:t> motor </a:t>
            </a:r>
            <a:r>
              <a:rPr lang="es-ES" sz="800" dirty="0" err="1"/>
              <a:t>rehabilitation</a:t>
            </a:r>
            <a:r>
              <a:rPr lang="es-ES" sz="800" dirty="0"/>
              <a:t>: a </a:t>
            </a:r>
            <a:r>
              <a:rPr lang="es-ES" sz="800" dirty="0" err="1"/>
              <a:t>feasibility</a:t>
            </a:r>
            <a:r>
              <a:rPr lang="es-ES" sz="800" dirty="0"/>
              <a:t> </a:t>
            </a:r>
            <a:r>
              <a:rPr lang="es-ES" sz="800" dirty="0" err="1"/>
              <a:t>study</a:t>
            </a:r>
            <a:r>
              <a:rPr lang="es-ES" sz="800" dirty="0"/>
              <a:t>. </a:t>
            </a:r>
            <a:r>
              <a:rPr lang="es-ES" sz="800" dirty="0" err="1"/>
              <a:t>Disabil</a:t>
            </a:r>
            <a:r>
              <a:rPr lang="es-ES" sz="800" dirty="0"/>
              <a:t> </a:t>
            </a:r>
            <a:r>
              <a:rPr lang="es-ES" sz="800" dirty="0" err="1"/>
              <a:t>Rehabil</a:t>
            </a:r>
            <a:r>
              <a:rPr lang="es-ES" sz="800" dirty="0"/>
              <a:t> </a:t>
            </a:r>
            <a:r>
              <a:rPr lang="es-ES" sz="800" dirty="0" err="1"/>
              <a:t>Assist</a:t>
            </a:r>
            <a:r>
              <a:rPr lang="es-ES" sz="800" dirty="0"/>
              <a:t> </a:t>
            </a:r>
            <a:r>
              <a:rPr lang="es-ES" sz="800" dirty="0" err="1"/>
              <a:t>Technol</a:t>
            </a:r>
            <a:r>
              <a:rPr lang="es-ES" sz="800" dirty="0"/>
              <a:t>. 2016 Aug;11(6):521-8</a:t>
            </a:r>
          </a:p>
          <a:p>
            <a:endParaRPr lang="es-ES" sz="800" dirty="0"/>
          </a:p>
          <a:p>
            <a:r>
              <a:rPr lang="es-ES" sz="800" dirty="0"/>
              <a:t>Ortiz-</a:t>
            </a:r>
            <a:r>
              <a:rPr lang="es-ES" sz="800" dirty="0" err="1"/>
              <a:t>Catalan</a:t>
            </a:r>
            <a:r>
              <a:rPr lang="es-ES" sz="800" dirty="0"/>
              <a:t> M, </a:t>
            </a:r>
            <a:r>
              <a:rPr lang="es-ES" sz="800" dirty="0" err="1"/>
              <a:t>Sander</a:t>
            </a:r>
            <a:r>
              <a:rPr lang="es-ES" sz="800" dirty="0"/>
              <a:t> N, </a:t>
            </a:r>
            <a:r>
              <a:rPr lang="es-ES" sz="800" dirty="0" err="1"/>
              <a:t>Kristoffersen</a:t>
            </a:r>
            <a:r>
              <a:rPr lang="es-ES" sz="800" dirty="0"/>
              <a:t> MB, </a:t>
            </a:r>
            <a:r>
              <a:rPr lang="es-ES" sz="800" dirty="0" err="1"/>
              <a:t>Hakansson</a:t>
            </a:r>
            <a:r>
              <a:rPr lang="es-ES" sz="800" dirty="0"/>
              <a:t> B, </a:t>
            </a:r>
            <a:r>
              <a:rPr lang="es-ES" sz="800" dirty="0" err="1"/>
              <a:t>Branemark</a:t>
            </a:r>
            <a:r>
              <a:rPr lang="es-ES" sz="800" dirty="0"/>
              <a:t> R. </a:t>
            </a:r>
            <a:r>
              <a:rPr lang="es-ES" sz="800" dirty="0" err="1"/>
              <a:t>Treatment</a:t>
            </a:r>
            <a:r>
              <a:rPr lang="es-ES" sz="800" dirty="0"/>
              <a:t> of </a:t>
            </a:r>
            <a:r>
              <a:rPr lang="es-ES" sz="800" dirty="0" err="1"/>
              <a:t>phantom</a:t>
            </a:r>
            <a:r>
              <a:rPr lang="es-ES" sz="800" dirty="0"/>
              <a:t> </a:t>
            </a:r>
            <a:r>
              <a:rPr lang="es-ES" sz="800" dirty="0" err="1"/>
              <a:t>limb</a:t>
            </a:r>
            <a:r>
              <a:rPr lang="es-ES" sz="800" dirty="0"/>
              <a:t> </a:t>
            </a:r>
            <a:r>
              <a:rPr lang="es-ES" sz="800" dirty="0" err="1"/>
              <a:t>pain</a:t>
            </a:r>
            <a:r>
              <a:rPr lang="es-ES" sz="800" dirty="0"/>
              <a:t> (PLP) </a:t>
            </a:r>
            <a:r>
              <a:rPr lang="es-ES" sz="800" dirty="0" err="1"/>
              <a:t>based</a:t>
            </a:r>
            <a:r>
              <a:rPr lang="es-ES" sz="800" dirty="0"/>
              <a:t> </a:t>
            </a:r>
            <a:r>
              <a:rPr lang="es-ES" sz="800" dirty="0" err="1"/>
              <a:t>on</a:t>
            </a:r>
            <a:r>
              <a:rPr lang="es-ES" sz="800" dirty="0"/>
              <a:t> </a:t>
            </a:r>
            <a:r>
              <a:rPr lang="es-ES" sz="800" dirty="0" err="1"/>
              <a:t>augmented</a:t>
            </a:r>
            <a:r>
              <a:rPr lang="es-ES" sz="800" dirty="0"/>
              <a:t> </a:t>
            </a:r>
            <a:r>
              <a:rPr lang="es-ES" sz="800" dirty="0" err="1"/>
              <a:t>reality</a:t>
            </a:r>
            <a:r>
              <a:rPr lang="es-ES" sz="800" dirty="0"/>
              <a:t> and </a:t>
            </a:r>
            <a:r>
              <a:rPr lang="es-ES" sz="800" dirty="0" err="1"/>
              <a:t>gaming</a:t>
            </a:r>
            <a:r>
              <a:rPr lang="es-ES" sz="800" dirty="0"/>
              <a:t> </a:t>
            </a:r>
            <a:r>
              <a:rPr lang="es-ES" sz="800" dirty="0" err="1"/>
              <a:t>controlled</a:t>
            </a:r>
            <a:r>
              <a:rPr lang="es-ES" sz="800" dirty="0"/>
              <a:t> </a:t>
            </a:r>
            <a:r>
              <a:rPr lang="es-ES" sz="800" dirty="0" err="1"/>
              <a:t>by</a:t>
            </a:r>
            <a:r>
              <a:rPr lang="es-ES" sz="800" dirty="0"/>
              <a:t> </a:t>
            </a:r>
            <a:r>
              <a:rPr lang="es-ES" sz="800" dirty="0" err="1"/>
              <a:t>myoelectric</a:t>
            </a:r>
            <a:r>
              <a:rPr lang="es-ES" sz="800" dirty="0"/>
              <a:t> </a:t>
            </a:r>
            <a:r>
              <a:rPr lang="es-ES" sz="800" dirty="0" err="1"/>
              <a:t>pattern</a:t>
            </a:r>
            <a:r>
              <a:rPr lang="es-ES" sz="800" dirty="0"/>
              <a:t> </a:t>
            </a:r>
            <a:r>
              <a:rPr lang="es-ES" sz="800" dirty="0" err="1"/>
              <a:t>recognition</a:t>
            </a:r>
            <a:r>
              <a:rPr lang="es-ES" sz="800" dirty="0"/>
              <a:t>: a case </a:t>
            </a:r>
            <a:r>
              <a:rPr lang="es-ES" sz="800" dirty="0" err="1"/>
              <a:t>study</a:t>
            </a:r>
            <a:r>
              <a:rPr lang="es-ES" sz="800" dirty="0"/>
              <a:t> of a </a:t>
            </a:r>
            <a:r>
              <a:rPr lang="es-ES" sz="800" dirty="0" err="1"/>
              <a:t>chronic</a:t>
            </a:r>
            <a:r>
              <a:rPr lang="es-ES" sz="800" dirty="0"/>
              <a:t> PLP </a:t>
            </a:r>
            <a:r>
              <a:rPr lang="es-ES" sz="800" dirty="0" err="1"/>
              <a:t>patient</a:t>
            </a:r>
            <a:r>
              <a:rPr lang="es-ES" sz="800" dirty="0"/>
              <a:t>. Front </a:t>
            </a:r>
            <a:r>
              <a:rPr lang="es-ES" sz="800" dirty="0" err="1"/>
              <a:t>Neurosci</a:t>
            </a:r>
            <a:r>
              <a:rPr lang="es-ES" sz="800" dirty="0"/>
              <a:t>. 2014 Feb 25;8:24</a:t>
            </a:r>
          </a:p>
          <a:p>
            <a:endParaRPr lang="es-ES" sz="800" dirty="0"/>
          </a:p>
          <a:p>
            <a:r>
              <a:rPr lang="es-ES" sz="800" dirty="0" err="1"/>
              <a:t>Dunn</a:t>
            </a:r>
            <a:r>
              <a:rPr lang="es-ES" sz="800" dirty="0"/>
              <a:t> J, </a:t>
            </a:r>
            <a:r>
              <a:rPr lang="es-ES" sz="800" dirty="0" err="1"/>
              <a:t>Yeo</a:t>
            </a:r>
            <a:r>
              <a:rPr lang="es-ES" sz="800" dirty="0"/>
              <a:t> E, </a:t>
            </a:r>
            <a:r>
              <a:rPr lang="es-ES" sz="800" dirty="0" err="1"/>
              <a:t>Moghaddampour</a:t>
            </a:r>
            <a:r>
              <a:rPr lang="es-ES" sz="800" dirty="0"/>
              <a:t> P, Chau B, </a:t>
            </a:r>
            <a:r>
              <a:rPr lang="es-ES" sz="800" dirty="0" err="1"/>
              <a:t>Humbert</a:t>
            </a:r>
            <a:r>
              <a:rPr lang="es-ES" sz="800" dirty="0"/>
              <a:t> S. Virtual and </a:t>
            </a:r>
            <a:r>
              <a:rPr lang="es-ES" sz="800" dirty="0" err="1"/>
              <a:t>augmented</a:t>
            </a:r>
            <a:endParaRPr lang="es-ES" sz="800" dirty="0"/>
          </a:p>
          <a:p>
            <a:r>
              <a:rPr lang="es-ES" sz="800" dirty="0" err="1"/>
              <a:t>reality</a:t>
            </a:r>
            <a:r>
              <a:rPr lang="es-ES" sz="800" dirty="0"/>
              <a:t> in </a:t>
            </a:r>
            <a:r>
              <a:rPr lang="es-ES" sz="800" dirty="0" err="1"/>
              <a:t>the</a:t>
            </a:r>
            <a:r>
              <a:rPr lang="es-ES" sz="800" dirty="0"/>
              <a:t> </a:t>
            </a:r>
            <a:r>
              <a:rPr lang="es-ES" sz="800" dirty="0" err="1"/>
              <a:t>treatment</a:t>
            </a:r>
            <a:r>
              <a:rPr lang="es-ES" sz="800" dirty="0"/>
              <a:t> of </a:t>
            </a:r>
            <a:r>
              <a:rPr lang="es-ES" sz="800" dirty="0" err="1"/>
              <a:t>phantom</a:t>
            </a:r>
            <a:r>
              <a:rPr lang="es-ES" sz="800" dirty="0"/>
              <a:t> </a:t>
            </a:r>
            <a:r>
              <a:rPr lang="es-ES" sz="800" dirty="0" err="1"/>
              <a:t>limb</a:t>
            </a:r>
            <a:r>
              <a:rPr lang="es-ES" sz="800" dirty="0"/>
              <a:t> </a:t>
            </a:r>
            <a:r>
              <a:rPr lang="es-ES" sz="800" dirty="0" err="1"/>
              <a:t>pain</a:t>
            </a:r>
            <a:r>
              <a:rPr lang="es-ES" sz="800" dirty="0"/>
              <a:t>: A </a:t>
            </a:r>
            <a:r>
              <a:rPr lang="es-ES" sz="800" dirty="0" err="1"/>
              <a:t>literature</a:t>
            </a:r>
            <a:r>
              <a:rPr lang="es-ES" sz="800" dirty="0"/>
              <a:t> </a:t>
            </a:r>
            <a:r>
              <a:rPr lang="es-ES" sz="800" dirty="0" err="1"/>
              <a:t>review</a:t>
            </a:r>
            <a:r>
              <a:rPr lang="es-ES" sz="800" dirty="0"/>
              <a:t>. </a:t>
            </a:r>
            <a:r>
              <a:rPr lang="es-ES" sz="800" dirty="0" err="1"/>
              <a:t>NeuroRehabilitation</a:t>
            </a:r>
            <a:r>
              <a:rPr lang="es-ES" sz="800" dirty="0"/>
              <a:t>. 2017;40(4):595-601</a:t>
            </a:r>
          </a:p>
          <a:p>
            <a:endParaRPr lang="es-ES" sz="800" dirty="0"/>
          </a:p>
          <a:p>
            <a:r>
              <a:rPr lang="es-ES" sz="800" dirty="0" err="1"/>
              <a:t>Villiger</a:t>
            </a:r>
            <a:r>
              <a:rPr lang="es-ES" sz="800" dirty="0"/>
              <a:t> M, </a:t>
            </a:r>
            <a:r>
              <a:rPr lang="es-ES" sz="800" dirty="0" err="1"/>
              <a:t>Bohli</a:t>
            </a:r>
            <a:r>
              <a:rPr lang="es-ES" sz="800" dirty="0"/>
              <a:t> D, </a:t>
            </a:r>
            <a:r>
              <a:rPr lang="es-ES" sz="800" dirty="0" err="1"/>
              <a:t>Kiper</a:t>
            </a:r>
            <a:r>
              <a:rPr lang="es-ES" sz="800" dirty="0"/>
              <a:t> D, </a:t>
            </a:r>
            <a:r>
              <a:rPr lang="es-ES" sz="800" dirty="0" err="1"/>
              <a:t>Pyk</a:t>
            </a:r>
            <a:r>
              <a:rPr lang="es-ES" sz="800" dirty="0"/>
              <a:t> P, </a:t>
            </a:r>
            <a:r>
              <a:rPr lang="es-ES" sz="800" dirty="0" err="1"/>
              <a:t>Spillmann</a:t>
            </a:r>
            <a:r>
              <a:rPr lang="es-ES" sz="800" dirty="0"/>
              <a:t> J, </a:t>
            </a:r>
            <a:r>
              <a:rPr lang="es-ES" sz="800" dirty="0" err="1"/>
              <a:t>Meilick</a:t>
            </a:r>
            <a:r>
              <a:rPr lang="es-ES" sz="800" dirty="0"/>
              <a:t> B, </a:t>
            </a:r>
            <a:r>
              <a:rPr lang="es-ES" sz="800" dirty="0" err="1"/>
              <a:t>Curt</a:t>
            </a:r>
            <a:r>
              <a:rPr lang="es-ES" sz="800" dirty="0"/>
              <a:t> A, </a:t>
            </a:r>
            <a:r>
              <a:rPr lang="es-ES" sz="800" dirty="0" err="1"/>
              <a:t>Hepp-Reymond</a:t>
            </a:r>
            <a:r>
              <a:rPr lang="es-ES" sz="800" dirty="0"/>
              <a:t> MC, </a:t>
            </a:r>
            <a:r>
              <a:rPr lang="es-ES" sz="800" dirty="0" err="1"/>
              <a:t>Hotz-Boendermaker</a:t>
            </a:r>
            <a:r>
              <a:rPr lang="es-ES" sz="800" dirty="0"/>
              <a:t> S, </a:t>
            </a:r>
            <a:r>
              <a:rPr lang="es-ES" sz="800" dirty="0" err="1"/>
              <a:t>Eng</a:t>
            </a:r>
            <a:r>
              <a:rPr lang="es-ES" sz="800" dirty="0"/>
              <a:t> K. Virtual </a:t>
            </a:r>
            <a:r>
              <a:rPr lang="es-ES" sz="800" dirty="0" err="1"/>
              <a:t>reality-augmented</a:t>
            </a:r>
            <a:r>
              <a:rPr lang="es-ES" sz="800" dirty="0"/>
              <a:t> </a:t>
            </a:r>
            <a:r>
              <a:rPr lang="es-ES" sz="800" dirty="0" err="1"/>
              <a:t>neurorehabilitation</a:t>
            </a:r>
            <a:r>
              <a:rPr lang="es-ES" sz="800" dirty="0"/>
              <a:t> </a:t>
            </a:r>
            <a:r>
              <a:rPr lang="es-ES" sz="800" dirty="0" err="1"/>
              <a:t>improves</a:t>
            </a:r>
            <a:r>
              <a:rPr lang="es-ES" sz="800" dirty="0"/>
              <a:t> motor </a:t>
            </a:r>
            <a:r>
              <a:rPr lang="es-ES" sz="800" dirty="0" err="1"/>
              <a:t>function</a:t>
            </a:r>
            <a:r>
              <a:rPr lang="es-ES" sz="800" dirty="0"/>
              <a:t> and reduces </a:t>
            </a:r>
            <a:r>
              <a:rPr lang="es-ES" sz="800" dirty="0" err="1"/>
              <a:t>neuropathic</a:t>
            </a:r>
            <a:r>
              <a:rPr lang="es-ES" sz="800" dirty="0"/>
              <a:t> </a:t>
            </a:r>
            <a:r>
              <a:rPr lang="es-ES" sz="800" dirty="0" err="1"/>
              <a:t>pain</a:t>
            </a:r>
            <a:r>
              <a:rPr lang="es-ES" sz="800" dirty="0"/>
              <a:t> in </a:t>
            </a:r>
            <a:r>
              <a:rPr lang="es-ES" sz="800" dirty="0" err="1"/>
              <a:t>patients</a:t>
            </a:r>
            <a:r>
              <a:rPr lang="es-ES" sz="800" dirty="0"/>
              <a:t> </a:t>
            </a:r>
            <a:r>
              <a:rPr lang="es-ES" sz="800" dirty="0" err="1"/>
              <a:t>with</a:t>
            </a:r>
            <a:r>
              <a:rPr lang="es-ES" sz="800" dirty="0"/>
              <a:t> </a:t>
            </a:r>
            <a:r>
              <a:rPr lang="es-ES" sz="800" dirty="0" err="1"/>
              <a:t>incomplete</a:t>
            </a:r>
            <a:r>
              <a:rPr lang="es-ES" sz="800" dirty="0"/>
              <a:t> </a:t>
            </a:r>
            <a:r>
              <a:rPr lang="es-ES" sz="800" dirty="0" err="1"/>
              <a:t>spinal</a:t>
            </a:r>
            <a:r>
              <a:rPr lang="es-ES" sz="800" dirty="0"/>
              <a:t> </a:t>
            </a:r>
            <a:r>
              <a:rPr lang="es-ES" sz="800" dirty="0" err="1"/>
              <a:t>cord</a:t>
            </a:r>
            <a:r>
              <a:rPr lang="es-ES" sz="800" dirty="0"/>
              <a:t> </a:t>
            </a:r>
            <a:r>
              <a:rPr lang="es-ES" sz="800" dirty="0" err="1"/>
              <a:t>injury</a:t>
            </a:r>
            <a:r>
              <a:rPr lang="es-ES" sz="800" dirty="0"/>
              <a:t>. </a:t>
            </a:r>
            <a:r>
              <a:rPr lang="es-ES" sz="800" dirty="0" err="1"/>
              <a:t>Neurorehabil</a:t>
            </a:r>
            <a:r>
              <a:rPr lang="es-ES" sz="800" dirty="0"/>
              <a:t> Neural </a:t>
            </a:r>
            <a:r>
              <a:rPr lang="es-ES" sz="800" dirty="0" err="1"/>
              <a:t>Repair</a:t>
            </a:r>
            <a:r>
              <a:rPr lang="es-ES" sz="800" dirty="0"/>
              <a:t>. 2013 Oct;27(8):675-83</a:t>
            </a:r>
          </a:p>
          <a:p>
            <a:endParaRPr lang="es-ES" sz="900" dirty="0" smtClean="0"/>
          </a:p>
          <a:p>
            <a:r>
              <a:rPr lang="es-ES" sz="900" dirty="0" err="1" smtClean="0"/>
              <a:t>Mirelman</a:t>
            </a:r>
            <a:r>
              <a:rPr lang="es-ES" sz="900" dirty="0" smtClean="0"/>
              <a:t> </a:t>
            </a:r>
            <a:r>
              <a:rPr lang="es-ES" sz="900" dirty="0"/>
              <a:t>A, Rochester L, </a:t>
            </a:r>
            <a:r>
              <a:rPr lang="es-ES" sz="900" dirty="0" err="1"/>
              <a:t>Reelick</a:t>
            </a:r>
            <a:r>
              <a:rPr lang="es-ES" sz="900" dirty="0"/>
              <a:t> M, </a:t>
            </a:r>
            <a:r>
              <a:rPr lang="es-ES" sz="900" dirty="0" err="1"/>
              <a:t>Nieuwhof</a:t>
            </a:r>
            <a:r>
              <a:rPr lang="es-ES" sz="900" dirty="0"/>
              <a:t> F, </a:t>
            </a:r>
            <a:r>
              <a:rPr lang="es-ES" sz="900" dirty="0" err="1"/>
              <a:t>Pelosin</a:t>
            </a:r>
            <a:r>
              <a:rPr lang="es-ES" sz="900" dirty="0"/>
              <a:t> E, </a:t>
            </a:r>
            <a:r>
              <a:rPr lang="es-ES" sz="900" dirty="0" err="1"/>
              <a:t>Abbruzzese</a:t>
            </a:r>
            <a:r>
              <a:rPr lang="es-ES" sz="900" dirty="0"/>
              <a:t> G, </a:t>
            </a:r>
            <a:r>
              <a:rPr lang="es-ES" sz="900" dirty="0" err="1"/>
              <a:t>Dockx</a:t>
            </a:r>
            <a:r>
              <a:rPr lang="es-ES" sz="900" dirty="0"/>
              <a:t> K, </a:t>
            </a:r>
            <a:r>
              <a:rPr lang="es-ES" sz="900" dirty="0" err="1"/>
              <a:t>Nieuwboer</a:t>
            </a:r>
            <a:r>
              <a:rPr lang="es-ES" sz="900" dirty="0"/>
              <a:t> A, </a:t>
            </a:r>
            <a:r>
              <a:rPr lang="es-ES" sz="900" dirty="0" err="1"/>
              <a:t>Hausdorff</a:t>
            </a:r>
            <a:r>
              <a:rPr lang="es-ES" sz="900" dirty="0"/>
              <a:t> JM. V-TIME: a </a:t>
            </a:r>
            <a:r>
              <a:rPr lang="es-ES" sz="900" dirty="0" err="1"/>
              <a:t>treadmill</a:t>
            </a:r>
            <a:r>
              <a:rPr lang="es-ES" sz="900" dirty="0"/>
              <a:t> training </a:t>
            </a:r>
            <a:r>
              <a:rPr lang="es-ES" sz="900" dirty="0" err="1"/>
              <a:t>program</a:t>
            </a:r>
            <a:r>
              <a:rPr lang="es-ES" sz="900" dirty="0"/>
              <a:t> </a:t>
            </a:r>
            <a:r>
              <a:rPr lang="es-ES" sz="900" dirty="0" err="1"/>
              <a:t>augmented</a:t>
            </a:r>
            <a:r>
              <a:rPr lang="es-ES" sz="900" dirty="0"/>
              <a:t> </a:t>
            </a:r>
            <a:r>
              <a:rPr lang="es-ES" sz="900" dirty="0" err="1"/>
              <a:t>by</a:t>
            </a:r>
            <a:r>
              <a:rPr lang="es-ES" sz="900" dirty="0"/>
              <a:t> virtual </a:t>
            </a:r>
            <a:r>
              <a:rPr lang="es-ES" sz="900" dirty="0" err="1"/>
              <a:t>reality</a:t>
            </a:r>
            <a:r>
              <a:rPr lang="es-ES" sz="900" dirty="0"/>
              <a:t> to </a:t>
            </a:r>
            <a:r>
              <a:rPr lang="es-ES" sz="900" dirty="0" err="1"/>
              <a:t>decrease</a:t>
            </a:r>
            <a:r>
              <a:rPr lang="es-ES" sz="900" dirty="0"/>
              <a:t> </a:t>
            </a:r>
            <a:r>
              <a:rPr lang="es-ES" sz="900" dirty="0" err="1"/>
              <a:t>fall</a:t>
            </a:r>
            <a:r>
              <a:rPr lang="es-ES" sz="900" dirty="0"/>
              <a:t> </a:t>
            </a:r>
            <a:r>
              <a:rPr lang="es-ES" sz="900" dirty="0" err="1"/>
              <a:t>risk</a:t>
            </a:r>
            <a:r>
              <a:rPr lang="es-ES" sz="900" dirty="0"/>
              <a:t> in </a:t>
            </a:r>
            <a:r>
              <a:rPr lang="es-ES" sz="900" dirty="0" err="1"/>
              <a:t>older</a:t>
            </a:r>
            <a:r>
              <a:rPr lang="es-ES" sz="900" dirty="0"/>
              <a:t> </a:t>
            </a:r>
            <a:r>
              <a:rPr lang="es-ES" sz="900" dirty="0" err="1"/>
              <a:t>adults</a:t>
            </a:r>
            <a:r>
              <a:rPr lang="es-ES" sz="900" dirty="0"/>
              <a:t>: </a:t>
            </a:r>
            <a:r>
              <a:rPr lang="es-ES" sz="900" dirty="0" err="1"/>
              <a:t>study</a:t>
            </a:r>
            <a:r>
              <a:rPr lang="es-ES" sz="900" dirty="0"/>
              <a:t> </a:t>
            </a:r>
            <a:r>
              <a:rPr lang="es-ES" sz="900" dirty="0" err="1"/>
              <a:t>design</a:t>
            </a:r>
            <a:r>
              <a:rPr lang="es-ES" sz="900" dirty="0"/>
              <a:t> of a </a:t>
            </a:r>
            <a:r>
              <a:rPr lang="es-ES" sz="900" dirty="0" err="1"/>
              <a:t>randomized</a:t>
            </a:r>
            <a:r>
              <a:rPr lang="es-ES" sz="900" dirty="0"/>
              <a:t> </a:t>
            </a:r>
            <a:r>
              <a:rPr lang="es-ES" sz="900" dirty="0" err="1"/>
              <a:t>controlled</a:t>
            </a:r>
            <a:r>
              <a:rPr lang="es-ES" sz="900" dirty="0"/>
              <a:t> trial. BMC </a:t>
            </a:r>
            <a:r>
              <a:rPr lang="es-ES" sz="900" dirty="0" err="1"/>
              <a:t>Neurol</a:t>
            </a:r>
            <a:r>
              <a:rPr lang="es-ES" sz="900" dirty="0"/>
              <a:t>. 2013 Feb 6;13:15</a:t>
            </a:r>
          </a:p>
        </p:txBody>
      </p:sp>
    </p:spTree>
    <p:extLst>
      <p:ext uri="{BB962C8B-B14F-4D97-AF65-F5344CB8AC3E}">
        <p14:creationId xmlns:p14="http://schemas.microsoft.com/office/powerpoint/2010/main" val="52493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REHABILITACIÓN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s-ES" dirty="0" smtClean="0"/>
              <a:t>DAÑO CEREBRAL ADQUIRIDO (ICTUS/TRAUMATICO)</a:t>
            </a:r>
          </a:p>
          <a:p>
            <a:pPr marL="0" indent="0">
              <a:buNone/>
            </a:pPr>
            <a:r>
              <a:rPr lang="es-ES" dirty="0" smtClean="0"/>
              <a:t>• Reeducación </a:t>
            </a:r>
            <a:r>
              <a:rPr lang="es-ES" dirty="0"/>
              <a:t>de la marcha</a:t>
            </a:r>
          </a:p>
          <a:p>
            <a:pPr marL="0" indent="0">
              <a:buNone/>
            </a:pPr>
            <a:r>
              <a:rPr lang="es-ES" dirty="0"/>
              <a:t>• Tratamiento del miembro superior: subluxación de hombro y estabilidad de </a:t>
            </a:r>
            <a:r>
              <a:rPr lang="es-ES" dirty="0" err="1"/>
              <a:t>ecapulo</a:t>
            </a:r>
            <a:r>
              <a:rPr lang="es-ES" dirty="0"/>
              <a:t>-humeral</a:t>
            </a:r>
          </a:p>
          <a:p>
            <a:pPr marL="0" indent="0">
              <a:buNone/>
            </a:pPr>
            <a:r>
              <a:rPr lang="es-ES" dirty="0"/>
              <a:t>• Tratamiento de la espasticidad</a:t>
            </a:r>
          </a:p>
          <a:p>
            <a:pPr marL="0" indent="0">
              <a:buNone/>
            </a:pPr>
            <a:r>
              <a:rPr lang="es-ES" dirty="0"/>
              <a:t>• Tratamiento del control motor - re-aprendizaje motor (miembros inferiores y superiores)</a:t>
            </a:r>
          </a:p>
          <a:p>
            <a:pPr marL="0" indent="0">
              <a:buNone/>
            </a:pPr>
            <a:r>
              <a:rPr lang="es-ES" dirty="0"/>
              <a:t>• Tratamiento del dolor central</a:t>
            </a:r>
          </a:p>
          <a:p>
            <a:pPr marL="0" indent="0">
              <a:buNone/>
            </a:pPr>
            <a:r>
              <a:rPr lang="es-ES" dirty="0"/>
              <a:t>• Tratamiento del </a:t>
            </a:r>
            <a:r>
              <a:rPr lang="es-ES" dirty="0" err="1"/>
              <a:t>trofismo</a:t>
            </a:r>
            <a:r>
              <a:rPr lang="es-ES" dirty="0"/>
              <a:t>, fortalecimiento y </a:t>
            </a:r>
            <a:r>
              <a:rPr lang="es-ES" dirty="0" smtClean="0"/>
              <a:t>acondicionamiento aeróbico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LESIÓN </a:t>
            </a:r>
            <a:r>
              <a:rPr lang="es-ES" dirty="0"/>
              <a:t>MEDULAR</a:t>
            </a:r>
          </a:p>
          <a:p>
            <a:pPr marL="0" indent="0">
              <a:buNone/>
            </a:pPr>
            <a:r>
              <a:rPr lang="es-ES" dirty="0"/>
              <a:t>• Tratamiento del </a:t>
            </a:r>
            <a:r>
              <a:rPr lang="es-ES" dirty="0" err="1"/>
              <a:t>trofismo</a:t>
            </a:r>
            <a:r>
              <a:rPr lang="es-ES" dirty="0"/>
              <a:t>, fortalecimiento y </a:t>
            </a:r>
            <a:r>
              <a:rPr lang="es-ES" dirty="0" smtClean="0"/>
              <a:t>acondicionamiento </a:t>
            </a:r>
            <a:r>
              <a:rPr lang="es-ES" dirty="0"/>
              <a:t>aeróbico</a:t>
            </a:r>
          </a:p>
          <a:p>
            <a:pPr marL="0" indent="0">
              <a:buNone/>
            </a:pPr>
            <a:r>
              <a:rPr lang="es-ES" dirty="0"/>
              <a:t>• Tratamiento del control motor</a:t>
            </a:r>
          </a:p>
          <a:p>
            <a:pPr marL="0" indent="0">
              <a:buNone/>
            </a:pPr>
            <a:r>
              <a:rPr lang="es-ES" dirty="0"/>
              <a:t>• </a:t>
            </a:r>
            <a:r>
              <a:rPr lang="es-ES" dirty="0" smtClean="0"/>
              <a:t>Reeducación </a:t>
            </a:r>
            <a:r>
              <a:rPr lang="es-ES" dirty="0"/>
              <a:t>de la marcha</a:t>
            </a:r>
          </a:p>
          <a:p>
            <a:pPr marL="0" indent="0">
              <a:buNone/>
            </a:pPr>
            <a:r>
              <a:rPr lang="es-ES" dirty="0"/>
              <a:t>• Dolor </a:t>
            </a:r>
            <a:r>
              <a:rPr lang="es-ES" dirty="0" err="1"/>
              <a:t>neuropático</a:t>
            </a:r>
            <a:r>
              <a:rPr lang="es-ES" dirty="0"/>
              <a:t> y espasticidad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414555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REHABILITACIÓN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s-ES" dirty="0" smtClean="0"/>
              <a:t>PREVENCIÓN </a:t>
            </a:r>
            <a:r>
              <a:rPr lang="es-ES" dirty="0"/>
              <a:t>DE CAIDAS </a:t>
            </a:r>
            <a:r>
              <a:rPr lang="es-ES" dirty="0" smtClean="0"/>
              <a:t>Y TRASTORNOS </a:t>
            </a:r>
            <a:r>
              <a:rPr lang="es-ES" dirty="0"/>
              <a:t>DE LA MARCHA</a:t>
            </a:r>
          </a:p>
          <a:p>
            <a:pPr marL="0" indent="0">
              <a:buNone/>
            </a:pPr>
            <a:r>
              <a:rPr lang="es-ES" dirty="0" smtClean="0"/>
              <a:t>• </a:t>
            </a:r>
            <a:r>
              <a:rPr lang="es-ES" dirty="0"/>
              <a:t>Tratamiento de fortalecimiento y acondicionado aeróbico</a:t>
            </a:r>
          </a:p>
          <a:p>
            <a:pPr marL="0" indent="0">
              <a:buNone/>
            </a:pPr>
            <a:r>
              <a:rPr lang="es-ES" dirty="0"/>
              <a:t>• </a:t>
            </a:r>
            <a:r>
              <a:rPr lang="es-ES" dirty="0" smtClean="0"/>
              <a:t>Reeducación </a:t>
            </a:r>
            <a:r>
              <a:rPr lang="es-ES" dirty="0"/>
              <a:t>de la marcha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AMPUTADOS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• Tratamiento del dolor fantasma</a:t>
            </a:r>
          </a:p>
          <a:p>
            <a:pPr marL="0" indent="0">
              <a:buNone/>
            </a:pPr>
            <a:r>
              <a:rPr lang="es-ES" dirty="0"/>
              <a:t>• Tratamiento de control motor</a:t>
            </a:r>
          </a:p>
          <a:p>
            <a:pPr marL="0" indent="0">
              <a:buNone/>
            </a:pPr>
            <a:r>
              <a:rPr lang="es-ES" dirty="0"/>
              <a:t>• </a:t>
            </a:r>
            <a:r>
              <a:rPr lang="es-ES" dirty="0" smtClean="0"/>
              <a:t>Reeducación </a:t>
            </a:r>
            <a:r>
              <a:rPr lang="es-ES" dirty="0"/>
              <a:t>de la marcha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TRANSPOSICIONES TENDINOSAS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• Tratamiento del </a:t>
            </a:r>
            <a:r>
              <a:rPr lang="es-ES" dirty="0" err="1"/>
              <a:t>trofismo</a:t>
            </a:r>
            <a:endParaRPr lang="es-ES" dirty="0"/>
          </a:p>
          <a:p>
            <a:pPr marL="0" indent="0">
              <a:buNone/>
            </a:pPr>
            <a:r>
              <a:rPr lang="es-ES" dirty="0" smtClean="0"/>
              <a:t>• </a:t>
            </a:r>
            <a:r>
              <a:rPr lang="es-ES" dirty="0"/>
              <a:t>Tratamiento de control motor</a:t>
            </a:r>
          </a:p>
          <a:p>
            <a:pPr marL="0" indent="0">
              <a:buNone/>
            </a:pPr>
            <a:r>
              <a:rPr lang="es-ES" dirty="0"/>
              <a:t>• Tratamiento de fortalecimiento</a:t>
            </a:r>
          </a:p>
          <a:p>
            <a:pPr marL="0" indent="0">
              <a:buNone/>
            </a:pPr>
            <a:r>
              <a:rPr lang="es-ES" dirty="0" smtClean="0"/>
              <a:t>• Reeducación </a:t>
            </a:r>
            <a:r>
              <a:rPr lang="es-ES" dirty="0"/>
              <a:t>de la marcha</a:t>
            </a:r>
          </a:p>
        </p:txBody>
      </p:sp>
    </p:spTree>
    <p:extLst>
      <p:ext uri="{BB962C8B-B14F-4D97-AF65-F5344CB8AC3E}">
        <p14:creationId xmlns:p14="http://schemas.microsoft.com/office/powerpoint/2010/main" val="281250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REHABILITACIÓN</a:t>
            </a:r>
            <a:br>
              <a:rPr lang="es-ES" dirty="0"/>
            </a:br>
            <a:endParaRPr lang="es-E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3328"/>
            <a:ext cx="8229600" cy="447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450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NEURONAS ESPEJO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7869138" cy="3604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619672" y="6165304"/>
            <a:ext cx="1605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 smtClean="0"/>
              <a:t>Rizzolatti</a:t>
            </a:r>
            <a:r>
              <a:rPr lang="es-ES" dirty="0" smtClean="0"/>
              <a:t>, 1996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1505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NEURONAS ESPEJO</a:t>
            </a:r>
            <a:br>
              <a:rPr lang="es-ES" dirty="0"/>
            </a:br>
            <a:endParaRPr lang="es-E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941" y="1600200"/>
            <a:ext cx="50721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111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MÉTODO FOREN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932" y="2276872"/>
            <a:ext cx="5578475" cy="427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606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MÉTODO FOREN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La suspensión de la incredulidad</a:t>
            </a:r>
          </a:p>
          <a:p>
            <a:endParaRPr lang="es-E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34354"/>
            <a:ext cx="864096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10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REALIDAD VIRTUAL:</a:t>
            </a:r>
          </a:p>
          <a:p>
            <a:pPr lvl="1"/>
            <a:r>
              <a:rPr lang="es-ES" dirty="0"/>
              <a:t>entorno generado mediante tecnología informática, que crea en el usuario la sensación de estar inmerso en él</a:t>
            </a:r>
            <a:r>
              <a:rPr lang="es-ES" dirty="0" smtClean="0"/>
              <a:t>.</a:t>
            </a:r>
          </a:p>
          <a:p>
            <a:pPr marL="457200" lvl="1" indent="0">
              <a:buNone/>
            </a:pPr>
            <a:endParaRPr lang="es-ES_tradnl" dirty="0" smtClean="0"/>
          </a:p>
          <a:p>
            <a:r>
              <a:rPr lang="es-ES_tradnl" dirty="0" smtClean="0"/>
              <a:t>REALIDAD AUMENTADA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tecnología que permite añadir capas de información y objetos virtuales generados por ordenador a escenas reales en tiempo real</a:t>
            </a:r>
          </a:p>
        </p:txBody>
      </p:sp>
    </p:spTree>
    <p:extLst>
      <p:ext uri="{BB962C8B-B14F-4D97-AF65-F5344CB8AC3E}">
        <p14:creationId xmlns:p14="http://schemas.microsoft.com/office/powerpoint/2010/main" val="1811473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82" y="1377335"/>
            <a:ext cx="8887088" cy="4998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173"/>
            <a:ext cx="8229600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80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00 SUBJETIVO_CINTA_FORENTrim">
            <a:hlinkClick r:id="" action="ppaction://media"/>
            <a:extLst>
              <a:ext uri="{FF2B5EF4-FFF2-40B4-BE49-F238E27FC236}">
                <a16:creationId xmlns:a16="http://schemas.microsoft.com/office/drawing/2014/main" xmlns="" id="{FE001874-EC30-47B1-B628-7A458844FF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28628" y="1314364"/>
            <a:ext cx="5157192" cy="515719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614"/>
            <a:ext cx="8229600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421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896"/>
            <a:ext cx="6707088" cy="3633267"/>
          </a:xfrm>
        </p:spPr>
        <p:txBody>
          <a:bodyPr/>
          <a:lstStyle/>
          <a:p>
            <a:pPr marL="0" indent="0">
              <a:buNone/>
            </a:pPr>
            <a:endParaRPr lang="es-ES" dirty="0"/>
          </a:p>
        </p:txBody>
      </p:sp>
      <p:pic>
        <p:nvPicPr>
          <p:cNvPr id="4" name="VIDEO 2_JULIO CINTA.mp4">
            <a:hlinkClick r:id="" action="ppaction://media"/>
            <a:extLst>
              <a:ext uri="{FF2B5EF4-FFF2-40B4-BE49-F238E27FC236}">
                <a16:creationId xmlns:a16="http://schemas.microsoft.com/office/drawing/2014/main" xmlns="" id="{AC4117A9-D234-5344-9FF2-35E54C77C8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26160" y="1090722"/>
            <a:ext cx="3158008" cy="5614237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41" y="44624"/>
            <a:ext cx="8229600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961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33" y="1600200"/>
            <a:ext cx="814673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94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s-ES_tradnl" dirty="0" smtClean="0"/>
          </a:p>
          <a:p>
            <a:endParaRPr lang="es-ES_tradnl" dirty="0"/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/>
          </a:p>
          <a:p>
            <a:pPr marL="457200" lvl="1" indent="0">
              <a:buNone/>
            </a:pPr>
            <a:r>
              <a:rPr lang="es-ES_tradnl" dirty="0" err="1"/>
              <a:t>Deloitte</a:t>
            </a:r>
            <a:r>
              <a:rPr lang="es-ES_tradnl" dirty="0"/>
              <a:t> </a:t>
            </a:r>
            <a:r>
              <a:rPr lang="es-ES_tradnl" dirty="0" err="1"/>
              <a:t>Research</a:t>
            </a:r>
            <a:r>
              <a:rPr lang="es-ES_tradnl" dirty="0"/>
              <a:t> </a:t>
            </a:r>
            <a:r>
              <a:rPr lang="es-ES_tradnl" dirty="0" smtClean="0"/>
              <a:t>(marzo </a:t>
            </a:r>
            <a:r>
              <a:rPr lang="es-ES_tradnl" dirty="0"/>
              <a:t>de </a:t>
            </a:r>
            <a:r>
              <a:rPr lang="es-ES_tradnl" dirty="0" smtClean="0"/>
              <a:t>2018)</a:t>
            </a:r>
          </a:p>
          <a:p>
            <a:pPr marL="914400" lvl="2" indent="0">
              <a:buNone/>
            </a:pPr>
            <a:r>
              <a:rPr lang="es-ES_tradnl" smtClean="0"/>
              <a:t>La </a:t>
            </a:r>
            <a:r>
              <a:rPr lang="es-ES_tradnl" dirty="0"/>
              <a:t>RA es la tecnología digital con mayor probabilidad de </a:t>
            </a:r>
            <a:r>
              <a:rPr lang="es-ES_tradnl" dirty="0" smtClean="0"/>
              <a:t>ser </a:t>
            </a:r>
            <a:r>
              <a:rPr lang="es-ES_tradnl" dirty="0"/>
              <a:t>disruptiva en la industria de la atención </a:t>
            </a:r>
            <a:r>
              <a:rPr lang="es-ES_tradnl" dirty="0" smtClean="0"/>
              <a:t>sanitaria.</a:t>
            </a:r>
          </a:p>
          <a:p>
            <a:pPr marL="1371600" lvl="3" indent="0">
              <a:buNone/>
            </a:pPr>
            <a:r>
              <a:rPr lang="es-ES_tradnl" u="sng" dirty="0">
                <a:hlinkClick r:id="rId2"/>
              </a:rPr>
              <a:t>https://mobidev.biz/blog/augmented-reality-in-healthcare-digital-transformation</a:t>
            </a:r>
            <a:endParaRPr lang="es-ES" dirty="0"/>
          </a:p>
          <a:p>
            <a:pPr lvl="3"/>
            <a:endParaRPr lang="es-ES" dirty="0"/>
          </a:p>
        </p:txBody>
      </p:sp>
      <p:graphicFrame>
        <p:nvGraphicFramePr>
          <p:cNvPr id="4" name="3 Gráfico"/>
          <p:cNvGraphicFramePr/>
          <p:nvPr>
            <p:extLst>
              <p:ext uri="{D42A27DB-BD31-4B8C-83A1-F6EECF244321}">
                <p14:modId xmlns:p14="http://schemas.microsoft.com/office/powerpoint/2010/main" val="190849572"/>
              </p:ext>
            </p:extLst>
          </p:nvPr>
        </p:nvGraphicFramePr>
        <p:xfrm>
          <a:off x="1619672" y="2204864"/>
          <a:ext cx="5724525" cy="1962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2498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3"/>
            <a:ext cx="8521618" cy="532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050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sz="4800" dirty="0" smtClean="0"/>
              <a:t>INDICACIONES </a:t>
            </a:r>
            <a:r>
              <a:rPr lang="es-ES" sz="4800" dirty="0"/>
              <a:t>MÉDICAS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2532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CIRUGÍA ORTOPÉDICA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lvl="1" indent="0">
              <a:buNone/>
            </a:pPr>
            <a:endParaRPr lang="es-ES_tradnl" dirty="0" smtClean="0"/>
          </a:p>
          <a:p>
            <a:pPr marL="457200" lvl="1" indent="0">
              <a:buNone/>
            </a:pPr>
            <a:endParaRPr lang="es-ES_tradnl" dirty="0" smtClean="0"/>
          </a:p>
          <a:p>
            <a:pPr marL="457200" lvl="1" indent="0">
              <a:buNone/>
            </a:pPr>
            <a:endParaRPr lang="es-ES_tradnl" dirty="0" smtClean="0"/>
          </a:p>
          <a:p>
            <a:pPr lvl="0"/>
            <a:r>
              <a:rPr lang="es-ES_tradnl" dirty="0"/>
              <a:t>Posicionamiento de tornillos </a:t>
            </a:r>
            <a:r>
              <a:rPr lang="es-ES_tradnl" dirty="0" err="1"/>
              <a:t>transpediculares</a:t>
            </a:r>
            <a:r>
              <a:rPr lang="es-ES_tradnl" dirty="0"/>
              <a:t> en cirugía de columna</a:t>
            </a:r>
            <a:endParaRPr lang="es-ES" dirty="0"/>
          </a:p>
          <a:p>
            <a:pPr lvl="0"/>
            <a:r>
              <a:rPr lang="es-ES_tradnl" dirty="0"/>
              <a:t>Colocación de </a:t>
            </a:r>
            <a:r>
              <a:rPr lang="es-ES_tradnl" dirty="0" err="1"/>
              <a:t>encerrojados</a:t>
            </a:r>
            <a:r>
              <a:rPr lang="es-ES_tradnl" dirty="0"/>
              <a:t> distales en enclavados </a:t>
            </a:r>
            <a:r>
              <a:rPr lang="es-ES_tradnl" dirty="0" err="1"/>
              <a:t>endomedulares</a:t>
            </a:r>
            <a:r>
              <a:rPr lang="es-ES_tradnl" dirty="0"/>
              <a:t> con mínima utilización de rayos X</a:t>
            </a:r>
            <a:endParaRPr lang="es-ES" dirty="0"/>
          </a:p>
          <a:p>
            <a:pPr marL="457200" lvl="1" indent="0">
              <a:buNone/>
            </a:pPr>
            <a:endParaRPr lang="es-ES_tradnl" dirty="0" smtClean="0"/>
          </a:p>
          <a:p>
            <a:pPr marL="457200" lvl="1" indent="0">
              <a:buNone/>
            </a:pPr>
            <a:endParaRPr lang="es-ES_tradnl" dirty="0"/>
          </a:p>
          <a:p>
            <a:pPr marL="457200" lvl="1" indent="0">
              <a:buNone/>
            </a:pPr>
            <a:r>
              <a:rPr lang="es-ES_tradnl" sz="1400" dirty="0" err="1"/>
              <a:t>Ma</a:t>
            </a:r>
            <a:r>
              <a:rPr lang="es-ES_tradnl" sz="1400" dirty="0"/>
              <a:t> L, Fan Z, </a:t>
            </a:r>
            <a:r>
              <a:rPr lang="es-ES_tradnl" sz="1400" dirty="0" err="1"/>
              <a:t>Ning</a:t>
            </a:r>
            <a:r>
              <a:rPr lang="es-ES_tradnl" sz="1400" dirty="0"/>
              <a:t> G, Zhang X, </a:t>
            </a:r>
            <a:r>
              <a:rPr lang="es-ES_tradnl" sz="1400" dirty="0" err="1"/>
              <a:t>Liao</a:t>
            </a:r>
            <a:r>
              <a:rPr lang="es-ES_tradnl" sz="1400" dirty="0"/>
              <a:t> H. 3D </a:t>
            </a:r>
            <a:r>
              <a:rPr lang="es-ES_tradnl" sz="1400" dirty="0" err="1"/>
              <a:t>Visualization</a:t>
            </a:r>
            <a:r>
              <a:rPr lang="es-ES_tradnl" sz="1400" dirty="0"/>
              <a:t> and </a:t>
            </a:r>
            <a:r>
              <a:rPr lang="es-ES_tradnl" sz="1400" dirty="0" err="1"/>
              <a:t>Augmented</a:t>
            </a:r>
            <a:r>
              <a:rPr lang="es-ES_tradnl" sz="1400" dirty="0"/>
              <a:t> </a:t>
            </a:r>
            <a:r>
              <a:rPr lang="es-ES_tradnl" sz="1400" dirty="0" err="1"/>
              <a:t>Reality</a:t>
            </a:r>
            <a:r>
              <a:rPr lang="es-ES_tradnl" sz="1400" dirty="0"/>
              <a:t> </a:t>
            </a:r>
            <a:r>
              <a:rPr lang="es-ES_tradnl" sz="1400" dirty="0" err="1"/>
              <a:t>for</a:t>
            </a:r>
            <a:r>
              <a:rPr lang="es-ES_tradnl" sz="1400" dirty="0"/>
              <a:t> </a:t>
            </a:r>
            <a:r>
              <a:rPr lang="es-ES_tradnl" sz="1400" dirty="0" err="1"/>
              <a:t>Orthopedics</a:t>
            </a:r>
            <a:r>
              <a:rPr lang="es-ES_tradnl" sz="1400" dirty="0"/>
              <a:t>. </a:t>
            </a:r>
            <a:r>
              <a:rPr lang="es-ES_tradnl" sz="1400" dirty="0" err="1"/>
              <a:t>Adv</a:t>
            </a:r>
            <a:r>
              <a:rPr lang="es-ES_tradnl" sz="1400" dirty="0"/>
              <a:t> </a:t>
            </a:r>
            <a:r>
              <a:rPr lang="es-ES_tradnl" sz="1400" dirty="0" err="1"/>
              <a:t>Exp</a:t>
            </a:r>
            <a:r>
              <a:rPr lang="es-ES_tradnl" sz="1400" dirty="0"/>
              <a:t> </a:t>
            </a:r>
            <a:r>
              <a:rPr lang="es-ES_tradnl" sz="1400" dirty="0" err="1"/>
              <a:t>Med</a:t>
            </a:r>
            <a:r>
              <a:rPr lang="es-ES_tradnl" sz="1400" dirty="0"/>
              <a:t> Biol. 2018;1093:193-205</a:t>
            </a:r>
          </a:p>
          <a:p>
            <a:pPr marL="457200" lvl="1" indent="0">
              <a:buNone/>
            </a:pPr>
            <a:endParaRPr lang="es-ES_tradnl" sz="1400" dirty="0"/>
          </a:p>
          <a:p>
            <a:pPr marL="457200" lvl="1" indent="0">
              <a:buNone/>
            </a:pPr>
            <a:r>
              <a:rPr lang="es-ES_tradnl" sz="1400" dirty="0" err="1"/>
              <a:t>Terander</a:t>
            </a:r>
            <a:r>
              <a:rPr lang="es-ES_tradnl" sz="1400" dirty="0"/>
              <a:t> AE, </a:t>
            </a:r>
            <a:r>
              <a:rPr lang="es-ES_tradnl" sz="1400" dirty="0" err="1"/>
              <a:t>Burstram</a:t>
            </a:r>
            <a:r>
              <a:rPr lang="es-ES_tradnl" sz="1400" dirty="0"/>
              <a:t> G, </a:t>
            </a:r>
            <a:r>
              <a:rPr lang="es-ES_tradnl" sz="1400" dirty="0" err="1"/>
              <a:t>Nachabe</a:t>
            </a:r>
            <a:r>
              <a:rPr lang="es-ES_tradnl" sz="1400" dirty="0"/>
              <a:t> R, </a:t>
            </a:r>
            <a:r>
              <a:rPr lang="es-ES_tradnl" sz="1400" dirty="0" err="1"/>
              <a:t>Skulason</a:t>
            </a:r>
            <a:r>
              <a:rPr lang="es-ES_tradnl" sz="1400" dirty="0"/>
              <a:t> H, </a:t>
            </a:r>
            <a:r>
              <a:rPr lang="es-ES_tradnl" sz="1400" dirty="0" err="1"/>
              <a:t>Pedersen</a:t>
            </a:r>
            <a:r>
              <a:rPr lang="es-ES_tradnl" sz="1400" dirty="0"/>
              <a:t> K, </a:t>
            </a:r>
            <a:r>
              <a:rPr lang="es-ES_tradnl" sz="1400" dirty="0" err="1"/>
              <a:t>Fagerlund</a:t>
            </a:r>
            <a:r>
              <a:rPr lang="es-ES_tradnl" sz="1400" dirty="0"/>
              <a:t> M, Stahl F, </a:t>
            </a:r>
            <a:r>
              <a:rPr lang="es-ES_tradnl" sz="1400" dirty="0" err="1"/>
              <a:t>Charalampidis</a:t>
            </a:r>
            <a:r>
              <a:rPr lang="es-ES_tradnl" sz="1400" dirty="0"/>
              <a:t> A, </a:t>
            </a:r>
            <a:r>
              <a:rPr lang="es-ES_tradnl" sz="1400" dirty="0" err="1"/>
              <a:t>Saderman</a:t>
            </a:r>
            <a:r>
              <a:rPr lang="es-ES_tradnl" sz="1400" dirty="0"/>
              <a:t> M, </a:t>
            </a:r>
            <a:r>
              <a:rPr lang="es-ES_tradnl" sz="1400" dirty="0" err="1"/>
              <a:t>Holmin</a:t>
            </a:r>
            <a:r>
              <a:rPr lang="es-ES_tradnl" sz="1400" dirty="0"/>
              <a:t> S, </a:t>
            </a:r>
            <a:r>
              <a:rPr lang="es-ES_tradnl" sz="1400" dirty="0" err="1"/>
              <a:t>Babic</a:t>
            </a:r>
            <a:r>
              <a:rPr lang="es-ES_tradnl" sz="1400" dirty="0"/>
              <a:t> D, </a:t>
            </a:r>
            <a:r>
              <a:rPr lang="es-ES_tradnl" sz="1400" dirty="0" err="1"/>
              <a:t>Jenniskens</a:t>
            </a:r>
            <a:r>
              <a:rPr lang="es-ES_tradnl" sz="1400" dirty="0"/>
              <a:t> I, </a:t>
            </a:r>
            <a:r>
              <a:rPr lang="es-ES_tradnl" sz="1400" dirty="0" err="1"/>
              <a:t>Edstrom</a:t>
            </a:r>
            <a:r>
              <a:rPr lang="es-ES_tradnl" sz="1400" dirty="0"/>
              <a:t> E, </a:t>
            </a:r>
            <a:r>
              <a:rPr lang="es-ES_tradnl" sz="1400" dirty="0" err="1"/>
              <a:t>Gerdhem</a:t>
            </a:r>
            <a:r>
              <a:rPr lang="es-ES_tradnl" sz="1400" dirty="0"/>
              <a:t> P. </a:t>
            </a:r>
            <a:r>
              <a:rPr lang="es-ES_tradnl" sz="1400" dirty="0" err="1"/>
              <a:t>Pedicle</a:t>
            </a:r>
            <a:r>
              <a:rPr lang="es-ES_tradnl" sz="1400" dirty="0"/>
              <a:t> </a:t>
            </a:r>
            <a:r>
              <a:rPr lang="es-ES_tradnl" sz="1400" dirty="0" err="1"/>
              <a:t>Screw</a:t>
            </a:r>
            <a:r>
              <a:rPr lang="es-ES_tradnl" sz="1400" dirty="0"/>
              <a:t> </a:t>
            </a:r>
            <a:r>
              <a:rPr lang="es-ES_tradnl" sz="1400" dirty="0" err="1"/>
              <a:t>Placement</a:t>
            </a:r>
            <a:r>
              <a:rPr lang="es-ES_tradnl" sz="1400" dirty="0"/>
              <a:t> </a:t>
            </a:r>
            <a:r>
              <a:rPr lang="es-ES_tradnl" sz="1400" dirty="0" err="1"/>
              <a:t>Using</a:t>
            </a:r>
            <a:r>
              <a:rPr lang="es-ES_tradnl" sz="1400" dirty="0"/>
              <a:t> </a:t>
            </a:r>
            <a:r>
              <a:rPr lang="es-ES_tradnl" sz="1400" dirty="0" err="1"/>
              <a:t>Augmented</a:t>
            </a:r>
            <a:r>
              <a:rPr lang="es-ES_tradnl" sz="1400" dirty="0"/>
              <a:t> </a:t>
            </a:r>
            <a:r>
              <a:rPr lang="es-ES_tradnl" sz="1400" dirty="0" err="1"/>
              <a:t>Reality</a:t>
            </a:r>
            <a:r>
              <a:rPr lang="es-ES_tradnl" sz="1400" dirty="0"/>
              <a:t> </a:t>
            </a:r>
            <a:r>
              <a:rPr lang="es-ES_tradnl" sz="1400" dirty="0" err="1"/>
              <a:t>Surgical</a:t>
            </a:r>
            <a:r>
              <a:rPr lang="es-ES_tradnl" sz="1400" dirty="0"/>
              <a:t> </a:t>
            </a:r>
            <a:r>
              <a:rPr lang="es-ES_tradnl" sz="1400" dirty="0" err="1"/>
              <a:t>Navigation</a:t>
            </a:r>
            <a:r>
              <a:rPr lang="es-ES_tradnl" sz="1400" dirty="0"/>
              <a:t> </a:t>
            </a:r>
            <a:r>
              <a:rPr lang="es-ES_tradnl" sz="1400" dirty="0" err="1"/>
              <a:t>with</a:t>
            </a:r>
            <a:r>
              <a:rPr lang="es-ES_tradnl" sz="1400" dirty="0"/>
              <a:t> </a:t>
            </a:r>
            <a:r>
              <a:rPr lang="es-ES_tradnl" sz="1400" dirty="0" err="1"/>
              <a:t>Intraoperative</a:t>
            </a:r>
            <a:r>
              <a:rPr lang="es-ES_tradnl" sz="1400" dirty="0"/>
              <a:t> 3D </a:t>
            </a:r>
            <a:r>
              <a:rPr lang="es-ES_tradnl" sz="1400" dirty="0" err="1"/>
              <a:t>Imaging</a:t>
            </a:r>
            <a:r>
              <a:rPr lang="es-ES_tradnl" sz="1400" dirty="0"/>
              <a:t>: A </a:t>
            </a:r>
            <a:r>
              <a:rPr lang="es-ES_tradnl" sz="1400" dirty="0" err="1"/>
              <a:t>First</a:t>
            </a:r>
            <a:r>
              <a:rPr lang="es-ES_tradnl" sz="1400" dirty="0"/>
              <a:t> In-Human </a:t>
            </a:r>
            <a:r>
              <a:rPr lang="es-ES_tradnl" sz="1400" dirty="0" err="1"/>
              <a:t>Prospective</a:t>
            </a:r>
            <a:r>
              <a:rPr lang="es-ES_tradnl" sz="1400" dirty="0"/>
              <a:t> </a:t>
            </a:r>
            <a:r>
              <a:rPr lang="es-ES_tradnl" sz="1400" dirty="0" err="1"/>
              <a:t>Cohort</a:t>
            </a:r>
            <a:r>
              <a:rPr lang="es-ES_tradnl" sz="1400" dirty="0"/>
              <a:t> </a:t>
            </a:r>
            <a:r>
              <a:rPr lang="es-ES_tradnl" sz="1400" dirty="0" err="1"/>
              <a:t>Study</a:t>
            </a:r>
            <a:r>
              <a:rPr lang="es-ES_tradnl" sz="1400" dirty="0"/>
              <a:t>. </a:t>
            </a:r>
            <a:r>
              <a:rPr lang="es-ES_tradnl" sz="1400" dirty="0" err="1"/>
              <a:t>Spine</a:t>
            </a:r>
            <a:r>
              <a:rPr lang="es-ES_tradnl" sz="1400" dirty="0"/>
              <a:t> (</a:t>
            </a:r>
            <a:r>
              <a:rPr lang="es-ES_tradnl" sz="1400" dirty="0" err="1"/>
              <a:t>Phila</a:t>
            </a:r>
            <a:r>
              <a:rPr lang="es-ES_tradnl" sz="1400" dirty="0"/>
              <a:t> </a:t>
            </a:r>
            <a:r>
              <a:rPr lang="es-ES_tradnl" sz="1400" dirty="0" err="1"/>
              <a:t>Pa</a:t>
            </a:r>
            <a:r>
              <a:rPr lang="es-ES_tradnl" sz="1400" dirty="0"/>
              <a:t> 1976). 2018 </a:t>
            </a:r>
            <a:r>
              <a:rPr lang="es-ES_tradnl" sz="1400" dirty="0" err="1"/>
              <a:t>Sep</a:t>
            </a:r>
            <a:r>
              <a:rPr lang="es-ES_tradnl" sz="1400" dirty="0"/>
              <a:t> 17</a:t>
            </a:r>
          </a:p>
          <a:p>
            <a:pPr marL="457200" lvl="1" indent="0">
              <a:buNone/>
            </a:pPr>
            <a:endParaRPr lang="es-ES_tradnl" sz="1400" dirty="0"/>
          </a:p>
          <a:p>
            <a:pPr marL="457200" lvl="1" indent="0">
              <a:buNone/>
            </a:pPr>
            <a:r>
              <a:rPr lang="es-ES_tradnl" sz="1400" dirty="0" err="1"/>
              <a:t>Londei</a:t>
            </a:r>
            <a:r>
              <a:rPr lang="es-ES_tradnl" sz="1400" dirty="0"/>
              <a:t> R, Esposito M, </a:t>
            </a:r>
            <a:r>
              <a:rPr lang="es-ES_tradnl" sz="1400" dirty="0" err="1"/>
              <a:t>Diotte</a:t>
            </a:r>
            <a:r>
              <a:rPr lang="es-ES_tradnl" sz="1400" dirty="0"/>
              <a:t> B, </a:t>
            </a:r>
            <a:r>
              <a:rPr lang="es-ES_tradnl" sz="1400" dirty="0" err="1"/>
              <a:t>Weidert</a:t>
            </a:r>
            <a:r>
              <a:rPr lang="es-ES_tradnl" sz="1400" dirty="0"/>
              <a:t> S, Euler E, </a:t>
            </a:r>
            <a:r>
              <a:rPr lang="es-ES_tradnl" sz="1400" dirty="0" err="1"/>
              <a:t>Thaller</a:t>
            </a:r>
            <a:r>
              <a:rPr lang="es-ES_tradnl" sz="1400" dirty="0"/>
              <a:t> P, </a:t>
            </a:r>
            <a:r>
              <a:rPr lang="es-ES_tradnl" sz="1400" dirty="0" err="1"/>
              <a:t>Navab</a:t>
            </a:r>
            <a:r>
              <a:rPr lang="es-ES_tradnl" sz="1400" dirty="0"/>
              <a:t> N, </a:t>
            </a:r>
            <a:r>
              <a:rPr lang="es-ES_tradnl" sz="1400" dirty="0" err="1"/>
              <a:t>Fallavollita</a:t>
            </a:r>
            <a:r>
              <a:rPr lang="es-ES_tradnl" sz="1400" dirty="0"/>
              <a:t> P. </a:t>
            </a:r>
            <a:r>
              <a:rPr lang="es-ES_tradnl" sz="1400" dirty="0" err="1"/>
              <a:t>Intra-operative</a:t>
            </a:r>
            <a:r>
              <a:rPr lang="es-ES_tradnl" sz="1400" dirty="0"/>
              <a:t> </a:t>
            </a:r>
            <a:r>
              <a:rPr lang="es-ES_tradnl" sz="1400" dirty="0" err="1"/>
              <a:t>augmented</a:t>
            </a:r>
            <a:r>
              <a:rPr lang="es-ES_tradnl" sz="1400" dirty="0"/>
              <a:t> </a:t>
            </a:r>
            <a:r>
              <a:rPr lang="es-ES_tradnl" sz="1400" dirty="0" err="1"/>
              <a:t>reality</a:t>
            </a:r>
            <a:r>
              <a:rPr lang="es-ES_tradnl" sz="1400" dirty="0"/>
              <a:t> in distal </a:t>
            </a:r>
            <a:r>
              <a:rPr lang="es-ES_tradnl" sz="1400" dirty="0" err="1"/>
              <a:t>locking</a:t>
            </a:r>
            <a:r>
              <a:rPr lang="es-ES_tradnl" sz="1400" dirty="0"/>
              <a:t>. </a:t>
            </a:r>
            <a:r>
              <a:rPr lang="es-ES_tradnl" sz="1400" dirty="0" err="1"/>
              <a:t>Int</a:t>
            </a:r>
            <a:r>
              <a:rPr lang="es-ES_tradnl" sz="1400" dirty="0"/>
              <a:t> J </a:t>
            </a:r>
            <a:r>
              <a:rPr lang="es-ES_tradnl" sz="1400" dirty="0" err="1"/>
              <a:t>Comput</a:t>
            </a:r>
            <a:r>
              <a:rPr lang="es-ES_tradnl" sz="1400" dirty="0"/>
              <a:t> </a:t>
            </a:r>
            <a:r>
              <a:rPr lang="es-ES_tradnl" sz="1400" dirty="0" err="1"/>
              <a:t>Assist</a:t>
            </a:r>
            <a:r>
              <a:rPr lang="es-ES_tradnl" sz="1400" dirty="0"/>
              <a:t> </a:t>
            </a:r>
            <a:r>
              <a:rPr lang="es-ES_tradnl" sz="1400" dirty="0" err="1"/>
              <a:t>Radiol</a:t>
            </a:r>
            <a:r>
              <a:rPr lang="es-ES_tradnl" sz="1400" dirty="0"/>
              <a:t> </a:t>
            </a:r>
            <a:r>
              <a:rPr lang="es-ES_tradnl" sz="1400" dirty="0" err="1"/>
              <a:t>Surg</a:t>
            </a:r>
            <a:r>
              <a:rPr lang="es-ES_tradnl" sz="1400" dirty="0"/>
              <a:t>. 2015 Sep;10(9):1395-403</a:t>
            </a:r>
          </a:p>
          <a:p>
            <a:pPr marL="457200" lvl="1" indent="0">
              <a:buNone/>
            </a:pPr>
            <a:endParaRPr 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1076550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/>
            </a:r>
            <a:br>
              <a:rPr lang="es-ES_tradnl" dirty="0"/>
            </a:br>
            <a:r>
              <a:rPr lang="es-ES_tradnl" dirty="0"/>
              <a:t>PSICOLOGÍA/PSIQUIATRÍA</a:t>
            </a:r>
            <a:br>
              <a:rPr lang="es-ES_tradnl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ES_tradnl" sz="2000" dirty="0" smtClean="0"/>
              <a:t>Tratamiento de trastornos fóbicos</a:t>
            </a:r>
          </a:p>
          <a:p>
            <a:pPr lvl="1"/>
            <a:endParaRPr lang="es-ES_tradnl" sz="2000" dirty="0"/>
          </a:p>
          <a:p>
            <a:pPr lvl="1"/>
            <a:endParaRPr lang="es-ES_tradnl" sz="2000" dirty="0"/>
          </a:p>
          <a:p>
            <a:pPr lvl="1"/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51" y="2395736"/>
            <a:ext cx="3998968" cy="267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20888"/>
            <a:ext cx="3726582" cy="2710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979712" y="5165942"/>
            <a:ext cx="4572000" cy="161582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900" dirty="0"/>
              <a:t>Riva G, </a:t>
            </a:r>
            <a:r>
              <a:rPr lang="es-ES" sz="900" dirty="0" err="1"/>
              <a:t>Baatos</a:t>
            </a:r>
            <a:r>
              <a:rPr lang="es-ES" sz="900" dirty="0"/>
              <a:t> RM, Botella C, Mantovani F, </a:t>
            </a:r>
            <a:r>
              <a:rPr lang="es-ES" sz="900" dirty="0" err="1"/>
              <a:t>Gaggioli</a:t>
            </a:r>
            <a:r>
              <a:rPr lang="es-ES" sz="900" dirty="0"/>
              <a:t> A. </a:t>
            </a:r>
            <a:r>
              <a:rPr lang="es-ES" sz="900" dirty="0" err="1"/>
              <a:t>Transforming</a:t>
            </a:r>
            <a:r>
              <a:rPr lang="es-ES" sz="900" dirty="0"/>
              <a:t> </a:t>
            </a:r>
            <a:r>
              <a:rPr lang="es-ES" sz="900" dirty="0" err="1"/>
              <a:t>Experience</a:t>
            </a:r>
            <a:r>
              <a:rPr lang="es-ES" sz="900" dirty="0"/>
              <a:t>: </a:t>
            </a:r>
            <a:r>
              <a:rPr lang="es-ES" sz="900" dirty="0" err="1"/>
              <a:t>The</a:t>
            </a:r>
            <a:r>
              <a:rPr lang="es-ES" sz="900" dirty="0"/>
              <a:t> </a:t>
            </a:r>
            <a:r>
              <a:rPr lang="es-ES" sz="900" dirty="0" err="1"/>
              <a:t>Potential</a:t>
            </a:r>
            <a:r>
              <a:rPr lang="es-ES" sz="900" dirty="0"/>
              <a:t> of </a:t>
            </a:r>
            <a:r>
              <a:rPr lang="es-ES" sz="900" dirty="0" err="1"/>
              <a:t>Augmented</a:t>
            </a:r>
            <a:r>
              <a:rPr lang="es-ES" sz="900" dirty="0"/>
              <a:t> </a:t>
            </a:r>
            <a:r>
              <a:rPr lang="es-ES" sz="900" dirty="0" err="1"/>
              <a:t>Reality</a:t>
            </a:r>
            <a:r>
              <a:rPr lang="es-ES" sz="900" dirty="0"/>
              <a:t> and Virtual </a:t>
            </a:r>
            <a:r>
              <a:rPr lang="es-ES" sz="900" dirty="0" err="1"/>
              <a:t>Reality</a:t>
            </a:r>
            <a:r>
              <a:rPr lang="es-ES" sz="900" dirty="0"/>
              <a:t> </a:t>
            </a:r>
            <a:r>
              <a:rPr lang="es-ES" sz="900" dirty="0" err="1"/>
              <a:t>for</a:t>
            </a:r>
            <a:r>
              <a:rPr lang="es-ES" sz="900" dirty="0"/>
              <a:t> </a:t>
            </a:r>
            <a:r>
              <a:rPr lang="es-ES" sz="900" dirty="0" err="1"/>
              <a:t>Enhancing</a:t>
            </a:r>
            <a:r>
              <a:rPr lang="es-ES" sz="900" dirty="0"/>
              <a:t> Personal and </a:t>
            </a:r>
            <a:r>
              <a:rPr lang="es-ES" sz="900" dirty="0" err="1"/>
              <a:t>Clinical</a:t>
            </a:r>
            <a:r>
              <a:rPr lang="es-ES" sz="900" dirty="0"/>
              <a:t> </a:t>
            </a:r>
            <a:r>
              <a:rPr lang="es-ES" sz="900" dirty="0" err="1"/>
              <a:t>Change</a:t>
            </a:r>
            <a:r>
              <a:rPr lang="es-ES" sz="900" dirty="0"/>
              <a:t>. Front </a:t>
            </a:r>
            <a:r>
              <a:rPr lang="es-ES" sz="900" dirty="0" err="1"/>
              <a:t>Psychiatry</a:t>
            </a:r>
            <a:r>
              <a:rPr lang="es-ES" sz="900" dirty="0"/>
              <a:t>. 2016 </a:t>
            </a:r>
            <a:r>
              <a:rPr lang="es-ES" sz="900" dirty="0" err="1"/>
              <a:t>Sep</a:t>
            </a:r>
            <a:r>
              <a:rPr lang="es-ES" sz="900" dirty="0"/>
              <a:t> 30;7:164</a:t>
            </a:r>
          </a:p>
          <a:p>
            <a:endParaRPr lang="es-ES" sz="900" dirty="0"/>
          </a:p>
          <a:p>
            <a:r>
              <a:rPr lang="es-ES" sz="900" dirty="0"/>
              <a:t>Botella C, Pérez-Ara, Bretón-López J, Quero S, García-Palacios A, Baños RM. In Vivo versus </a:t>
            </a:r>
            <a:r>
              <a:rPr lang="es-ES" sz="900" dirty="0" err="1"/>
              <a:t>Augmented</a:t>
            </a:r>
            <a:r>
              <a:rPr lang="es-ES" sz="900" dirty="0"/>
              <a:t> </a:t>
            </a:r>
            <a:r>
              <a:rPr lang="es-ES" sz="900" dirty="0" err="1"/>
              <a:t>Reality</a:t>
            </a:r>
            <a:r>
              <a:rPr lang="es-ES" sz="900" dirty="0"/>
              <a:t> </a:t>
            </a:r>
            <a:r>
              <a:rPr lang="es-ES" sz="900" dirty="0" err="1"/>
              <a:t>Exposure</a:t>
            </a:r>
            <a:r>
              <a:rPr lang="es-ES" sz="900" dirty="0"/>
              <a:t> in </a:t>
            </a:r>
            <a:r>
              <a:rPr lang="es-ES" sz="900" dirty="0" err="1"/>
              <a:t>the</a:t>
            </a:r>
            <a:r>
              <a:rPr lang="es-ES" sz="900" dirty="0"/>
              <a:t> </a:t>
            </a:r>
            <a:r>
              <a:rPr lang="es-ES" sz="900" dirty="0" err="1"/>
              <a:t>Treatment</a:t>
            </a:r>
            <a:r>
              <a:rPr lang="es-ES" sz="900" dirty="0"/>
              <a:t> of Small Animal </a:t>
            </a:r>
            <a:r>
              <a:rPr lang="es-ES" sz="900" dirty="0" err="1"/>
              <a:t>Phobia</a:t>
            </a:r>
            <a:r>
              <a:rPr lang="es-ES" sz="900" dirty="0"/>
              <a:t>: A </a:t>
            </a:r>
            <a:r>
              <a:rPr lang="es-ES" sz="900" dirty="0" err="1"/>
              <a:t>Randomized</a:t>
            </a:r>
            <a:r>
              <a:rPr lang="es-ES" sz="900" dirty="0"/>
              <a:t> </a:t>
            </a:r>
            <a:r>
              <a:rPr lang="es-ES" sz="900" dirty="0" err="1"/>
              <a:t>Controlled</a:t>
            </a:r>
            <a:r>
              <a:rPr lang="es-ES" sz="900" dirty="0"/>
              <a:t> Trial. </a:t>
            </a:r>
            <a:r>
              <a:rPr lang="es-ES" sz="900" dirty="0" err="1"/>
              <a:t>PLoS</a:t>
            </a:r>
            <a:r>
              <a:rPr lang="es-ES" sz="900" dirty="0"/>
              <a:t> </a:t>
            </a:r>
            <a:r>
              <a:rPr lang="es-ES" sz="900" dirty="0" err="1"/>
              <a:t>One</a:t>
            </a:r>
            <a:r>
              <a:rPr lang="es-ES" sz="900" dirty="0"/>
              <a:t>. 2016 Feb 17;11(2)</a:t>
            </a:r>
          </a:p>
          <a:p>
            <a:endParaRPr lang="es-ES" sz="900" dirty="0"/>
          </a:p>
          <a:p>
            <a:r>
              <a:rPr lang="es-ES" sz="900" dirty="0" err="1"/>
              <a:t>Chicchi</a:t>
            </a:r>
            <a:r>
              <a:rPr lang="es-ES" sz="900" dirty="0"/>
              <a:t> </a:t>
            </a:r>
            <a:r>
              <a:rPr lang="es-ES" sz="900" dirty="0" err="1"/>
              <a:t>Giglioli</a:t>
            </a:r>
            <a:r>
              <a:rPr lang="es-ES" sz="900" dirty="0"/>
              <a:t> IA, </a:t>
            </a:r>
            <a:r>
              <a:rPr lang="es-ES" sz="900" dirty="0" err="1"/>
              <a:t>Pallavicini</a:t>
            </a:r>
            <a:r>
              <a:rPr lang="es-ES" sz="900" dirty="0"/>
              <a:t> F, </a:t>
            </a:r>
            <a:r>
              <a:rPr lang="es-ES" sz="900" dirty="0" err="1"/>
              <a:t>Pedroli</a:t>
            </a:r>
            <a:r>
              <a:rPr lang="es-ES" sz="900" dirty="0"/>
              <a:t> E, Serino S, Riva G. </a:t>
            </a:r>
            <a:r>
              <a:rPr lang="es-ES" sz="900" dirty="0" err="1"/>
              <a:t>Augmented</a:t>
            </a:r>
            <a:r>
              <a:rPr lang="es-ES" sz="900" dirty="0"/>
              <a:t> </a:t>
            </a:r>
            <a:r>
              <a:rPr lang="es-ES" sz="900" dirty="0" err="1"/>
              <a:t>Reality</a:t>
            </a:r>
            <a:r>
              <a:rPr lang="es-ES" sz="900" dirty="0"/>
              <a:t>: A Brand New </a:t>
            </a:r>
            <a:r>
              <a:rPr lang="es-ES" sz="900" dirty="0" err="1"/>
              <a:t>Challenge</a:t>
            </a:r>
            <a:r>
              <a:rPr lang="es-ES" sz="900" dirty="0"/>
              <a:t> </a:t>
            </a:r>
            <a:r>
              <a:rPr lang="es-ES" sz="900" dirty="0" err="1"/>
              <a:t>for</a:t>
            </a:r>
            <a:r>
              <a:rPr lang="es-ES" sz="900" dirty="0"/>
              <a:t> </a:t>
            </a:r>
            <a:r>
              <a:rPr lang="es-ES" sz="900" dirty="0" err="1"/>
              <a:t>the</a:t>
            </a:r>
            <a:r>
              <a:rPr lang="es-ES" sz="900" dirty="0"/>
              <a:t> </a:t>
            </a:r>
            <a:r>
              <a:rPr lang="es-ES" sz="900" dirty="0" err="1"/>
              <a:t>Assessment</a:t>
            </a:r>
            <a:r>
              <a:rPr lang="es-ES" sz="900" dirty="0"/>
              <a:t> and </a:t>
            </a:r>
            <a:r>
              <a:rPr lang="es-ES" sz="900" dirty="0" err="1"/>
              <a:t>Treatment</a:t>
            </a:r>
            <a:r>
              <a:rPr lang="es-ES" sz="900" dirty="0"/>
              <a:t> of </a:t>
            </a:r>
            <a:r>
              <a:rPr lang="es-ES" sz="900" dirty="0" err="1"/>
              <a:t>Psychological</a:t>
            </a:r>
            <a:r>
              <a:rPr lang="es-ES" sz="900" dirty="0"/>
              <a:t> </a:t>
            </a:r>
            <a:r>
              <a:rPr lang="es-ES" sz="900" dirty="0" err="1"/>
              <a:t>Disorders</a:t>
            </a:r>
            <a:r>
              <a:rPr lang="es-ES" sz="900" dirty="0"/>
              <a:t>. </a:t>
            </a:r>
            <a:r>
              <a:rPr lang="es-ES" sz="900" dirty="0" err="1"/>
              <a:t>Comput</a:t>
            </a:r>
            <a:r>
              <a:rPr lang="es-ES" sz="900" dirty="0"/>
              <a:t> </a:t>
            </a:r>
            <a:r>
              <a:rPr lang="es-ES" sz="900" dirty="0" err="1"/>
              <a:t>Math</a:t>
            </a:r>
            <a:r>
              <a:rPr lang="es-ES" sz="900" dirty="0"/>
              <a:t> </a:t>
            </a:r>
            <a:r>
              <a:rPr lang="es-ES" sz="900" dirty="0" err="1"/>
              <a:t>Methods</a:t>
            </a:r>
            <a:r>
              <a:rPr lang="es-ES" sz="900" dirty="0"/>
              <a:t> </a:t>
            </a:r>
            <a:r>
              <a:rPr lang="es-ES" sz="900" dirty="0" err="1"/>
              <a:t>Med</a:t>
            </a:r>
            <a:r>
              <a:rPr lang="es-ES" sz="900" dirty="0"/>
              <a:t>. 2015;2015</a:t>
            </a:r>
          </a:p>
        </p:txBody>
      </p:sp>
    </p:spTree>
    <p:extLst>
      <p:ext uri="{BB962C8B-B14F-4D97-AF65-F5344CB8AC3E}">
        <p14:creationId xmlns:p14="http://schemas.microsoft.com/office/powerpoint/2010/main" val="697894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ENFERMERÍA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ES_tradnl" dirty="0" err="1" smtClean="0"/>
              <a:t>Accuvein</a:t>
            </a: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68960"/>
            <a:ext cx="4843716" cy="1821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018278"/>
            <a:ext cx="3339455" cy="222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195736" y="5589240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900" dirty="0" err="1"/>
              <a:t>Wahler</a:t>
            </a:r>
            <a:r>
              <a:rPr lang="es-ES" sz="900" dirty="0"/>
              <a:t> H, </a:t>
            </a:r>
            <a:r>
              <a:rPr lang="es-ES" sz="900" dirty="0" err="1"/>
              <a:t>Garthaus</a:t>
            </a:r>
            <a:r>
              <a:rPr lang="es-ES" sz="900" dirty="0"/>
              <a:t> M, </a:t>
            </a:r>
            <a:r>
              <a:rPr lang="es-ES" sz="900" dirty="0" err="1"/>
              <a:t>Remmers</a:t>
            </a:r>
            <a:r>
              <a:rPr lang="es-ES" sz="900" dirty="0"/>
              <a:t> H. </a:t>
            </a:r>
            <a:r>
              <a:rPr lang="es-ES" sz="900" dirty="0" err="1"/>
              <a:t>Augmented</a:t>
            </a:r>
            <a:r>
              <a:rPr lang="es-ES" sz="900" dirty="0"/>
              <a:t> </a:t>
            </a:r>
            <a:r>
              <a:rPr lang="es-ES" sz="900" dirty="0" err="1"/>
              <a:t>Reality</a:t>
            </a:r>
            <a:r>
              <a:rPr lang="es-ES" sz="900" dirty="0"/>
              <a:t> in </a:t>
            </a:r>
            <a:r>
              <a:rPr lang="es-ES" sz="900" dirty="0" err="1"/>
              <a:t>Nursing</a:t>
            </a:r>
            <a:r>
              <a:rPr lang="es-ES" sz="900" dirty="0"/>
              <a:t>: </a:t>
            </a:r>
            <a:r>
              <a:rPr lang="es-ES" sz="900" dirty="0" err="1"/>
              <a:t>Designing</a:t>
            </a:r>
            <a:r>
              <a:rPr lang="es-ES" sz="900" dirty="0"/>
              <a:t> a Framework </a:t>
            </a:r>
            <a:r>
              <a:rPr lang="es-ES" sz="900" dirty="0" err="1"/>
              <a:t>for</a:t>
            </a:r>
            <a:r>
              <a:rPr lang="es-ES" sz="900" dirty="0"/>
              <a:t> a </a:t>
            </a:r>
            <a:r>
              <a:rPr lang="es-ES" sz="900" dirty="0" err="1"/>
              <a:t>Technology</a:t>
            </a:r>
            <a:r>
              <a:rPr lang="es-ES" sz="900" dirty="0"/>
              <a:t> </a:t>
            </a:r>
            <a:r>
              <a:rPr lang="es-ES" sz="900" dirty="0" err="1"/>
              <a:t>Assessment</a:t>
            </a:r>
            <a:r>
              <a:rPr lang="es-ES" sz="900" dirty="0"/>
              <a:t>. </a:t>
            </a:r>
            <a:r>
              <a:rPr lang="es-ES" sz="900" dirty="0" err="1"/>
              <a:t>Stud</a:t>
            </a:r>
            <a:r>
              <a:rPr lang="es-ES" sz="900" dirty="0"/>
              <a:t> </a:t>
            </a:r>
            <a:r>
              <a:rPr lang="es-ES" sz="900" dirty="0" err="1"/>
              <a:t>Health</a:t>
            </a:r>
            <a:r>
              <a:rPr lang="es-ES" sz="900" dirty="0"/>
              <a:t> </a:t>
            </a:r>
            <a:r>
              <a:rPr lang="es-ES" sz="900" dirty="0" err="1"/>
              <a:t>Technol</a:t>
            </a:r>
            <a:r>
              <a:rPr lang="es-ES" sz="900" dirty="0"/>
              <a:t> Inform. 2017;245:823-827</a:t>
            </a:r>
          </a:p>
          <a:p>
            <a:endParaRPr lang="es-ES" sz="900" dirty="0"/>
          </a:p>
          <a:p>
            <a:r>
              <a:rPr lang="es-ES" sz="900" dirty="0" err="1"/>
              <a:t>Ai</a:t>
            </a:r>
            <a:r>
              <a:rPr lang="es-ES" sz="900" dirty="0"/>
              <a:t> D, Yang J, Fan J, </a:t>
            </a:r>
            <a:r>
              <a:rPr lang="es-ES" sz="900" dirty="0" err="1"/>
              <a:t>Zhao</a:t>
            </a:r>
            <a:r>
              <a:rPr lang="es-ES" sz="900" dirty="0"/>
              <a:t> Y, </a:t>
            </a:r>
            <a:r>
              <a:rPr lang="es-ES" sz="900" dirty="0" err="1"/>
              <a:t>Song</a:t>
            </a:r>
            <a:r>
              <a:rPr lang="es-ES" sz="900" dirty="0"/>
              <a:t> X, </a:t>
            </a:r>
            <a:r>
              <a:rPr lang="es-ES" sz="900" dirty="0" err="1"/>
              <a:t>Shen</a:t>
            </a:r>
            <a:r>
              <a:rPr lang="es-ES" sz="900" dirty="0"/>
              <a:t> J, </a:t>
            </a:r>
            <a:r>
              <a:rPr lang="es-ES" sz="900" dirty="0" err="1"/>
              <a:t>Shao</a:t>
            </a:r>
            <a:r>
              <a:rPr lang="es-ES" sz="900" dirty="0"/>
              <a:t> L, Wang Y. </a:t>
            </a:r>
            <a:r>
              <a:rPr lang="es-ES" sz="900" dirty="0" err="1"/>
              <a:t>Augmented</a:t>
            </a:r>
            <a:r>
              <a:rPr lang="es-ES" sz="900" dirty="0"/>
              <a:t> </a:t>
            </a:r>
            <a:r>
              <a:rPr lang="es-ES" sz="900" dirty="0" err="1"/>
              <a:t>reality</a:t>
            </a:r>
            <a:r>
              <a:rPr lang="es-ES" sz="900" dirty="0"/>
              <a:t> </a:t>
            </a:r>
            <a:r>
              <a:rPr lang="es-ES" sz="900" dirty="0" err="1"/>
              <a:t>based</a:t>
            </a:r>
            <a:r>
              <a:rPr lang="es-ES" sz="900" dirty="0"/>
              <a:t> real-time </a:t>
            </a:r>
            <a:r>
              <a:rPr lang="es-ES" sz="900" dirty="0" err="1"/>
              <a:t>subcutaneous</a:t>
            </a:r>
            <a:r>
              <a:rPr lang="es-ES" sz="900" dirty="0"/>
              <a:t> </a:t>
            </a:r>
            <a:r>
              <a:rPr lang="es-ES" sz="900" dirty="0" err="1"/>
              <a:t>vein</a:t>
            </a:r>
            <a:r>
              <a:rPr lang="es-ES" sz="900" dirty="0"/>
              <a:t> </a:t>
            </a:r>
            <a:r>
              <a:rPr lang="es-ES" sz="900" dirty="0" err="1"/>
              <a:t>imaging</a:t>
            </a:r>
            <a:r>
              <a:rPr lang="es-ES" sz="900" dirty="0"/>
              <a:t> </a:t>
            </a:r>
            <a:r>
              <a:rPr lang="es-ES" sz="900" dirty="0" err="1"/>
              <a:t>system</a:t>
            </a:r>
            <a:r>
              <a:rPr lang="es-ES" sz="900" dirty="0"/>
              <a:t>. </a:t>
            </a:r>
            <a:r>
              <a:rPr lang="es-ES" sz="900" dirty="0" err="1"/>
              <a:t>Biomed</a:t>
            </a:r>
            <a:r>
              <a:rPr lang="es-ES" sz="900" dirty="0"/>
              <a:t> </a:t>
            </a:r>
            <a:r>
              <a:rPr lang="es-ES" sz="900" dirty="0" err="1"/>
              <a:t>Opt</a:t>
            </a:r>
            <a:r>
              <a:rPr lang="es-ES" sz="900" dirty="0"/>
              <a:t> Express. 2016 Jun 13;7(7):2565-85</a:t>
            </a:r>
          </a:p>
        </p:txBody>
      </p:sp>
    </p:spTree>
    <p:extLst>
      <p:ext uri="{BB962C8B-B14F-4D97-AF65-F5344CB8AC3E}">
        <p14:creationId xmlns:p14="http://schemas.microsoft.com/office/powerpoint/2010/main" val="410877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FORMACIÓN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348880"/>
            <a:ext cx="3384376" cy="148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045845"/>
            <a:ext cx="2508349" cy="178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820914"/>
            <a:ext cx="2518539" cy="1824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974254" y="58052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900" dirty="0" err="1"/>
              <a:t>Jain</a:t>
            </a:r>
            <a:r>
              <a:rPr lang="es-ES" sz="900" dirty="0"/>
              <a:t> N, </a:t>
            </a:r>
            <a:r>
              <a:rPr lang="es-ES" sz="900" dirty="0" err="1"/>
              <a:t>Youngblood</a:t>
            </a:r>
            <a:r>
              <a:rPr lang="es-ES" sz="900" dirty="0"/>
              <a:t> P, </a:t>
            </a:r>
            <a:r>
              <a:rPr lang="es-ES" sz="900" dirty="0" err="1"/>
              <a:t>Hasel</a:t>
            </a:r>
            <a:r>
              <a:rPr lang="es-ES" sz="900" dirty="0"/>
              <a:t> M, </a:t>
            </a:r>
            <a:r>
              <a:rPr lang="es-ES" sz="900" dirty="0" err="1"/>
              <a:t>Srivastava</a:t>
            </a:r>
            <a:r>
              <a:rPr lang="es-ES" sz="900" dirty="0"/>
              <a:t> S. </a:t>
            </a:r>
            <a:r>
              <a:rPr lang="es-ES" sz="900" dirty="0" err="1"/>
              <a:t>An</a:t>
            </a:r>
            <a:r>
              <a:rPr lang="es-ES" sz="900" dirty="0"/>
              <a:t> </a:t>
            </a:r>
            <a:r>
              <a:rPr lang="es-ES" sz="900" dirty="0" err="1"/>
              <a:t>augmented</a:t>
            </a:r>
            <a:r>
              <a:rPr lang="es-ES" sz="900" dirty="0"/>
              <a:t> </a:t>
            </a:r>
            <a:r>
              <a:rPr lang="es-ES" sz="900" dirty="0" err="1"/>
              <a:t>reality</a:t>
            </a:r>
            <a:r>
              <a:rPr lang="es-ES" sz="900" dirty="0"/>
              <a:t> </a:t>
            </a:r>
            <a:r>
              <a:rPr lang="es-ES" sz="900" dirty="0" err="1"/>
              <a:t>tool</a:t>
            </a:r>
            <a:r>
              <a:rPr lang="es-ES" sz="900" dirty="0"/>
              <a:t> </a:t>
            </a:r>
            <a:r>
              <a:rPr lang="es-ES" sz="900" dirty="0" err="1"/>
              <a:t>for</a:t>
            </a:r>
            <a:r>
              <a:rPr lang="es-ES" sz="900" dirty="0"/>
              <a:t> </a:t>
            </a:r>
            <a:r>
              <a:rPr lang="es-ES" sz="900" dirty="0" err="1"/>
              <a:t>learning</a:t>
            </a:r>
            <a:r>
              <a:rPr lang="es-ES" sz="900" dirty="0"/>
              <a:t> </a:t>
            </a:r>
            <a:r>
              <a:rPr lang="es-ES" sz="900" dirty="0" err="1"/>
              <a:t>spatial</a:t>
            </a:r>
            <a:r>
              <a:rPr lang="es-ES" sz="900" dirty="0"/>
              <a:t> </a:t>
            </a:r>
            <a:r>
              <a:rPr lang="es-ES" sz="900" dirty="0" err="1"/>
              <a:t>anatomy</a:t>
            </a:r>
            <a:r>
              <a:rPr lang="es-ES" sz="900" dirty="0"/>
              <a:t> </a:t>
            </a:r>
            <a:r>
              <a:rPr lang="es-ES" sz="900" dirty="0" err="1"/>
              <a:t>on</a:t>
            </a:r>
            <a:r>
              <a:rPr lang="es-ES" sz="900" dirty="0"/>
              <a:t> </a:t>
            </a:r>
            <a:r>
              <a:rPr lang="es-ES" sz="900" dirty="0" err="1"/>
              <a:t>mobile</a:t>
            </a:r>
            <a:r>
              <a:rPr lang="es-ES" sz="900" dirty="0"/>
              <a:t> </a:t>
            </a:r>
            <a:r>
              <a:rPr lang="es-ES" sz="900" dirty="0" err="1"/>
              <a:t>devices</a:t>
            </a:r>
            <a:r>
              <a:rPr lang="es-ES" sz="900" dirty="0"/>
              <a:t>. </a:t>
            </a:r>
            <a:r>
              <a:rPr lang="es-ES" sz="900" dirty="0" err="1"/>
              <a:t>Clin</a:t>
            </a:r>
            <a:r>
              <a:rPr lang="es-ES" sz="900" dirty="0"/>
              <a:t> Anat. 2017 Sep;30(6):736-741.</a:t>
            </a:r>
          </a:p>
          <a:p>
            <a:endParaRPr lang="es-ES" sz="900" dirty="0"/>
          </a:p>
          <a:p>
            <a:r>
              <a:rPr lang="es-ES" sz="900" dirty="0" err="1"/>
              <a:t>Chaballout</a:t>
            </a:r>
            <a:r>
              <a:rPr lang="es-ES" sz="900" dirty="0"/>
              <a:t> B, </a:t>
            </a:r>
            <a:r>
              <a:rPr lang="es-ES" sz="900" dirty="0" err="1"/>
              <a:t>Molloy</a:t>
            </a:r>
            <a:r>
              <a:rPr lang="es-ES" sz="900" dirty="0"/>
              <a:t> M, </a:t>
            </a:r>
            <a:r>
              <a:rPr lang="es-ES" sz="900" dirty="0" err="1"/>
              <a:t>Vaughn</a:t>
            </a:r>
            <a:r>
              <a:rPr lang="es-ES" sz="900" dirty="0"/>
              <a:t> J, </a:t>
            </a:r>
            <a:r>
              <a:rPr lang="es-ES" sz="900" dirty="0" err="1"/>
              <a:t>Brisson</a:t>
            </a:r>
            <a:r>
              <a:rPr lang="es-ES" sz="900" dirty="0"/>
              <a:t> </a:t>
            </a:r>
            <a:r>
              <a:rPr lang="es-ES" sz="900" dirty="0" err="1"/>
              <a:t>Iii</a:t>
            </a:r>
            <a:r>
              <a:rPr lang="es-ES" sz="900" dirty="0"/>
              <a:t> R, Shaw R. </a:t>
            </a:r>
            <a:r>
              <a:rPr lang="es-ES" sz="900" dirty="0" err="1"/>
              <a:t>Feasibility</a:t>
            </a:r>
            <a:r>
              <a:rPr lang="es-ES" sz="900" dirty="0"/>
              <a:t> of </a:t>
            </a:r>
            <a:r>
              <a:rPr lang="es-ES" sz="900" dirty="0" err="1"/>
              <a:t>Augmented</a:t>
            </a:r>
            <a:r>
              <a:rPr lang="es-ES" sz="900" dirty="0"/>
              <a:t> </a:t>
            </a:r>
            <a:r>
              <a:rPr lang="es-ES" sz="900" dirty="0" err="1"/>
              <a:t>Reality</a:t>
            </a:r>
            <a:r>
              <a:rPr lang="es-ES" sz="900" dirty="0"/>
              <a:t> in </a:t>
            </a:r>
            <a:r>
              <a:rPr lang="es-ES" sz="900" dirty="0" err="1"/>
              <a:t>Clinical</a:t>
            </a:r>
            <a:r>
              <a:rPr lang="es-ES" sz="900" dirty="0"/>
              <a:t> </a:t>
            </a:r>
            <a:r>
              <a:rPr lang="es-ES" sz="900" dirty="0" err="1"/>
              <a:t>Simulations</a:t>
            </a:r>
            <a:r>
              <a:rPr lang="es-ES" sz="900" dirty="0"/>
              <a:t>: </a:t>
            </a:r>
            <a:r>
              <a:rPr lang="es-ES" sz="900" dirty="0" err="1"/>
              <a:t>Using</a:t>
            </a:r>
            <a:r>
              <a:rPr lang="es-ES" sz="900" dirty="0"/>
              <a:t> Google </a:t>
            </a:r>
            <a:r>
              <a:rPr lang="es-ES" sz="900" dirty="0" err="1"/>
              <a:t>Glass</a:t>
            </a:r>
            <a:r>
              <a:rPr lang="es-ES" sz="900" dirty="0"/>
              <a:t> </a:t>
            </a:r>
            <a:r>
              <a:rPr lang="es-ES" sz="900" dirty="0" err="1"/>
              <a:t>With</a:t>
            </a:r>
            <a:r>
              <a:rPr lang="es-ES" sz="900" dirty="0"/>
              <a:t> </a:t>
            </a:r>
            <a:r>
              <a:rPr lang="es-ES" sz="900" dirty="0" err="1"/>
              <a:t>Manikins</a:t>
            </a:r>
            <a:r>
              <a:rPr lang="es-ES" sz="900" dirty="0"/>
              <a:t>. JMIR</a:t>
            </a:r>
          </a:p>
          <a:p>
            <a:r>
              <a:rPr lang="es-ES" sz="900" dirty="0" err="1"/>
              <a:t>Med</a:t>
            </a:r>
            <a:r>
              <a:rPr lang="es-ES" sz="900" dirty="0"/>
              <a:t> </a:t>
            </a:r>
            <a:r>
              <a:rPr lang="es-ES" sz="900" dirty="0" err="1"/>
              <a:t>Educ</a:t>
            </a:r>
            <a:r>
              <a:rPr lang="es-ES" sz="900" dirty="0"/>
              <a:t>. 2016 Mar 7;2(1):e2.</a:t>
            </a:r>
          </a:p>
        </p:txBody>
      </p:sp>
    </p:spTree>
    <p:extLst>
      <p:ext uri="{BB962C8B-B14F-4D97-AF65-F5344CB8AC3E}">
        <p14:creationId xmlns:p14="http://schemas.microsoft.com/office/powerpoint/2010/main" val="349324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4637</TotalTime>
  <Words>1058</Words>
  <Application>Microsoft Office PowerPoint</Application>
  <PresentationFormat>Presentación en pantalla (4:3)</PresentationFormat>
  <Paragraphs>111</Paragraphs>
  <Slides>23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CIRUGÍA ORTOPÉDICA</vt:lpstr>
      <vt:lpstr> PSICOLOGÍA/PSIQUIATRÍA </vt:lpstr>
      <vt:lpstr>ENFERMERÍA </vt:lpstr>
      <vt:lpstr>FORMACIÓN </vt:lpstr>
      <vt:lpstr>REHABILITACIÓN </vt:lpstr>
      <vt:lpstr>REHABILITACIÓN </vt:lpstr>
      <vt:lpstr>REHABILITACIÓN </vt:lpstr>
      <vt:lpstr>REHABILITACIÓN </vt:lpstr>
      <vt:lpstr>REHABILITACIÓN </vt:lpstr>
      <vt:lpstr>REHABILITACIÓN </vt:lpstr>
      <vt:lpstr>NEURONAS ESPEJO </vt:lpstr>
      <vt:lpstr>NEURONAS ESPEJO </vt:lpstr>
      <vt:lpstr>MÉTODO FOREN </vt:lpstr>
      <vt:lpstr>MÉTODO FOREN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REALIDAD VIRTUAL Y REALIDAD AUMENTADA EN MEDICINA</dc:title>
  <dc:creator>Usuario</dc:creator>
  <cp:lastModifiedBy>JUAN LUIS PAGES LARA</cp:lastModifiedBy>
  <cp:revision>20</cp:revision>
  <dcterms:created xsi:type="dcterms:W3CDTF">2019-01-26T08:49:59Z</dcterms:created>
  <dcterms:modified xsi:type="dcterms:W3CDTF">2019-02-05T10:01:15Z</dcterms:modified>
</cp:coreProperties>
</file>