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3" r:id="rId3"/>
    <p:sldId id="256" r:id="rId4"/>
    <p:sldId id="257" r:id="rId5"/>
    <p:sldId id="258" r:id="rId6"/>
    <p:sldId id="260" r:id="rId7"/>
    <p:sldId id="262" r:id="rId8"/>
    <p:sldId id="261" r:id="rId9"/>
    <p:sldId id="264" r:id="rId10"/>
  </p:sldIdLst>
  <p:sldSz cx="9144000" cy="6858000" type="screen4x3"/>
  <p:notesSz cx="6858000" cy="9144000"/>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64" autoAdjust="0"/>
  </p:normalViewPr>
  <p:slideViewPr>
    <p:cSldViewPr>
      <p:cViewPr>
        <p:scale>
          <a:sx n="100" d="100"/>
          <a:sy n="100" d="100"/>
        </p:scale>
        <p:origin x="-1950" y="-3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ca-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ca-ES"/>
          </a:p>
        </p:txBody>
      </p:sp>
      <p:sp>
        <p:nvSpPr>
          <p:cNvPr id="4" name="3 Marcador de fecha"/>
          <p:cNvSpPr>
            <a:spLocks noGrp="1"/>
          </p:cNvSpPr>
          <p:nvPr>
            <p:ph type="dt" sz="half" idx="10"/>
          </p:nvPr>
        </p:nvSpPr>
        <p:spPr/>
        <p:txBody>
          <a:bodyPr/>
          <a:lstStyle/>
          <a:p>
            <a:fld id="{2C7B5297-0D56-4602-AAE4-2B0F8DB1EBEF}" type="datetimeFigureOut">
              <a:rPr lang="ca-ES" smtClean="0"/>
              <a:t>08/01/2019</a:t>
            </a:fld>
            <a:endParaRPr lang="ca-ES"/>
          </a:p>
        </p:txBody>
      </p:sp>
      <p:sp>
        <p:nvSpPr>
          <p:cNvPr id="5" name="4 Marcador de pie de página"/>
          <p:cNvSpPr>
            <a:spLocks noGrp="1"/>
          </p:cNvSpPr>
          <p:nvPr>
            <p:ph type="ftr" sz="quarter" idx="11"/>
          </p:nvPr>
        </p:nvSpPr>
        <p:spPr/>
        <p:txBody>
          <a:bodyPr/>
          <a:lstStyle/>
          <a:p>
            <a:endParaRPr lang="ca-ES"/>
          </a:p>
        </p:txBody>
      </p:sp>
      <p:sp>
        <p:nvSpPr>
          <p:cNvPr id="6" name="5 Marcador de número de diapositiva"/>
          <p:cNvSpPr>
            <a:spLocks noGrp="1"/>
          </p:cNvSpPr>
          <p:nvPr>
            <p:ph type="sldNum" sz="quarter" idx="12"/>
          </p:nvPr>
        </p:nvSpPr>
        <p:spPr/>
        <p:txBody>
          <a:bodyPr/>
          <a:lstStyle/>
          <a:p>
            <a:fld id="{D5099867-968D-4690-8E0E-82F0973CC7C1}" type="slidenum">
              <a:rPr lang="ca-ES" smtClean="0"/>
              <a:t>‹Nº›</a:t>
            </a:fld>
            <a:endParaRPr lang="ca-ES"/>
          </a:p>
        </p:txBody>
      </p:sp>
    </p:spTree>
    <p:extLst>
      <p:ext uri="{BB962C8B-B14F-4D97-AF65-F5344CB8AC3E}">
        <p14:creationId xmlns:p14="http://schemas.microsoft.com/office/powerpoint/2010/main" val="2847236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p>
            <a:fld id="{2C7B5297-0D56-4602-AAE4-2B0F8DB1EBEF}" type="datetimeFigureOut">
              <a:rPr lang="ca-ES" smtClean="0"/>
              <a:t>08/01/2019</a:t>
            </a:fld>
            <a:endParaRPr lang="ca-ES"/>
          </a:p>
        </p:txBody>
      </p:sp>
      <p:sp>
        <p:nvSpPr>
          <p:cNvPr id="5" name="4 Marcador de pie de página"/>
          <p:cNvSpPr>
            <a:spLocks noGrp="1"/>
          </p:cNvSpPr>
          <p:nvPr>
            <p:ph type="ftr" sz="quarter" idx="11"/>
          </p:nvPr>
        </p:nvSpPr>
        <p:spPr/>
        <p:txBody>
          <a:bodyPr/>
          <a:lstStyle/>
          <a:p>
            <a:endParaRPr lang="ca-ES"/>
          </a:p>
        </p:txBody>
      </p:sp>
      <p:sp>
        <p:nvSpPr>
          <p:cNvPr id="6" name="5 Marcador de número de diapositiva"/>
          <p:cNvSpPr>
            <a:spLocks noGrp="1"/>
          </p:cNvSpPr>
          <p:nvPr>
            <p:ph type="sldNum" sz="quarter" idx="12"/>
          </p:nvPr>
        </p:nvSpPr>
        <p:spPr/>
        <p:txBody>
          <a:bodyPr/>
          <a:lstStyle/>
          <a:p>
            <a:fld id="{D5099867-968D-4690-8E0E-82F0973CC7C1}" type="slidenum">
              <a:rPr lang="ca-ES" smtClean="0"/>
              <a:t>‹Nº›</a:t>
            </a:fld>
            <a:endParaRPr lang="ca-ES"/>
          </a:p>
        </p:txBody>
      </p:sp>
    </p:spTree>
    <p:extLst>
      <p:ext uri="{BB962C8B-B14F-4D97-AF65-F5344CB8AC3E}">
        <p14:creationId xmlns:p14="http://schemas.microsoft.com/office/powerpoint/2010/main" val="2502894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ca-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p>
            <a:fld id="{2C7B5297-0D56-4602-AAE4-2B0F8DB1EBEF}" type="datetimeFigureOut">
              <a:rPr lang="ca-ES" smtClean="0"/>
              <a:t>08/01/2019</a:t>
            </a:fld>
            <a:endParaRPr lang="ca-ES"/>
          </a:p>
        </p:txBody>
      </p:sp>
      <p:sp>
        <p:nvSpPr>
          <p:cNvPr id="5" name="4 Marcador de pie de página"/>
          <p:cNvSpPr>
            <a:spLocks noGrp="1"/>
          </p:cNvSpPr>
          <p:nvPr>
            <p:ph type="ftr" sz="quarter" idx="11"/>
          </p:nvPr>
        </p:nvSpPr>
        <p:spPr/>
        <p:txBody>
          <a:bodyPr/>
          <a:lstStyle/>
          <a:p>
            <a:endParaRPr lang="ca-ES"/>
          </a:p>
        </p:txBody>
      </p:sp>
      <p:sp>
        <p:nvSpPr>
          <p:cNvPr id="6" name="5 Marcador de número de diapositiva"/>
          <p:cNvSpPr>
            <a:spLocks noGrp="1"/>
          </p:cNvSpPr>
          <p:nvPr>
            <p:ph type="sldNum" sz="quarter" idx="12"/>
          </p:nvPr>
        </p:nvSpPr>
        <p:spPr/>
        <p:txBody>
          <a:bodyPr/>
          <a:lstStyle/>
          <a:p>
            <a:fld id="{D5099867-968D-4690-8E0E-82F0973CC7C1}" type="slidenum">
              <a:rPr lang="ca-ES" smtClean="0"/>
              <a:t>‹Nº›</a:t>
            </a:fld>
            <a:endParaRPr lang="ca-ES"/>
          </a:p>
        </p:txBody>
      </p:sp>
    </p:spTree>
    <p:extLst>
      <p:ext uri="{BB962C8B-B14F-4D97-AF65-F5344CB8AC3E}">
        <p14:creationId xmlns:p14="http://schemas.microsoft.com/office/powerpoint/2010/main" val="3898706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10"/>
          </p:nvPr>
        </p:nvSpPr>
        <p:spPr/>
        <p:txBody>
          <a:bodyPr/>
          <a:lstStyle/>
          <a:p>
            <a:fld id="{2C7B5297-0D56-4602-AAE4-2B0F8DB1EBEF}" type="datetimeFigureOut">
              <a:rPr lang="ca-ES" smtClean="0"/>
              <a:t>08/01/2019</a:t>
            </a:fld>
            <a:endParaRPr lang="ca-ES"/>
          </a:p>
        </p:txBody>
      </p:sp>
      <p:sp>
        <p:nvSpPr>
          <p:cNvPr id="5" name="4 Marcador de pie de página"/>
          <p:cNvSpPr>
            <a:spLocks noGrp="1"/>
          </p:cNvSpPr>
          <p:nvPr>
            <p:ph type="ftr" sz="quarter" idx="11"/>
          </p:nvPr>
        </p:nvSpPr>
        <p:spPr/>
        <p:txBody>
          <a:bodyPr/>
          <a:lstStyle/>
          <a:p>
            <a:endParaRPr lang="ca-ES"/>
          </a:p>
        </p:txBody>
      </p:sp>
      <p:sp>
        <p:nvSpPr>
          <p:cNvPr id="6" name="5 Marcador de número de diapositiva"/>
          <p:cNvSpPr>
            <a:spLocks noGrp="1"/>
          </p:cNvSpPr>
          <p:nvPr>
            <p:ph type="sldNum" sz="quarter" idx="12"/>
          </p:nvPr>
        </p:nvSpPr>
        <p:spPr/>
        <p:txBody>
          <a:bodyPr/>
          <a:lstStyle/>
          <a:p>
            <a:fld id="{D5099867-968D-4690-8E0E-82F0973CC7C1}" type="slidenum">
              <a:rPr lang="ca-ES" smtClean="0"/>
              <a:t>‹Nº›</a:t>
            </a:fld>
            <a:endParaRPr lang="ca-ES"/>
          </a:p>
        </p:txBody>
      </p:sp>
    </p:spTree>
    <p:extLst>
      <p:ext uri="{BB962C8B-B14F-4D97-AF65-F5344CB8AC3E}">
        <p14:creationId xmlns:p14="http://schemas.microsoft.com/office/powerpoint/2010/main" val="1496019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2C7B5297-0D56-4602-AAE4-2B0F8DB1EBEF}" type="datetimeFigureOut">
              <a:rPr lang="ca-ES" smtClean="0"/>
              <a:t>08/01/2019</a:t>
            </a:fld>
            <a:endParaRPr lang="ca-ES"/>
          </a:p>
        </p:txBody>
      </p:sp>
      <p:sp>
        <p:nvSpPr>
          <p:cNvPr id="5" name="4 Marcador de pie de página"/>
          <p:cNvSpPr>
            <a:spLocks noGrp="1"/>
          </p:cNvSpPr>
          <p:nvPr>
            <p:ph type="ftr" sz="quarter" idx="11"/>
          </p:nvPr>
        </p:nvSpPr>
        <p:spPr/>
        <p:txBody>
          <a:bodyPr/>
          <a:lstStyle/>
          <a:p>
            <a:endParaRPr lang="ca-ES"/>
          </a:p>
        </p:txBody>
      </p:sp>
      <p:sp>
        <p:nvSpPr>
          <p:cNvPr id="6" name="5 Marcador de número de diapositiva"/>
          <p:cNvSpPr>
            <a:spLocks noGrp="1"/>
          </p:cNvSpPr>
          <p:nvPr>
            <p:ph type="sldNum" sz="quarter" idx="12"/>
          </p:nvPr>
        </p:nvSpPr>
        <p:spPr/>
        <p:txBody>
          <a:bodyPr/>
          <a:lstStyle/>
          <a:p>
            <a:fld id="{D5099867-968D-4690-8E0E-82F0973CC7C1}" type="slidenum">
              <a:rPr lang="ca-ES" smtClean="0"/>
              <a:t>‹Nº›</a:t>
            </a:fld>
            <a:endParaRPr lang="ca-ES"/>
          </a:p>
        </p:txBody>
      </p:sp>
    </p:spTree>
    <p:extLst>
      <p:ext uri="{BB962C8B-B14F-4D97-AF65-F5344CB8AC3E}">
        <p14:creationId xmlns:p14="http://schemas.microsoft.com/office/powerpoint/2010/main" val="1123833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4 Marcador de fecha"/>
          <p:cNvSpPr>
            <a:spLocks noGrp="1"/>
          </p:cNvSpPr>
          <p:nvPr>
            <p:ph type="dt" sz="half" idx="10"/>
          </p:nvPr>
        </p:nvSpPr>
        <p:spPr/>
        <p:txBody>
          <a:bodyPr/>
          <a:lstStyle/>
          <a:p>
            <a:fld id="{2C7B5297-0D56-4602-AAE4-2B0F8DB1EBEF}" type="datetimeFigureOut">
              <a:rPr lang="ca-ES" smtClean="0"/>
              <a:t>08/01/2019</a:t>
            </a:fld>
            <a:endParaRPr lang="ca-ES"/>
          </a:p>
        </p:txBody>
      </p:sp>
      <p:sp>
        <p:nvSpPr>
          <p:cNvPr id="6" name="5 Marcador de pie de página"/>
          <p:cNvSpPr>
            <a:spLocks noGrp="1"/>
          </p:cNvSpPr>
          <p:nvPr>
            <p:ph type="ftr" sz="quarter" idx="11"/>
          </p:nvPr>
        </p:nvSpPr>
        <p:spPr/>
        <p:txBody>
          <a:bodyPr/>
          <a:lstStyle/>
          <a:p>
            <a:endParaRPr lang="ca-ES"/>
          </a:p>
        </p:txBody>
      </p:sp>
      <p:sp>
        <p:nvSpPr>
          <p:cNvPr id="7" name="6 Marcador de número de diapositiva"/>
          <p:cNvSpPr>
            <a:spLocks noGrp="1"/>
          </p:cNvSpPr>
          <p:nvPr>
            <p:ph type="sldNum" sz="quarter" idx="12"/>
          </p:nvPr>
        </p:nvSpPr>
        <p:spPr/>
        <p:txBody>
          <a:bodyPr/>
          <a:lstStyle/>
          <a:p>
            <a:fld id="{D5099867-968D-4690-8E0E-82F0973CC7C1}" type="slidenum">
              <a:rPr lang="ca-ES" smtClean="0"/>
              <a:t>‹Nº›</a:t>
            </a:fld>
            <a:endParaRPr lang="ca-ES"/>
          </a:p>
        </p:txBody>
      </p:sp>
    </p:spTree>
    <p:extLst>
      <p:ext uri="{BB962C8B-B14F-4D97-AF65-F5344CB8AC3E}">
        <p14:creationId xmlns:p14="http://schemas.microsoft.com/office/powerpoint/2010/main" val="1704203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7" name="6 Marcador de fecha"/>
          <p:cNvSpPr>
            <a:spLocks noGrp="1"/>
          </p:cNvSpPr>
          <p:nvPr>
            <p:ph type="dt" sz="half" idx="10"/>
          </p:nvPr>
        </p:nvSpPr>
        <p:spPr/>
        <p:txBody>
          <a:bodyPr/>
          <a:lstStyle/>
          <a:p>
            <a:fld id="{2C7B5297-0D56-4602-AAE4-2B0F8DB1EBEF}" type="datetimeFigureOut">
              <a:rPr lang="ca-ES" smtClean="0"/>
              <a:t>08/01/2019</a:t>
            </a:fld>
            <a:endParaRPr lang="ca-ES"/>
          </a:p>
        </p:txBody>
      </p:sp>
      <p:sp>
        <p:nvSpPr>
          <p:cNvPr id="8" name="7 Marcador de pie de página"/>
          <p:cNvSpPr>
            <a:spLocks noGrp="1"/>
          </p:cNvSpPr>
          <p:nvPr>
            <p:ph type="ftr" sz="quarter" idx="11"/>
          </p:nvPr>
        </p:nvSpPr>
        <p:spPr/>
        <p:txBody>
          <a:bodyPr/>
          <a:lstStyle/>
          <a:p>
            <a:endParaRPr lang="ca-ES"/>
          </a:p>
        </p:txBody>
      </p:sp>
      <p:sp>
        <p:nvSpPr>
          <p:cNvPr id="9" name="8 Marcador de número de diapositiva"/>
          <p:cNvSpPr>
            <a:spLocks noGrp="1"/>
          </p:cNvSpPr>
          <p:nvPr>
            <p:ph type="sldNum" sz="quarter" idx="12"/>
          </p:nvPr>
        </p:nvSpPr>
        <p:spPr/>
        <p:txBody>
          <a:bodyPr/>
          <a:lstStyle/>
          <a:p>
            <a:fld id="{D5099867-968D-4690-8E0E-82F0973CC7C1}" type="slidenum">
              <a:rPr lang="ca-ES" smtClean="0"/>
              <a:t>‹Nº›</a:t>
            </a:fld>
            <a:endParaRPr lang="ca-ES"/>
          </a:p>
        </p:txBody>
      </p:sp>
    </p:spTree>
    <p:extLst>
      <p:ext uri="{BB962C8B-B14F-4D97-AF65-F5344CB8AC3E}">
        <p14:creationId xmlns:p14="http://schemas.microsoft.com/office/powerpoint/2010/main" val="2210053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ca-ES"/>
          </a:p>
        </p:txBody>
      </p:sp>
      <p:sp>
        <p:nvSpPr>
          <p:cNvPr id="3" name="2 Marcador de fecha"/>
          <p:cNvSpPr>
            <a:spLocks noGrp="1"/>
          </p:cNvSpPr>
          <p:nvPr>
            <p:ph type="dt" sz="half" idx="10"/>
          </p:nvPr>
        </p:nvSpPr>
        <p:spPr/>
        <p:txBody>
          <a:bodyPr/>
          <a:lstStyle/>
          <a:p>
            <a:fld id="{2C7B5297-0D56-4602-AAE4-2B0F8DB1EBEF}" type="datetimeFigureOut">
              <a:rPr lang="ca-ES" smtClean="0"/>
              <a:t>08/01/2019</a:t>
            </a:fld>
            <a:endParaRPr lang="ca-ES"/>
          </a:p>
        </p:txBody>
      </p:sp>
      <p:sp>
        <p:nvSpPr>
          <p:cNvPr id="4" name="3 Marcador de pie de página"/>
          <p:cNvSpPr>
            <a:spLocks noGrp="1"/>
          </p:cNvSpPr>
          <p:nvPr>
            <p:ph type="ftr" sz="quarter" idx="11"/>
          </p:nvPr>
        </p:nvSpPr>
        <p:spPr/>
        <p:txBody>
          <a:bodyPr/>
          <a:lstStyle/>
          <a:p>
            <a:endParaRPr lang="ca-ES"/>
          </a:p>
        </p:txBody>
      </p:sp>
      <p:sp>
        <p:nvSpPr>
          <p:cNvPr id="5" name="4 Marcador de número de diapositiva"/>
          <p:cNvSpPr>
            <a:spLocks noGrp="1"/>
          </p:cNvSpPr>
          <p:nvPr>
            <p:ph type="sldNum" sz="quarter" idx="12"/>
          </p:nvPr>
        </p:nvSpPr>
        <p:spPr/>
        <p:txBody>
          <a:bodyPr/>
          <a:lstStyle/>
          <a:p>
            <a:fld id="{D5099867-968D-4690-8E0E-82F0973CC7C1}" type="slidenum">
              <a:rPr lang="ca-ES" smtClean="0"/>
              <a:t>‹Nº›</a:t>
            </a:fld>
            <a:endParaRPr lang="ca-ES"/>
          </a:p>
        </p:txBody>
      </p:sp>
    </p:spTree>
    <p:extLst>
      <p:ext uri="{BB962C8B-B14F-4D97-AF65-F5344CB8AC3E}">
        <p14:creationId xmlns:p14="http://schemas.microsoft.com/office/powerpoint/2010/main" val="334317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2C7B5297-0D56-4602-AAE4-2B0F8DB1EBEF}" type="datetimeFigureOut">
              <a:rPr lang="ca-ES" smtClean="0"/>
              <a:t>08/01/2019</a:t>
            </a:fld>
            <a:endParaRPr lang="ca-ES"/>
          </a:p>
        </p:txBody>
      </p:sp>
      <p:sp>
        <p:nvSpPr>
          <p:cNvPr id="3" name="2 Marcador de pie de página"/>
          <p:cNvSpPr>
            <a:spLocks noGrp="1"/>
          </p:cNvSpPr>
          <p:nvPr>
            <p:ph type="ftr" sz="quarter" idx="11"/>
          </p:nvPr>
        </p:nvSpPr>
        <p:spPr/>
        <p:txBody>
          <a:bodyPr/>
          <a:lstStyle/>
          <a:p>
            <a:endParaRPr lang="ca-ES"/>
          </a:p>
        </p:txBody>
      </p:sp>
      <p:sp>
        <p:nvSpPr>
          <p:cNvPr id="4" name="3 Marcador de número de diapositiva"/>
          <p:cNvSpPr>
            <a:spLocks noGrp="1"/>
          </p:cNvSpPr>
          <p:nvPr>
            <p:ph type="sldNum" sz="quarter" idx="12"/>
          </p:nvPr>
        </p:nvSpPr>
        <p:spPr/>
        <p:txBody>
          <a:bodyPr/>
          <a:lstStyle/>
          <a:p>
            <a:fld id="{D5099867-968D-4690-8E0E-82F0973CC7C1}" type="slidenum">
              <a:rPr lang="ca-ES" smtClean="0"/>
              <a:t>‹Nº›</a:t>
            </a:fld>
            <a:endParaRPr lang="ca-ES"/>
          </a:p>
        </p:txBody>
      </p:sp>
    </p:spTree>
    <p:extLst>
      <p:ext uri="{BB962C8B-B14F-4D97-AF65-F5344CB8AC3E}">
        <p14:creationId xmlns:p14="http://schemas.microsoft.com/office/powerpoint/2010/main" val="941817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ca-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2C7B5297-0D56-4602-AAE4-2B0F8DB1EBEF}" type="datetimeFigureOut">
              <a:rPr lang="ca-ES" smtClean="0"/>
              <a:t>08/01/2019</a:t>
            </a:fld>
            <a:endParaRPr lang="ca-ES"/>
          </a:p>
        </p:txBody>
      </p:sp>
      <p:sp>
        <p:nvSpPr>
          <p:cNvPr id="6" name="5 Marcador de pie de página"/>
          <p:cNvSpPr>
            <a:spLocks noGrp="1"/>
          </p:cNvSpPr>
          <p:nvPr>
            <p:ph type="ftr" sz="quarter" idx="11"/>
          </p:nvPr>
        </p:nvSpPr>
        <p:spPr/>
        <p:txBody>
          <a:bodyPr/>
          <a:lstStyle/>
          <a:p>
            <a:endParaRPr lang="ca-ES"/>
          </a:p>
        </p:txBody>
      </p:sp>
      <p:sp>
        <p:nvSpPr>
          <p:cNvPr id="7" name="6 Marcador de número de diapositiva"/>
          <p:cNvSpPr>
            <a:spLocks noGrp="1"/>
          </p:cNvSpPr>
          <p:nvPr>
            <p:ph type="sldNum" sz="quarter" idx="12"/>
          </p:nvPr>
        </p:nvSpPr>
        <p:spPr/>
        <p:txBody>
          <a:bodyPr/>
          <a:lstStyle/>
          <a:p>
            <a:fld id="{D5099867-968D-4690-8E0E-82F0973CC7C1}" type="slidenum">
              <a:rPr lang="ca-ES" smtClean="0"/>
              <a:t>‹Nº›</a:t>
            </a:fld>
            <a:endParaRPr lang="ca-ES"/>
          </a:p>
        </p:txBody>
      </p:sp>
    </p:spTree>
    <p:extLst>
      <p:ext uri="{BB962C8B-B14F-4D97-AF65-F5344CB8AC3E}">
        <p14:creationId xmlns:p14="http://schemas.microsoft.com/office/powerpoint/2010/main" val="4202442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ca-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a-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2C7B5297-0D56-4602-AAE4-2B0F8DB1EBEF}" type="datetimeFigureOut">
              <a:rPr lang="ca-ES" smtClean="0"/>
              <a:t>08/01/2019</a:t>
            </a:fld>
            <a:endParaRPr lang="ca-ES"/>
          </a:p>
        </p:txBody>
      </p:sp>
      <p:sp>
        <p:nvSpPr>
          <p:cNvPr id="6" name="5 Marcador de pie de página"/>
          <p:cNvSpPr>
            <a:spLocks noGrp="1"/>
          </p:cNvSpPr>
          <p:nvPr>
            <p:ph type="ftr" sz="quarter" idx="11"/>
          </p:nvPr>
        </p:nvSpPr>
        <p:spPr/>
        <p:txBody>
          <a:bodyPr/>
          <a:lstStyle/>
          <a:p>
            <a:endParaRPr lang="ca-ES"/>
          </a:p>
        </p:txBody>
      </p:sp>
      <p:sp>
        <p:nvSpPr>
          <p:cNvPr id="7" name="6 Marcador de número de diapositiva"/>
          <p:cNvSpPr>
            <a:spLocks noGrp="1"/>
          </p:cNvSpPr>
          <p:nvPr>
            <p:ph type="sldNum" sz="quarter" idx="12"/>
          </p:nvPr>
        </p:nvSpPr>
        <p:spPr/>
        <p:txBody>
          <a:bodyPr/>
          <a:lstStyle/>
          <a:p>
            <a:fld id="{D5099867-968D-4690-8E0E-82F0973CC7C1}" type="slidenum">
              <a:rPr lang="ca-ES" smtClean="0"/>
              <a:t>‹Nº›</a:t>
            </a:fld>
            <a:endParaRPr lang="ca-ES"/>
          </a:p>
        </p:txBody>
      </p:sp>
    </p:spTree>
    <p:extLst>
      <p:ext uri="{BB962C8B-B14F-4D97-AF65-F5344CB8AC3E}">
        <p14:creationId xmlns:p14="http://schemas.microsoft.com/office/powerpoint/2010/main" val="3747495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ca-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ca-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7B5297-0D56-4602-AAE4-2B0F8DB1EBEF}" type="datetimeFigureOut">
              <a:rPr lang="ca-ES" smtClean="0"/>
              <a:t>08/01/2019</a:t>
            </a:fld>
            <a:endParaRPr lang="ca-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a-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099867-968D-4690-8E0E-82F0973CC7C1}" type="slidenum">
              <a:rPr lang="ca-ES" smtClean="0"/>
              <a:t>‹Nº›</a:t>
            </a:fld>
            <a:endParaRPr lang="ca-ES"/>
          </a:p>
        </p:txBody>
      </p:sp>
    </p:spTree>
    <p:extLst>
      <p:ext uri="{BB962C8B-B14F-4D97-AF65-F5344CB8AC3E}">
        <p14:creationId xmlns:p14="http://schemas.microsoft.com/office/powerpoint/2010/main" val="176432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188640"/>
            <a:ext cx="8147248" cy="1282154"/>
          </a:xfrm>
        </p:spPr>
        <p:txBody>
          <a:bodyPr>
            <a:normAutofit/>
          </a:bodyPr>
          <a:lstStyle/>
          <a:p>
            <a:pPr algn="l"/>
            <a:r>
              <a:rPr lang="es-ES" sz="1600" b="1" dirty="0">
                <a:cs typeface="Arial" panose="020B0604020202020204" pitchFamily="34" charset="0"/>
              </a:rPr>
              <a:t>Protocolo Proas </a:t>
            </a:r>
            <a:r>
              <a:rPr lang="es-ES" sz="1600" b="1" dirty="0">
                <a:cs typeface="Arial" panose="020B0604020202020204" pitchFamily="34" charset="0"/>
              </a:rPr>
              <a:t>activación</a:t>
            </a:r>
            <a:r>
              <a:rPr lang="es-ES" sz="1600" b="1" dirty="0">
                <a:cs typeface="Arial" panose="020B0604020202020204" pitchFamily="34" charset="0"/>
              </a:rPr>
              <a:t> claves para </a:t>
            </a:r>
            <a:r>
              <a:rPr lang="es-ES" sz="1600" b="1" dirty="0" smtClean="0">
                <a:cs typeface="Arial" panose="020B0604020202020204" pitchFamily="34" charset="0"/>
              </a:rPr>
              <a:t>APP  </a:t>
            </a:r>
            <a:r>
              <a:rPr lang="es-ES" sz="1600" b="1" dirty="0">
                <a:cs typeface="Arial" panose="020B0604020202020204" pitchFamily="34" charset="0"/>
              </a:rPr>
              <a:t>Mi </a:t>
            </a:r>
            <a:r>
              <a:rPr lang="es-ES" sz="1600" b="1" dirty="0" smtClean="0">
                <a:cs typeface="Arial" panose="020B0604020202020204" pitchFamily="34" charset="0"/>
              </a:rPr>
              <a:t>Asepeyo / AOV </a:t>
            </a:r>
            <a:br>
              <a:rPr lang="es-ES" sz="1600" b="1" dirty="0" smtClean="0">
                <a:cs typeface="Arial" panose="020B0604020202020204" pitchFamily="34" charset="0"/>
              </a:rPr>
            </a:br>
            <a:endParaRPr lang="es-ES" sz="1600" dirty="0">
              <a:cs typeface="Arial" panose="020B0604020202020204" pitchFamily="34" charset="0"/>
            </a:endParaRPr>
          </a:p>
        </p:txBody>
      </p:sp>
      <p:sp>
        <p:nvSpPr>
          <p:cNvPr id="3" name="2 Marcador de contenido"/>
          <p:cNvSpPr>
            <a:spLocks noGrp="1"/>
          </p:cNvSpPr>
          <p:nvPr>
            <p:ph idx="1"/>
          </p:nvPr>
        </p:nvSpPr>
        <p:spPr>
          <a:xfrm>
            <a:off x="1115616" y="1988840"/>
            <a:ext cx="8147248" cy="1008112"/>
          </a:xfrm>
        </p:spPr>
        <p:txBody>
          <a:bodyPr>
            <a:normAutofit fontScale="70000" lnSpcReduction="20000"/>
          </a:bodyPr>
          <a:lstStyle/>
          <a:p>
            <a:pPr algn="just">
              <a:buFont typeface="+mj-lt"/>
              <a:buAutoNum type="arabicPeriod"/>
            </a:pPr>
            <a:endParaRPr lang="es-ES" sz="1200" dirty="0" smtClean="0">
              <a:cs typeface="Arial" panose="020B0604020202020204" pitchFamily="34" charset="0"/>
            </a:endParaRPr>
          </a:p>
          <a:p>
            <a:pPr marL="0" indent="0" algn="just">
              <a:buNone/>
            </a:pPr>
            <a:r>
              <a:rPr lang="es-ES" sz="2000" b="1" dirty="0" smtClean="0">
                <a:cs typeface="Arial" panose="020B0604020202020204" pitchFamily="34" charset="0"/>
              </a:rPr>
              <a:t>1- Nuevo usuario</a:t>
            </a:r>
            <a:endParaRPr lang="es-ES" sz="2000" b="1" dirty="0">
              <a:cs typeface="Arial" panose="020B0604020202020204" pitchFamily="34" charset="0"/>
            </a:endParaRPr>
          </a:p>
          <a:p>
            <a:pPr lvl="1" algn="just">
              <a:buFont typeface="+mj-lt"/>
              <a:buAutoNum type="arabicPeriod"/>
            </a:pPr>
            <a:r>
              <a:rPr lang="es-ES" sz="1800" dirty="0" smtClean="0">
                <a:cs typeface="Arial" panose="020B0604020202020204" pitchFamily="34" charset="0"/>
              </a:rPr>
              <a:t>Ofrecer </a:t>
            </a:r>
            <a:r>
              <a:rPr lang="es-ES" sz="1800" dirty="0">
                <a:cs typeface="Arial" panose="020B0604020202020204" pitchFamily="34" charset="0"/>
              </a:rPr>
              <a:t>al trabajador protegido la generación de claves de acceso para AOV/App Mi Asepeyo</a:t>
            </a:r>
          </a:p>
          <a:p>
            <a:pPr lvl="1" algn="just">
              <a:buFont typeface="+mj-lt"/>
              <a:buAutoNum type="arabicPeriod"/>
            </a:pPr>
            <a:r>
              <a:rPr lang="es-ES" sz="1800" dirty="0" smtClean="0">
                <a:cs typeface="Arial" panose="020B0604020202020204" pitchFamily="34" charset="0"/>
              </a:rPr>
              <a:t>En </a:t>
            </a:r>
            <a:r>
              <a:rPr lang="es-ES" sz="1800" dirty="0">
                <a:cs typeface="Arial" panose="020B0604020202020204" pitchFamily="34" charset="0"/>
              </a:rPr>
              <a:t>caso afirmativo,  solicitar DNI o documento identificativo al trabajador para confirmación de identidad</a:t>
            </a:r>
          </a:p>
          <a:p>
            <a:pPr lvl="1" algn="just">
              <a:buFont typeface="+mj-lt"/>
              <a:buAutoNum type="arabicPeriod"/>
            </a:pPr>
            <a:r>
              <a:rPr lang="es-ES" sz="1800" dirty="0" smtClean="0">
                <a:cs typeface="Arial" panose="020B0604020202020204" pitchFamily="34" charset="0"/>
              </a:rPr>
              <a:t>Acceder </a:t>
            </a:r>
            <a:r>
              <a:rPr lang="es-ES" sz="1800" dirty="0">
                <a:cs typeface="Arial" panose="020B0604020202020204" pitchFamily="34" charset="0"/>
              </a:rPr>
              <a:t>a portal Proas/Sea/gestión usuarios / Crear </a:t>
            </a:r>
            <a:r>
              <a:rPr lang="es-ES" sz="1800" dirty="0" smtClean="0">
                <a:cs typeface="Arial" panose="020B0604020202020204" pitchFamily="34" charset="0"/>
              </a:rPr>
              <a:t>usuario</a:t>
            </a:r>
            <a:endParaRPr lang="es-ES" sz="1800" dirty="0">
              <a:cs typeface="Arial" panose="020B0604020202020204" pitchFamily="34" charset="0"/>
            </a:endParaRPr>
          </a:p>
          <a:p>
            <a:endParaRPr lang="es-ES" sz="1800" dirty="0"/>
          </a:p>
        </p:txBody>
      </p:sp>
      <p:sp>
        <p:nvSpPr>
          <p:cNvPr id="4" name="2 Marcador de contenido"/>
          <p:cNvSpPr txBox="1">
            <a:spLocks/>
          </p:cNvSpPr>
          <p:nvPr/>
        </p:nvSpPr>
        <p:spPr>
          <a:xfrm>
            <a:off x="1115616" y="3068960"/>
            <a:ext cx="8147248" cy="10081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endParaRPr lang="es-ES" sz="1200" dirty="0" smtClean="0">
              <a:cs typeface="Arial" panose="020B0604020202020204" pitchFamily="34" charset="0"/>
            </a:endParaRPr>
          </a:p>
          <a:p>
            <a:pPr marL="0" indent="0" algn="just">
              <a:lnSpc>
                <a:spcPct val="80000"/>
              </a:lnSpc>
              <a:buNone/>
            </a:pPr>
            <a:r>
              <a:rPr lang="es-ES" sz="1400" b="1" dirty="0">
                <a:cs typeface="Arial" panose="020B0604020202020204" pitchFamily="34" charset="0"/>
              </a:rPr>
              <a:t>2- Usuario ya creado. Olvido de contraseña</a:t>
            </a:r>
          </a:p>
          <a:p>
            <a:pPr marL="0" indent="0" algn="just">
              <a:lnSpc>
                <a:spcPct val="80000"/>
              </a:lnSpc>
              <a:buNone/>
            </a:pPr>
            <a:endParaRPr lang="es-ES" sz="1400" b="1" dirty="0">
              <a:cs typeface="Arial" panose="020B0604020202020204" pitchFamily="34" charset="0"/>
            </a:endParaRPr>
          </a:p>
        </p:txBody>
      </p:sp>
      <p:sp>
        <p:nvSpPr>
          <p:cNvPr id="5" name="2 Marcador de contenido"/>
          <p:cNvSpPr txBox="1">
            <a:spLocks/>
          </p:cNvSpPr>
          <p:nvPr/>
        </p:nvSpPr>
        <p:spPr>
          <a:xfrm>
            <a:off x="611560" y="4081728"/>
            <a:ext cx="8147248" cy="584775"/>
          </a:xfrm>
          <a:prstGeom prst="rect">
            <a:avLst/>
          </a:prstGeom>
          <a:noFill/>
        </p:spPr>
        <p:txBody>
          <a:bodyPr wrap="square" rtlCol="0">
            <a:spAutoFit/>
          </a:bodyPr>
          <a:lstStyle>
            <a:defPPr>
              <a:defRPr lang="ca-ES"/>
            </a:defPPr>
            <a:lvl1pPr>
              <a:defRPr>
                <a:cs typeface="Arial" panose="020B0604020202020204" pitchFamily="34" charset="0"/>
              </a:defRPr>
            </a:lvl1pPr>
          </a:lstStyle>
          <a:p>
            <a:r>
              <a:rPr lang="es-ES" sz="1600" dirty="0">
                <a:solidFill>
                  <a:schemeClr val="tx2"/>
                </a:solidFill>
              </a:rPr>
              <a:t>Solicitud de alta por </a:t>
            </a:r>
            <a:r>
              <a:rPr lang="es-ES" sz="1600" dirty="0" err="1">
                <a:solidFill>
                  <a:schemeClr val="tx2"/>
                </a:solidFill>
              </a:rPr>
              <a:t>autorregistro</a:t>
            </a:r>
            <a:r>
              <a:rPr lang="es-ES" sz="1600" dirty="0">
                <a:solidFill>
                  <a:schemeClr val="tx2"/>
                </a:solidFill>
              </a:rPr>
              <a:t> a través de la web de Asepeyo</a:t>
            </a:r>
          </a:p>
          <a:p>
            <a:endParaRPr lang="es-ES" sz="1600" dirty="0">
              <a:solidFill>
                <a:schemeClr val="tx2"/>
              </a:solidFill>
            </a:endParaRPr>
          </a:p>
        </p:txBody>
      </p:sp>
      <p:sp>
        <p:nvSpPr>
          <p:cNvPr id="6" name="5 CuadroTexto"/>
          <p:cNvSpPr txBox="1"/>
          <p:nvPr/>
        </p:nvSpPr>
        <p:spPr>
          <a:xfrm>
            <a:off x="611560" y="1484784"/>
            <a:ext cx="6552728" cy="584775"/>
          </a:xfrm>
          <a:prstGeom prst="rect">
            <a:avLst/>
          </a:prstGeom>
          <a:noFill/>
        </p:spPr>
        <p:txBody>
          <a:bodyPr wrap="square" rtlCol="0">
            <a:spAutoFit/>
          </a:bodyPr>
          <a:lstStyle/>
          <a:p>
            <a:r>
              <a:rPr lang="es-ES" sz="1600" dirty="0">
                <a:solidFill>
                  <a:schemeClr val="tx2"/>
                </a:solidFill>
                <a:cs typeface="Arial" panose="020B0604020202020204" pitchFamily="34" charset="0"/>
              </a:rPr>
              <a:t>Procedimiento para activación claves de acceso en el centro</a:t>
            </a:r>
          </a:p>
          <a:p>
            <a:endParaRPr lang="es-ES" sz="1600" dirty="0"/>
          </a:p>
        </p:txBody>
      </p:sp>
    </p:spTree>
    <p:extLst>
      <p:ext uri="{BB962C8B-B14F-4D97-AF65-F5344CB8AC3E}">
        <p14:creationId xmlns:p14="http://schemas.microsoft.com/office/powerpoint/2010/main" val="3662116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899592" y="1925543"/>
            <a:ext cx="8147248" cy="1008112"/>
          </a:xfrm>
        </p:spPr>
        <p:txBody>
          <a:bodyPr>
            <a:normAutofit fontScale="70000" lnSpcReduction="20000"/>
          </a:bodyPr>
          <a:lstStyle/>
          <a:p>
            <a:pPr algn="just">
              <a:buFont typeface="+mj-lt"/>
              <a:buAutoNum type="arabicPeriod"/>
            </a:pPr>
            <a:endParaRPr lang="es-ES" sz="1200" dirty="0" smtClean="0">
              <a:cs typeface="Arial" panose="020B0604020202020204" pitchFamily="34" charset="0"/>
            </a:endParaRPr>
          </a:p>
          <a:p>
            <a:pPr marL="0" indent="0" algn="just">
              <a:buNone/>
            </a:pPr>
            <a:r>
              <a:rPr lang="es-ES" sz="2000" b="1" dirty="0" smtClean="0">
                <a:cs typeface="Arial" panose="020B0604020202020204" pitchFamily="34" charset="0"/>
              </a:rPr>
              <a:t>1- Nuevo usuario</a:t>
            </a:r>
            <a:endParaRPr lang="es-ES" sz="2000" b="1" dirty="0">
              <a:cs typeface="Arial" panose="020B0604020202020204" pitchFamily="34" charset="0"/>
            </a:endParaRPr>
          </a:p>
          <a:p>
            <a:pPr lvl="1" algn="just">
              <a:buFont typeface="+mj-lt"/>
              <a:buAutoNum type="arabicPeriod"/>
            </a:pPr>
            <a:r>
              <a:rPr lang="es-ES" sz="1800" dirty="0" smtClean="0">
                <a:cs typeface="Arial" panose="020B0604020202020204" pitchFamily="34" charset="0"/>
              </a:rPr>
              <a:t>Ofrecer </a:t>
            </a:r>
            <a:r>
              <a:rPr lang="es-ES" sz="1800" dirty="0">
                <a:cs typeface="Arial" panose="020B0604020202020204" pitchFamily="34" charset="0"/>
              </a:rPr>
              <a:t>al trabajador protegido la generación de claves de acceso para AOV/App Mi Asepeyo</a:t>
            </a:r>
          </a:p>
          <a:p>
            <a:pPr lvl="1" algn="just">
              <a:buFont typeface="+mj-lt"/>
              <a:buAutoNum type="arabicPeriod"/>
            </a:pPr>
            <a:r>
              <a:rPr lang="es-ES" sz="1800" dirty="0" smtClean="0">
                <a:cs typeface="Arial" panose="020B0604020202020204" pitchFamily="34" charset="0"/>
              </a:rPr>
              <a:t>En </a:t>
            </a:r>
            <a:r>
              <a:rPr lang="es-ES" sz="1800" dirty="0">
                <a:cs typeface="Arial" panose="020B0604020202020204" pitchFamily="34" charset="0"/>
              </a:rPr>
              <a:t>caso afirmativo,  solicitar DNI o documento identificativo al trabajador para confirmación de identidad</a:t>
            </a:r>
          </a:p>
          <a:p>
            <a:pPr lvl="1" algn="just">
              <a:buFont typeface="+mj-lt"/>
              <a:buAutoNum type="arabicPeriod"/>
            </a:pPr>
            <a:r>
              <a:rPr lang="es-ES" sz="1800" dirty="0" smtClean="0">
                <a:cs typeface="Arial" panose="020B0604020202020204" pitchFamily="34" charset="0"/>
              </a:rPr>
              <a:t>Acceder </a:t>
            </a:r>
            <a:r>
              <a:rPr lang="es-ES" sz="1800" dirty="0">
                <a:cs typeface="Arial" panose="020B0604020202020204" pitchFamily="34" charset="0"/>
              </a:rPr>
              <a:t>a portal Proas/Sea/gestión usuarios / Crear </a:t>
            </a:r>
            <a:r>
              <a:rPr lang="es-ES" sz="1800" dirty="0" smtClean="0">
                <a:cs typeface="Arial" panose="020B0604020202020204" pitchFamily="34" charset="0"/>
              </a:rPr>
              <a:t>usuario</a:t>
            </a:r>
            <a:endParaRPr lang="es-ES" sz="1800" dirty="0">
              <a:cs typeface="Arial" panose="020B0604020202020204" pitchFamily="34" charset="0"/>
            </a:endParaRPr>
          </a:p>
          <a:p>
            <a:endParaRPr lang="es-ES" sz="1800" dirty="0"/>
          </a:p>
        </p:txBody>
      </p:sp>
      <p:sp>
        <p:nvSpPr>
          <p:cNvPr id="9" name="8 CuadroTexto"/>
          <p:cNvSpPr txBox="1"/>
          <p:nvPr/>
        </p:nvSpPr>
        <p:spPr>
          <a:xfrm>
            <a:off x="467544" y="1340768"/>
            <a:ext cx="6552728" cy="584775"/>
          </a:xfrm>
          <a:prstGeom prst="rect">
            <a:avLst/>
          </a:prstGeom>
          <a:noFill/>
        </p:spPr>
        <p:txBody>
          <a:bodyPr wrap="square" rtlCol="0">
            <a:spAutoFit/>
          </a:bodyPr>
          <a:lstStyle/>
          <a:p>
            <a:r>
              <a:rPr lang="es-ES" sz="1600" dirty="0">
                <a:solidFill>
                  <a:schemeClr val="tx2"/>
                </a:solidFill>
                <a:cs typeface="Arial" panose="020B0604020202020204" pitchFamily="34" charset="0"/>
              </a:rPr>
              <a:t>Procedimiento para activación claves de acceso en el centro</a:t>
            </a:r>
          </a:p>
          <a:p>
            <a:endParaRPr lang="es-ES" sz="1600" dirty="0"/>
          </a:p>
        </p:txBody>
      </p:sp>
    </p:spTree>
    <p:extLst>
      <p:ext uri="{BB962C8B-B14F-4D97-AF65-F5344CB8AC3E}">
        <p14:creationId xmlns:p14="http://schemas.microsoft.com/office/powerpoint/2010/main" val="3924185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312" t="31348" r="53828" b="46094"/>
          <a:stretch/>
        </p:blipFill>
        <p:spPr bwMode="auto">
          <a:xfrm>
            <a:off x="928911" y="4797152"/>
            <a:ext cx="5256584" cy="13227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10 CuadroTexto"/>
          <p:cNvSpPr txBox="1"/>
          <p:nvPr/>
        </p:nvSpPr>
        <p:spPr>
          <a:xfrm>
            <a:off x="576757" y="4149080"/>
            <a:ext cx="8099699" cy="646331"/>
          </a:xfrm>
          <a:prstGeom prst="rect">
            <a:avLst/>
          </a:prstGeom>
          <a:noFill/>
        </p:spPr>
        <p:txBody>
          <a:bodyPr wrap="square" rtlCol="0">
            <a:spAutoFit/>
          </a:bodyPr>
          <a:lstStyle/>
          <a:p>
            <a:pPr algn="just"/>
            <a:r>
              <a:rPr lang="es-ES" sz="1200" dirty="0" smtClean="0"/>
              <a:t>Si en nuestra base de datos ya consta el teléfono móvil y el email, se nos cargará la información de los mismos. Para continuar con el alta,  se deberá confirmar el Teléfono Móvil y Email Particular. Para no incurrir en errores, se debe confirmar la información introducida. </a:t>
            </a:r>
            <a:endParaRPr lang="ca-ES" sz="1200" dirty="0"/>
          </a:p>
        </p:txBody>
      </p:sp>
      <p:grpSp>
        <p:nvGrpSpPr>
          <p:cNvPr id="12" name="11 Grupo"/>
          <p:cNvGrpSpPr/>
          <p:nvPr/>
        </p:nvGrpSpPr>
        <p:grpSpPr>
          <a:xfrm>
            <a:off x="416868" y="435351"/>
            <a:ext cx="8352928" cy="3684435"/>
            <a:chOff x="509886" y="1916832"/>
            <a:chExt cx="8352928" cy="3684435"/>
          </a:xfrm>
        </p:grpSpPr>
        <p:sp>
          <p:nvSpPr>
            <p:cNvPr id="13" name="1 Título"/>
            <p:cNvSpPr txBox="1">
              <a:spLocks/>
            </p:cNvSpPr>
            <p:nvPr/>
          </p:nvSpPr>
          <p:spPr>
            <a:xfrm>
              <a:off x="612726" y="1916832"/>
              <a:ext cx="8147248" cy="9361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s-ES" sz="1200" b="1" u="sng" dirty="0">
                  <a:latin typeface="+mn-lt"/>
                </a:rPr>
                <a:t>Crear usuario</a:t>
              </a:r>
              <a:r>
                <a:rPr lang="es-ES" sz="1200" b="1" u="sng" dirty="0" smtClean="0">
                  <a:latin typeface="+mn-lt"/>
                </a:rPr>
                <a:t>:</a:t>
              </a:r>
            </a:p>
            <a:p>
              <a:pPr algn="just"/>
              <a:r>
                <a:rPr lang="es-ES" sz="1200" dirty="0" smtClean="0">
                  <a:latin typeface="+mn-lt"/>
                  <a:cs typeface="Arial" panose="020B0604020202020204" pitchFamily="34" charset="0"/>
                </a:rPr>
                <a:t>Introducir  DNI, confirmar nº de móvil e email y aceptar.</a:t>
              </a:r>
              <a:endParaRPr lang="es-ES" sz="1200" dirty="0">
                <a:latin typeface="+mn-lt"/>
                <a:cs typeface="Arial" panose="020B0604020202020204" pitchFamily="34" charset="0"/>
              </a:endParaRPr>
            </a:p>
          </p:txBody>
        </p:sp>
        <p:grpSp>
          <p:nvGrpSpPr>
            <p:cNvPr id="14" name="13 Grupo"/>
            <p:cNvGrpSpPr/>
            <p:nvPr/>
          </p:nvGrpSpPr>
          <p:grpSpPr>
            <a:xfrm>
              <a:off x="509886" y="2873896"/>
              <a:ext cx="8352928" cy="2727371"/>
              <a:chOff x="683568" y="1196752"/>
              <a:chExt cx="8352928" cy="2727371"/>
            </a:xfrm>
          </p:grpSpPr>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196752"/>
                <a:ext cx="1714500" cy="1390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9762" t="10417" r="53691" b="48214"/>
              <a:stretch/>
            </p:blipFill>
            <p:spPr bwMode="auto">
              <a:xfrm>
                <a:off x="2771800" y="1250680"/>
                <a:ext cx="5904656" cy="26734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16 Flecha izquierda"/>
              <p:cNvSpPr/>
              <p:nvPr/>
            </p:nvSpPr>
            <p:spPr>
              <a:xfrm>
                <a:off x="5292080" y="1556792"/>
                <a:ext cx="144016" cy="144016"/>
              </a:xfrm>
              <a:prstGeom prst="leftArrow">
                <a:avLst/>
              </a:prstGeom>
              <a:solidFill>
                <a:schemeClr val="accent5">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8" name="17 CuadroTexto"/>
              <p:cNvSpPr txBox="1"/>
              <p:nvPr/>
            </p:nvSpPr>
            <p:spPr>
              <a:xfrm>
                <a:off x="5508104" y="1497995"/>
                <a:ext cx="3528392" cy="261610"/>
              </a:xfrm>
              <a:prstGeom prst="rect">
                <a:avLst/>
              </a:prstGeom>
              <a:noFill/>
            </p:spPr>
            <p:txBody>
              <a:bodyPr wrap="square" rtlCol="0">
                <a:spAutoFit/>
              </a:bodyPr>
              <a:lstStyle/>
              <a:p>
                <a:r>
                  <a:rPr lang="es-ES" sz="1050" dirty="0" smtClean="0"/>
                  <a:t>Realizamos la búsqueda y autocompleta los datos personales</a:t>
                </a:r>
                <a:endParaRPr lang="ca-ES" sz="1050" dirty="0"/>
              </a:p>
            </p:txBody>
          </p:sp>
        </p:grpSp>
      </p:grpSp>
      <p:sp>
        <p:nvSpPr>
          <p:cNvPr id="19" name="18 CuadroTexto"/>
          <p:cNvSpPr txBox="1"/>
          <p:nvPr/>
        </p:nvSpPr>
        <p:spPr>
          <a:xfrm>
            <a:off x="576757" y="6015771"/>
            <a:ext cx="8099699" cy="276999"/>
          </a:xfrm>
          <a:prstGeom prst="rect">
            <a:avLst/>
          </a:prstGeom>
          <a:noFill/>
        </p:spPr>
        <p:txBody>
          <a:bodyPr wrap="square" rtlCol="0">
            <a:spAutoFit/>
          </a:bodyPr>
          <a:lstStyle/>
          <a:p>
            <a:pPr algn="just"/>
            <a:r>
              <a:rPr lang="es-ES" sz="1200" dirty="0" smtClean="0"/>
              <a:t>Si una vez finalizada el alta detectamos que hay un error en la misma, deberemos realizar un nuevo alta con los datos correctos.</a:t>
            </a:r>
            <a:endParaRPr lang="ca-ES" sz="1200" dirty="0"/>
          </a:p>
        </p:txBody>
      </p:sp>
    </p:spTree>
    <p:extLst>
      <p:ext uri="{BB962C8B-B14F-4D97-AF65-F5344CB8AC3E}">
        <p14:creationId xmlns:p14="http://schemas.microsoft.com/office/powerpoint/2010/main" val="955973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539552" y="836712"/>
            <a:ext cx="8099699" cy="646331"/>
          </a:xfrm>
          <a:prstGeom prst="rect">
            <a:avLst/>
          </a:prstGeom>
          <a:noFill/>
        </p:spPr>
        <p:txBody>
          <a:bodyPr wrap="square" rtlCol="0">
            <a:spAutoFit/>
          </a:bodyPr>
          <a:lstStyle/>
          <a:p>
            <a:pPr algn="just"/>
            <a:r>
              <a:rPr lang="es-ES" sz="1200" dirty="0" smtClean="0"/>
              <a:t>Una </a:t>
            </a:r>
            <a:r>
              <a:rPr lang="es-ES" sz="1200" dirty="0"/>
              <a:t>vez realizada esta acción, el usuario recibe un correo </a:t>
            </a:r>
            <a:r>
              <a:rPr lang="es-ES" sz="1200" dirty="0" smtClean="0"/>
              <a:t>electrónico, </a:t>
            </a:r>
            <a:r>
              <a:rPr lang="es-ES" sz="1200" dirty="0"/>
              <a:t>como el que veis a </a:t>
            </a:r>
            <a:r>
              <a:rPr lang="es-ES" sz="1200" dirty="0" smtClean="0"/>
              <a:t>continuación que </a:t>
            </a:r>
            <a:r>
              <a:rPr lang="es-ES" sz="1200" dirty="0"/>
              <a:t>deberá </a:t>
            </a:r>
            <a:r>
              <a:rPr lang="es-ES" sz="1200" dirty="0" smtClean="0"/>
              <a:t>validar en un máximo de 3 días, en caso de no validarlo en ese período la solicitud quedará anulada y se deberá volver a solicitar (tal y como indica el email).</a:t>
            </a:r>
            <a:endParaRPr lang="ca-ES" sz="12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700808"/>
            <a:ext cx="6413500" cy="3919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8694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539551" y="421568"/>
            <a:ext cx="8099699" cy="1200329"/>
          </a:xfrm>
          <a:prstGeom prst="rect">
            <a:avLst/>
          </a:prstGeom>
          <a:noFill/>
        </p:spPr>
        <p:txBody>
          <a:bodyPr wrap="square" rtlCol="0">
            <a:spAutoFit/>
          </a:bodyPr>
          <a:lstStyle/>
          <a:p>
            <a:r>
              <a:rPr lang="es-ES" sz="1200" dirty="0" smtClean="0"/>
              <a:t>Una </a:t>
            </a:r>
            <a:r>
              <a:rPr lang="es-ES" sz="1200" dirty="0"/>
              <a:t>vez validado se le abrirá un link para introducir el código que recibirá mediante </a:t>
            </a:r>
            <a:r>
              <a:rPr lang="es-ES" sz="1200" dirty="0" smtClean="0"/>
              <a:t>SMS, </a:t>
            </a:r>
            <a:r>
              <a:rPr lang="es-ES" sz="1200" dirty="0"/>
              <a:t>para recibir las claves</a:t>
            </a:r>
            <a:r>
              <a:rPr lang="es-ES" sz="1200" dirty="0" smtClean="0"/>
              <a:t>. Tras pulsar el link del correo electrónico, recibe un SMS, al móvil informado, con 5 dígitos para validar el teléfono. Una vez introduce el código recibido recibirá la clave para acceder a Mi </a:t>
            </a:r>
            <a:r>
              <a:rPr lang="es-ES" sz="1200" dirty="0" err="1" smtClean="0"/>
              <a:t>Asepeyo</a:t>
            </a:r>
            <a:r>
              <a:rPr lang="es-ES" sz="1200" dirty="0" smtClean="0"/>
              <a:t>, tanto desde </a:t>
            </a:r>
            <a:r>
              <a:rPr lang="es-ES" sz="1200" dirty="0" err="1" smtClean="0"/>
              <a:t>Asepeyo</a:t>
            </a:r>
            <a:r>
              <a:rPr lang="es-ES" sz="1200" dirty="0" smtClean="0"/>
              <a:t> Oficina Virtual como desde la </a:t>
            </a:r>
            <a:r>
              <a:rPr lang="es-ES" sz="1200" dirty="0"/>
              <a:t>App. </a:t>
            </a:r>
            <a:endParaRPr lang="es-ES" sz="1200" dirty="0" smtClean="0"/>
          </a:p>
          <a:p>
            <a:r>
              <a:rPr lang="es-ES" sz="1200" dirty="0" smtClean="0"/>
              <a:t>El </a:t>
            </a:r>
            <a:r>
              <a:rPr lang="es-ES" sz="1200" dirty="0"/>
              <a:t>PIN tiene una validez de 2 horas, una vez transcurridas no tendrá validez y se deberá volver a presionar el vínculo del email para recibir un nuevo PIN (tal y como se indica en la captura de pantalla).</a:t>
            </a:r>
            <a:endParaRPr lang="ca-ES" sz="1200" dirty="0"/>
          </a:p>
          <a:p>
            <a:endParaRPr lang="ca-ES" sz="1200" dirty="0"/>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5" y="1602053"/>
            <a:ext cx="6408713" cy="4722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7902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txBox="1">
            <a:spLocks/>
          </p:cNvSpPr>
          <p:nvPr/>
        </p:nvSpPr>
        <p:spPr>
          <a:xfrm>
            <a:off x="519708" y="435350"/>
            <a:ext cx="8147248" cy="148148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s-ES" sz="1200" b="1" u="sng" dirty="0" smtClean="0">
                <a:latin typeface="+mn-lt"/>
              </a:rPr>
              <a:t>2- Usuario </a:t>
            </a:r>
            <a:r>
              <a:rPr lang="es-ES" sz="1200" b="1" u="sng" dirty="0" smtClean="0">
                <a:latin typeface="+mn-lt"/>
              </a:rPr>
              <a:t>ya creado:</a:t>
            </a:r>
          </a:p>
          <a:p>
            <a:pPr algn="just"/>
            <a:endParaRPr lang="es-ES" sz="1200" dirty="0" smtClean="0">
              <a:latin typeface="+mn-lt"/>
            </a:endParaRPr>
          </a:p>
          <a:p>
            <a:pPr algn="just"/>
            <a:r>
              <a:rPr lang="es-ES" sz="1200" dirty="0" smtClean="0">
                <a:latin typeface="+mn-lt"/>
              </a:rPr>
              <a:t>Si </a:t>
            </a:r>
            <a:r>
              <a:rPr lang="es-ES" sz="1200" dirty="0">
                <a:latin typeface="+mn-lt"/>
              </a:rPr>
              <a:t>el usuario aparece como creado, significa que ya se le activaron las claves de acceso en algún momento anterior.</a:t>
            </a:r>
          </a:p>
          <a:p>
            <a:pPr algn="just"/>
            <a:r>
              <a:rPr lang="es-ES" sz="1200" dirty="0">
                <a:latin typeface="+mn-lt"/>
              </a:rPr>
              <a:t> </a:t>
            </a:r>
          </a:p>
          <a:p>
            <a:pPr algn="just"/>
            <a:r>
              <a:rPr lang="es-ES" sz="1200" dirty="0">
                <a:latin typeface="+mn-lt"/>
              </a:rPr>
              <a:t>En este supuesto,  el trabajador debe  acceder a AOV </a:t>
            </a:r>
            <a:r>
              <a:rPr lang="es-ES" sz="1200" dirty="0" smtClean="0">
                <a:latin typeface="+mn-lt"/>
              </a:rPr>
              <a:t>/ App  </a:t>
            </a:r>
            <a:r>
              <a:rPr lang="es-ES" sz="1200" dirty="0">
                <a:latin typeface="+mn-lt"/>
              </a:rPr>
              <a:t>y cliquear en la opción  “¿</a:t>
            </a:r>
            <a:r>
              <a:rPr lang="es-ES" sz="1200" i="1" dirty="0">
                <a:latin typeface="+mn-lt"/>
              </a:rPr>
              <a:t>Ha olvidado su contraseña</a:t>
            </a:r>
            <a:r>
              <a:rPr lang="es-ES" sz="1200" dirty="0">
                <a:latin typeface="+mn-lt"/>
              </a:rPr>
              <a:t>?”.  Deberá introducir DNI con letra en mayúscula y dirección de email con la que se registró inicialmente en la AOV.</a:t>
            </a:r>
            <a:endParaRPr lang="es-ES" sz="1200" dirty="0">
              <a:latin typeface="+mn-lt"/>
              <a:cs typeface="Arial" panose="020B0604020202020204" pitchFamily="34" charset="0"/>
            </a:endParaRPr>
          </a:p>
        </p:txBody>
      </p:sp>
      <p:grpSp>
        <p:nvGrpSpPr>
          <p:cNvPr id="5" name="4 Grupo"/>
          <p:cNvGrpSpPr/>
          <p:nvPr/>
        </p:nvGrpSpPr>
        <p:grpSpPr>
          <a:xfrm>
            <a:off x="827584" y="2348880"/>
            <a:ext cx="3188196" cy="2664296"/>
            <a:chOff x="519708" y="1988840"/>
            <a:chExt cx="2566789" cy="2057116"/>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708" y="1988840"/>
              <a:ext cx="2566789" cy="2057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Flecha izquierda"/>
            <p:cNvSpPr/>
            <p:nvPr/>
          </p:nvSpPr>
          <p:spPr>
            <a:xfrm>
              <a:off x="2627784" y="3789040"/>
              <a:ext cx="144016" cy="144016"/>
            </a:xfrm>
            <a:prstGeom prst="leftArrow">
              <a:avLst/>
            </a:prstGeom>
            <a:solidFill>
              <a:schemeClr val="accent5">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2362" y="2464693"/>
            <a:ext cx="3449364" cy="3362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CuadroTexto"/>
          <p:cNvSpPr txBox="1"/>
          <p:nvPr/>
        </p:nvSpPr>
        <p:spPr>
          <a:xfrm>
            <a:off x="611560" y="2132856"/>
            <a:ext cx="288032" cy="369332"/>
          </a:xfrm>
          <a:prstGeom prst="rect">
            <a:avLst/>
          </a:prstGeom>
          <a:noFill/>
        </p:spPr>
        <p:txBody>
          <a:bodyPr wrap="square" rtlCol="0">
            <a:spAutoFit/>
          </a:bodyPr>
          <a:lstStyle/>
          <a:p>
            <a:r>
              <a:rPr lang="es-ES" dirty="0" smtClean="0"/>
              <a:t>1</a:t>
            </a:r>
            <a:endParaRPr lang="es-ES" dirty="0"/>
          </a:p>
        </p:txBody>
      </p:sp>
      <p:sp>
        <p:nvSpPr>
          <p:cNvPr id="10" name="9 CuadroTexto"/>
          <p:cNvSpPr txBox="1"/>
          <p:nvPr/>
        </p:nvSpPr>
        <p:spPr>
          <a:xfrm>
            <a:off x="4572000" y="2132856"/>
            <a:ext cx="288032" cy="369332"/>
          </a:xfrm>
          <a:prstGeom prst="rect">
            <a:avLst/>
          </a:prstGeom>
          <a:noFill/>
        </p:spPr>
        <p:txBody>
          <a:bodyPr wrap="square" rtlCol="0">
            <a:spAutoFit/>
          </a:bodyPr>
          <a:lstStyle/>
          <a:p>
            <a:r>
              <a:rPr lang="es-ES" dirty="0" smtClean="0"/>
              <a:t>2</a:t>
            </a:r>
            <a:endParaRPr lang="es-ES" dirty="0"/>
          </a:p>
        </p:txBody>
      </p:sp>
    </p:spTree>
    <p:extLst>
      <p:ext uri="{BB962C8B-B14F-4D97-AF65-F5344CB8AC3E}">
        <p14:creationId xmlns:p14="http://schemas.microsoft.com/office/powerpoint/2010/main" val="39343040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51520" y="980728"/>
            <a:ext cx="4320480" cy="1569660"/>
          </a:xfrm>
          <a:prstGeom prst="rect">
            <a:avLst/>
          </a:prstGeom>
          <a:noFill/>
        </p:spPr>
        <p:txBody>
          <a:bodyPr wrap="square" rtlCol="0">
            <a:spAutoFit/>
          </a:bodyPr>
          <a:lstStyle/>
          <a:p>
            <a:r>
              <a:rPr lang="es-ES" sz="1200" b="1" dirty="0"/>
              <a:t>Opción </a:t>
            </a:r>
            <a:r>
              <a:rPr lang="es-ES" sz="1200" b="1" dirty="0" smtClean="0"/>
              <a:t>“</a:t>
            </a:r>
            <a:r>
              <a:rPr lang="es-ES" sz="1200" b="1" dirty="0"/>
              <a:t>Solicitud de </a:t>
            </a:r>
            <a:r>
              <a:rPr lang="es-ES" sz="1200" b="1" dirty="0" err="1"/>
              <a:t>autorregistro</a:t>
            </a:r>
            <a:r>
              <a:rPr lang="es-ES" sz="1200" b="1" dirty="0"/>
              <a:t> trabajador” </a:t>
            </a:r>
          </a:p>
          <a:p>
            <a:endParaRPr lang="es-ES" sz="1200" b="1" u="sng" dirty="0"/>
          </a:p>
          <a:p>
            <a:pPr algn="just"/>
            <a:r>
              <a:rPr lang="es-ES" sz="1200" dirty="0"/>
              <a:t>Si el usuario se registra </a:t>
            </a:r>
            <a:r>
              <a:rPr lang="es-ES" sz="1200" dirty="0" smtClean="0"/>
              <a:t>a </a:t>
            </a:r>
            <a:r>
              <a:rPr lang="es-ES" sz="1200" dirty="0" smtClean="0"/>
              <a:t>través de la web de Asepeyo, deberá cumplimentar los datos requeridos; e</a:t>
            </a:r>
            <a:r>
              <a:rPr lang="es-ES" sz="1200" dirty="0" smtClean="0"/>
              <a:t>n </a:t>
            </a:r>
            <a:r>
              <a:rPr lang="es-ES" sz="1200" dirty="0"/>
              <a:t>el caso de que alguno de los otros datos no coincidan con nuestra base de datos (DNI, NAF, CIF….) el usuario deberá acudir al centro de Asepeyo para que le gestionen el alta en AOV. </a:t>
            </a:r>
            <a:endParaRPr lang="es-ES" sz="1200" dirty="0" smtClean="0"/>
          </a:p>
          <a:p>
            <a:pPr algn="just"/>
            <a:endParaRPr lang="es-ES" sz="1200" dirty="0">
              <a:solidFill>
                <a:srgbClr val="FF0000"/>
              </a:solidFill>
            </a:endParaRPr>
          </a:p>
        </p:txBody>
      </p:sp>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1270" t="9876" r="32302" b="2928"/>
          <a:stretch/>
        </p:blipFill>
        <p:spPr bwMode="auto">
          <a:xfrm>
            <a:off x="4860032" y="750243"/>
            <a:ext cx="4067653" cy="5476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2 Marcador de contenido"/>
          <p:cNvSpPr txBox="1">
            <a:spLocks/>
          </p:cNvSpPr>
          <p:nvPr/>
        </p:nvSpPr>
        <p:spPr>
          <a:xfrm>
            <a:off x="107504" y="332656"/>
            <a:ext cx="8147248" cy="584775"/>
          </a:xfrm>
          <a:prstGeom prst="rect">
            <a:avLst/>
          </a:prstGeom>
          <a:noFill/>
        </p:spPr>
        <p:txBody>
          <a:bodyPr wrap="square" rtlCol="0">
            <a:spAutoFit/>
          </a:bodyPr>
          <a:lstStyle>
            <a:defPPr>
              <a:defRPr lang="ca-ES"/>
            </a:defPPr>
            <a:lvl1pPr>
              <a:defRPr>
                <a:cs typeface="Arial" panose="020B0604020202020204" pitchFamily="34" charset="0"/>
              </a:defRPr>
            </a:lvl1pPr>
          </a:lstStyle>
          <a:p>
            <a:r>
              <a:rPr lang="es-ES" sz="1600" dirty="0">
                <a:solidFill>
                  <a:schemeClr val="tx2"/>
                </a:solidFill>
              </a:rPr>
              <a:t>Solicitud de alta por </a:t>
            </a:r>
            <a:r>
              <a:rPr lang="es-ES" sz="1600" dirty="0" err="1">
                <a:solidFill>
                  <a:schemeClr val="tx2"/>
                </a:solidFill>
              </a:rPr>
              <a:t>autorregistro</a:t>
            </a:r>
            <a:r>
              <a:rPr lang="es-ES" sz="1600" dirty="0">
                <a:solidFill>
                  <a:schemeClr val="tx2"/>
                </a:solidFill>
              </a:rPr>
              <a:t> a través de la web de Asepeyo</a:t>
            </a:r>
          </a:p>
          <a:p>
            <a:endParaRPr lang="es-ES" sz="1600" dirty="0">
              <a:solidFill>
                <a:schemeClr val="tx2"/>
              </a:solidFill>
            </a:endParaRPr>
          </a:p>
        </p:txBody>
      </p:sp>
    </p:spTree>
    <p:extLst>
      <p:ext uri="{BB962C8B-B14F-4D97-AF65-F5344CB8AC3E}">
        <p14:creationId xmlns:p14="http://schemas.microsoft.com/office/powerpoint/2010/main" val="2998872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418058"/>
          </a:xfrm>
        </p:spPr>
        <p:txBody>
          <a:bodyPr>
            <a:noAutofit/>
          </a:bodyPr>
          <a:lstStyle/>
          <a:p>
            <a:r>
              <a:rPr lang="es-ES" sz="1400" b="1" u="sng" dirty="0">
                <a:latin typeface="+mn-lt"/>
              </a:rPr>
              <a:t>Supuestos de no coincidencias:</a:t>
            </a:r>
            <a:r>
              <a:rPr lang="es-ES" sz="1400" dirty="0">
                <a:latin typeface="+mn-lt"/>
              </a:rPr>
              <a:t/>
            </a:r>
            <a:br>
              <a:rPr lang="es-ES" sz="1400" dirty="0">
                <a:latin typeface="+mn-lt"/>
              </a:rPr>
            </a:br>
            <a:endParaRPr lang="es-ES" sz="1400" dirty="0">
              <a:latin typeface="+mn-lt"/>
            </a:endParaRPr>
          </a:p>
        </p:txBody>
      </p:sp>
      <p:grpSp>
        <p:nvGrpSpPr>
          <p:cNvPr id="5" name="4 Grupo"/>
          <p:cNvGrpSpPr/>
          <p:nvPr/>
        </p:nvGrpSpPr>
        <p:grpSpPr>
          <a:xfrm>
            <a:off x="683568" y="1052736"/>
            <a:ext cx="8064896" cy="5447645"/>
            <a:chOff x="683568" y="1052736"/>
            <a:chExt cx="8064896" cy="5447645"/>
          </a:xfrm>
        </p:grpSpPr>
        <p:sp>
          <p:nvSpPr>
            <p:cNvPr id="4" name="3 CuadroTexto"/>
            <p:cNvSpPr txBox="1"/>
            <p:nvPr/>
          </p:nvSpPr>
          <p:spPr>
            <a:xfrm>
              <a:off x="683568" y="1052736"/>
              <a:ext cx="8064896" cy="5447645"/>
            </a:xfrm>
            <a:prstGeom prst="rect">
              <a:avLst/>
            </a:prstGeom>
            <a:noFill/>
          </p:spPr>
          <p:txBody>
            <a:bodyPr wrap="square" rtlCol="0">
              <a:spAutoFit/>
            </a:bodyPr>
            <a:lstStyle/>
            <a:p>
              <a:r>
                <a:rPr lang="es-ES" sz="1200" b="1" u="sng" dirty="0"/>
                <a:t>Opción “¿Ha olvidado su contraseña?” </a:t>
              </a:r>
              <a:endParaRPr lang="es-ES" sz="1200" b="1" dirty="0"/>
            </a:p>
            <a:p>
              <a:r>
                <a:rPr lang="es-ES" sz="1200" dirty="0"/>
                <a:t> </a:t>
              </a:r>
            </a:p>
            <a:p>
              <a:pPr algn="just"/>
              <a:r>
                <a:rPr lang="es-ES" sz="1200" dirty="0"/>
                <a:t>Si no coincide el DNI e email con nuestros datos, le saldrá un mensaje de error “</a:t>
              </a:r>
              <a:r>
                <a:rPr lang="es-ES" sz="1200" i="1" dirty="0"/>
                <a:t>Su petición no se ha podido realizar correctamente. Sus datos no han podido verificarse correctamente. Debe informar el email que indicó en la solicitud inicial</a:t>
              </a:r>
              <a:r>
                <a:rPr lang="es-ES" sz="1200" dirty="0"/>
                <a:t>”. En tal caso deberá acudir al centro asistencial.</a:t>
              </a:r>
            </a:p>
            <a:p>
              <a:r>
                <a:rPr lang="es-ES" sz="1200" dirty="0"/>
                <a:t> </a:t>
              </a:r>
              <a:endParaRPr lang="es-ES" sz="1200" dirty="0" smtClean="0"/>
            </a:p>
            <a:p>
              <a:endParaRPr lang="es-ES" sz="1200" dirty="0"/>
            </a:p>
            <a:p>
              <a:endParaRPr lang="es-ES" sz="1200" dirty="0" smtClean="0"/>
            </a:p>
            <a:p>
              <a:endParaRPr lang="es-ES" sz="1200" dirty="0"/>
            </a:p>
            <a:p>
              <a:endParaRPr lang="es-ES" sz="1200" dirty="0" smtClean="0"/>
            </a:p>
            <a:p>
              <a:endParaRPr lang="es-ES" sz="1200" dirty="0"/>
            </a:p>
            <a:p>
              <a:endParaRPr lang="es-ES" sz="1200" dirty="0" smtClean="0"/>
            </a:p>
            <a:p>
              <a:endParaRPr lang="es-ES" sz="1200" dirty="0"/>
            </a:p>
            <a:p>
              <a:endParaRPr lang="es-ES" sz="1200" dirty="0" smtClean="0"/>
            </a:p>
            <a:p>
              <a:endParaRPr lang="es-ES" sz="1200" dirty="0"/>
            </a:p>
            <a:p>
              <a:endParaRPr lang="es-ES" sz="1200" dirty="0" smtClean="0"/>
            </a:p>
            <a:p>
              <a:endParaRPr lang="es-ES" sz="1200" dirty="0"/>
            </a:p>
            <a:p>
              <a:endParaRPr lang="es-ES" sz="1200" dirty="0" smtClean="0"/>
            </a:p>
            <a:p>
              <a:endParaRPr lang="es-ES" sz="1200" dirty="0"/>
            </a:p>
            <a:p>
              <a:endParaRPr lang="es-ES" sz="1200" dirty="0" smtClean="0"/>
            </a:p>
            <a:p>
              <a:endParaRPr lang="es-ES" sz="1200" dirty="0"/>
            </a:p>
            <a:p>
              <a:endParaRPr lang="es-ES" sz="1200" dirty="0" smtClean="0"/>
            </a:p>
            <a:p>
              <a:endParaRPr lang="es-ES" sz="1200" dirty="0"/>
            </a:p>
            <a:p>
              <a:endParaRPr lang="es-ES" sz="1200" dirty="0" smtClean="0"/>
            </a:p>
            <a:p>
              <a:endParaRPr lang="es-ES" sz="1200" dirty="0"/>
            </a:p>
            <a:p>
              <a:pPr algn="just"/>
              <a:r>
                <a:rPr lang="es-ES" sz="1200" dirty="0"/>
                <a:t>El Proas verificará su DNI y comprobará que el email que introdujo coincide con el que está  reflejado en SEA;  en caso de no coincidir, le informaremos que no coincide con el de nuestra base de datos; si quiere modificar el teléfono o email, lo haremos desde el SEA/Consultar usuarios/ Editar. También podremos hacerlo desde trabajadores. Una vez realizado el cambio el usuario deberá realizar nuevamente el recordatorio de contraseña, con los datos correctos ya modificados.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227" y="2213110"/>
              <a:ext cx="3602905" cy="3126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98540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395536" y="404664"/>
            <a:ext cx="4248472" cy="4893647"/>
          </a:xfrm>
          <a:prstGeom prst="rect">
            <a:avLst/>
          </a:prstGeom>
          <a:noFill/>
        </p:spPr>
        <p:txBody>
          <a:bodyPr wrap="square" rtlCol="0">
            <a:spAutoFit/>
          </a:bodyPr>
          <a:lstStyle/>
          <a:p>
            <a:r>
              <a:rPr lang="es-ES" sz="1200" b="1" u="sng" dirty="0"/>
              <a:t>Opción </a:t>
            </a:r>
            <a:r>
              <a:rPr lang="es-ES" sz="1200" b="1" u="sng" dirty="0" smtClean="0"/>
              <a:t>“</a:t>
            </a:r>
            <a:r>
              <a:rPr lang="es-ES" sz="1200" b="1" u="sng" dirty="0"/>
              <a:t>Solicitud de </a:t>
            </a:r>
            <a:r>
              <a:rPr lang="es-ES" sz="1200" b="1" u="sng" dirty="0" err="1"/>
              <a:t>autorregistro</a:t>
            </a:r>
            <a:r>
              <a:rPr lang="es-ES" sz="1200" b="1" u="sng" dirty="0"/>
              <a:t> trabajador” (a través de la web de </a:t>
            </a:r>
            <a:r>
              <a:rPr lang="es-ES" sz="1200" b="1" u="sng" dirty="0" err="1"/>
              <a:t>Asepeyo</a:t>
            </a:r>
            <a:r>
              <a:rPr lang="es-ES" sz="1200" b="1" u="sng" dirty="0"/>
              <a:t>)</a:t>
            </a:r>
          </a:p>
          <a:p>
            <a:endParaRPr lang="es-ES" sz="1200" b="1" u="sng" dirty="0"/>
          </a:p>
          <a:p>
            <a:pPr algn="just"/>
            <a:r>
              <a:rPr lang="es-ES" sz="1200" dirty="0"/>
              <a:t>Si el usuario se registra con un email o teléfono, que no consta o coincide con nuestra información, el sistema le dará acceso a una información básica y genérica (perfil formación); en tal caso, debe acudir al centro asistencial para que se verifiquen y actualicen todos los </a:t>
            </a:r>
            <a:r>
              <a:rPr lang="es-ES" sz="1200" dirty="0" smtClean="0"/>
              <a:t>datos en la aplicación Trabajadores. El </a:t>
            </a:r>
            <a:r>
              <a:rPr lang="es-ES" sz="1200" dirty="0"/>
              <a:t>proas solicitará la identificación </a:t>
            </a:r>
            <a:r>
              <a:rPr lang="es-ES" sz="1200" dirty="0" smtClean="0"/>
              <a:t>al </a:t>
            </a:r>
            <a:r>
              <a:rPr lang="es-ES" sz="1200" dirty="0"/>
              <a:t>paciente </a:t>
            </a:r>
            <a:r>
              <a:rPr lang="es-ES" sz="1200" dirty="0" smtClean="0"/>
              <a:t>y si procede se realizará la</a:t>
            </a:r>
            <a:r>
              <a:rPr lang="es-ES" sz="1200" dirty="0">
                <a:solidFill>
                  <a:srgbClr val="FF0000"/>
                </a:solidFill>
              </a:rPr>
              <a:t> </a:t>
            </a:r>
            <a:r>
              <a:rPr lang="es-ES" sz="1200" dirty="0"/>
              <a:t>modificación</a:t>
            </a:r>
            <a:r>
              <a:rPr lang="es-ES" sz="1200" dirty="0" smtClean="0"/>
              <a:t>. Una vez modificados los datos cuando el trabajador acceda nuevamente con su usuario y contraseña, ya dispondrá de acceso a </a:t>
            </a:r>
            <a:r>
              <a:rPr lang="es-ES" sz="1200" i="1" dirty="0" smtClean="0"/>
              <a:t>mi </a:t>
            </a:r>
            <a:r>
              <a:rPr lang="es-ES" sz="1200" dirty="0" smtClean="0"/>
              <a:t>Asepeyo con perfil completo.</a:t>
            </a:r>
            <a:endParaRPr lang="es-ES" sz="1200" dirty="0"/>
          </a:p>
          <a:p>
            <a:pPr algn="just"/>
            <a:r>
              <a:rPr lang="es-ES" sz="1200" dirty="0"/>
              <a:t> </a:t>
            </a:r>
          </a:p>
          <a:p>
            <a:pPr algn="just"/>
            <a:endParaRPr lang="es-ES" sz="1200" dirty="0" smtClean="0">
              <a:solidFill>
                <a:srgbClr val="FF0000"/>
              </a:solidFill>
            </a:endParaRPr>
          </a:p>
          <a:p>
            <a:pPr algn="just"/>
            <a:endParaRPr lang="es-ES" sz="1200" dirty="0">
              <a:solidFill>
                <a:srgbClr val="FF0000"/>
              </a:solidFill>
            </a:endParaRPr>
          </a:p>
          <a:p>
            <a:pPr algn="just"/>
            <a:r>
              <a:rPr lang="es-ES" sz="1200" b="1" u="sng" dirty="0"/>
              <a:t>Bajas</a:t>
            </a:r>
          </a:p>
          <a:p>
            <a:pPr algn="just"/>
            <a:endParaRPr lang="es-ES" sz="1200" dirty="0"/>
          </a:p>
          <a:p>
            <a:pPr algn="just"/>
            <a:r>
              <a:rPr lang="es-ES" sz="1200" dirty="0"/>
              <a:t>Para dar de baja a un usuario se deberá realizar la solicitud a través de la aplicación SAU, situada en la Intranet. Desde el SAU se procederá a dar de baja el usuario y se informará a la persona que introduzca la petición en la aplicación.</a:t>
            </a:r>
          </a:p>
          <a:p>
            <a:pPr algn="just"/>
            <a:endParaRPr lang="es-ES" sz="1200" dirty="0"/>
          </a:p>
          <a:p>
            <a:pPr algn="just"/>
            <a:r>
              <a:rPr lang="es-ES" sz="1200" dirty="0"/>
              <a:t>Para cualquier otra duda o consulta, se puede contactar con el SAU a través de la extensión </a:t>
            </a:r>
            <a:r>
              <a:rPr lang="es-ES" sz="1200" dirty="0" smtClean="0"/>
              <a:t>18015045, de lunes a viernes de 8 a 18h.</a:t>
            </a:r>
          </a:p>
        </p:txBody>
      </p:sp>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1270" t="9876" r="32302" b="2928"/>
          <a:stretch/>
        </p:blipFill>
        <p:spPr bwMode="auto">
          <a:xfrm>
            <a:off x="4932040" y="548679"/>
            <a:ext cx="4067653" cy="5476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5720474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257</TotalTime>
  <Words>633</Words>
  <Application>Microsoft Office PowerPoint</Application>
  <PresentationFormat>Presentación en pantalla (4:3)</PresentationFormat>
  <Paragraphs>71</Paragraphs>
  <Slides>9</Slides>
  <Notes>0</Notes>
  <HiddenSlides>0</HiddenSlides>
  <MMClips>0</MMClips>
  <ScaleCrop>false</ScaleCrop>
  <HeadingPairs>
    <vt:vector size="4" baseType="variant">
      <vt:variant>
        <vt:lpstr>Tema</vt:lpstr>
      </vt:variant>
      <vt:variant>
        <vt:i4>1</vt:i4>
      </vt:variant>
      <vt:variant>
        <vt:lpstr>Títulos de diapositiva</vt:lpstr>
      </vt:variant>
      <vt:variant>
        <vt:i4>9</vt:i4>
      </vt:variant>
    </vt:vector>
  </HeadingPairs>
  <TitlesOfParts>
    <vt:vector size="10" baseType="lpstr">
      <vt:lpstr>Tema de Office</vt:lpstr>
      <vt:lpstr>Protocolo Proas activación claves para APP  Mi Asepeyo / AOV  </vt:lpstr>
      <vt:lpstr>Presentación de PowerPoint</vt:lpstr>
      <vt:lpstr>Presentación de PowerPoint</vt:lpstr>
      <vt:lpstr>Presentación de PowerPoint</vt:lpstr>
      <vt:lpstr>Presentación de PowerPoint</vt:lpstr>
      <vt:lpstr>Presentación de PowerPoint</vt:lpstr>
      <vt:lpstr>Presentación de PowerPoint</vt:lpstr>
      <vt:lpstr>Supuestos de no coincidencias: </vt:lpstr>
      <vt:lpstr>Presentación de PowerPoint</vt:lpstr>
    </vt:vector>
  </TitlesOfParts>
  <Company>ASEPEYO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YOLANDA HERNANDEZ APARICIO</dc:creator>
  <cp:lastModifiedBy>SUSANA PEREZ MARTINEZ</cp:lastModifiedBy>
  <cp:revision>24</cp:revision>
  <dcterms:created xsi:type="dcterms:W3CDTF">2018-07-02T10:07:10Z</dcterms:created>
  <dcterms:modified xsi:type="dcterms:W3CDTF">2019-01-08T10:47:00Z</dcterms:modified>
</cp:coreProperties>
</file>