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64" r:id="rId4"/>
    <p:sldId id="292" r:id="rId5"/>
    <p:sldId id="258" r:id="rId6"/>
    <p:sldId id="260" r:id="rId7"/>
    <p:sldId id="287" r:id="rId8"/>
    <p:sldId id="279" r:id="rId9"/>
    <p:sldId id="288" r:id="rId10"/>
    <p:sldId id="305" r:id="rId11"/>
    <p:sldId id="263" r:id="rId12"/>
    <p:sldId id="296" r:id="rId13"/>
    <p:sldId id="298" r:id="rId14"/>
    <p:sldId id="303" r:id="rId15"/>
    <p:sldId id="302" r:id="rId16"/>
    <p:sldId id="301" r:id="rId17"/>
    <p:sldId id="299" r:id="rId18"/>
    <p:sldId id="300" r:id="rId19"/>
    <p:sldId id="282" r:id="rId20"/>
    <p:sldId id="307" r:id="rId21"/>
    <p:sldId id="289" r:id="rId22"/>
    <p:sldId id="269" r:id="rId23"/>
    <p:sldId id="290" r:id="rId24"/>
    <p:sldId id="285" r:id="rId25"/>
    <p:sldId id="297" r:id="rId26"/>
    <p:sldId id="291" r:id="rId27"/>
    <p:sldId id="304" r:id="rId28"/>
    <p:sldId id="309" r:id="rId29"/>
    <p:sldId id="270" r:id="rId3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9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0304" autoAdjust="0"/>
  </p:normalViewPr>
  <p:slideViewPr>
    <p:cSldViewPr snapToGrid="0" snapToObjects="1">
      <p:cViewPr>
        <p:scale>
          <a:sx n="100" d="100"/>
          <a:sy n="100" d="100"/>
        </p:scale>
        <p:origin x="-1938" y="-24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hercules.asepeyo.org\tas8014\datos\A5\COMITE%20CALIDAD%20TOTAL\Plan%20Estrat&#233;gico%202017-2020\Cumplimiento%20PE%20-%20MM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0621252349273588E-2"/>
          <c:y val="0.10865527049120013"/>
          <c:w val="0.89875749530145277"/>
          <c:h val="0.68076367544321148"/>
        </c:manualLayout>
      </c:layout>
      <c:barChart>
        <c:barDir val="col"/>
        <c:grouping val="clustered"/>
        <c:varyColors val="0"/>
        <c:ser>
          <c:idx val="0"/>
          <c:order val="0"/>
          <c:tx>
            <c:v>Objetivos estratégicos</c:v>
          </c:tx>
          <c:invertIfNegative val="0"/>
          <c:dLbls>
            <c:dLbl>
              <c:idx val="3"/>
              <c:layout>
                <c:manualLayout>
                  <c:x val="1.5276894310836443E-3"/>
                  <c:y val="1.4563104569512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2.33009673112197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1.4563104569512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'Gráficos % Col'!$B$121:$B$127</c:f>
              <c:strCache>
                <c:ptCount val="7"/>
                <c:pt idx="0">
                  <c:v>OE1. FUNCIÓN DEL CA</c:v>
                </c:pt>
                <c:pt idx="1">
                  <c:v>OE2. CALIDAD E INNOVACIÓN SANITARIA</c:v>
                </c:pt>
                <c:pt idx="2">
                  <c:v>OE3. TRANSFORMACIÓN DIGITAL </c:v>
                </c:pt>
                <c:pt idx="3">
                  <c:v>OE4. EFICIENCIA EN LA GESTIÓN</c:v>
                </c:pt>
                <c:pt idx="4">
                  <c:v>OE5. RSC</c:v>
                </c:pt>
                <c:pt idx="5">
                  <c:v>OE6. GESTIÓN DEL CAMBIO</c:v>
                </c:pt>
                <c:pt idx="6">
                  <c:v>OE7. COMUNICACIÓN CORPORATIVA</c:v>
                </c:pt>
              </c:strCache>
            </c:strRef>
          </c:cat>
          <c:val>
            <c:numRef>
              <c:f>'Gráficos % Col'!$C$121:$C$127</c:f>
              <c:numCache>
                <c:formatCode>0%</c:formatCode>
                <c:ptCount val="7"/>
                <c:pt idx="0">
                  <c:v>0.63482142857142854</c:v>
                </c:pt>
                <c:pt idx="1">
                  <c:v>0.39572916666666669</c:v>
                </c:pt>
                <c:pt idx="2">
                  <c:v>0.49347069597069604</c:v>
                </c:pt>
                <c:pt idx="3">
                  <c:v>0.44158399470899473</c:v>
                </c:pt>
                <c:pt idx="4">
                  <c:v>0.42302489177489178</c:v>
                </c:pt>
                <c:pt idx="5">
                  <c:v>0.48749999999999999</c:v>
                </c:pt>
                <c:pt idx="6">
                  <c:v>0.53458333333333341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904192"/>
        <c:axId val="82905728"/>
      </c:barChart>
      <c:lineChart>
        <c:grouping val="standard"/>
        <c:varyColors val="0"/>
        <c:ser>
          <c:idx val="1"/>
          <c:order val="1"/>
          <c:tx>
            <c:strRef>
              <c:f>'Gráficos % Col'!$B$128</c:f>
              <c:strCache>
                <c:ptCount val="1"/>
                <c:pt idx="0">
                  <c:v>Avance Plan Estratégico al cierre 2018</c:v>
                </c:pt>
              </c:strCache>
            </c:strRef>
          </c:tx>
          <c:marker>
            <c:symbol val="none"/>
          </c:marker>
          <c:cat>
            <c:strRef>
              <c:f>'Gráficos % Col'!$B$121:$B$127</c:f>
              <c:strCache>
                <c:ptCount val="7"/>
                <c:pt idx="0">
                  <c:v>OE1. FUNCIÓN DEL CA</c:v>
                </c:pt>
                <c:pt idx="1">
                  <c:v>OE2. CALIDAD E INNOVACIÓN SANITARIA</c:v>
                </c:pt>
                <c:pt idx="2">
                  <c:v>OE3. TRANSFORMACIÓN DIGITAL </c:v>
                </c:pt>
                <c:pt idx="3">
                  <c:v>OE4. EFICIENCIA EN LA GESTIÓN</c:v>
                </c:pt>
                <c:pt idx="4">
                  <c:v>OE5. RSC</c:v>
                </c:pt>
                <c:pt idx="5">
                  <c:v>OE6. GESTIÓN DEL CAMBIO</c:v>
                </c:pt>
                <c:pt idx="6">
                  <c:v>OE7. COMUNICACIÓN CORPORATIVA</c:v>
                </c:pt>
              </c:strCache>
            </c:strRef>
          </c:cat>
          <c:val>
            <c:numRef>
              <c:f>'Gráficos % Col'!$D$121:$D$127</c:f>
              <c:numCache>
                <c:formatCode>0%</c:formatCode>
                <c:ptCount val="7"/>
                <c:pt idx="0">
                  <c:v>0.49221637819852104</c:v>
                </c:pt>
                <c:pt idx="1">
                  <c:v>0.49221637819852104</c:v>
                </c:pt>
                <c:pt idx="2">
                  <c:v>0.49221637819852104</c:v>
                </c:pt>
                <c:pt idx="3">
                  <c:v>0.49221637819852104</c:v>
                </c:pt>
                <c:pt idx="4">
                  <c:v>0.49221637819852104</c:v>
                </c:pt>
                <c:pt idx="5">
                  <c:v>0.49221637819852104</c:v>
                </c:pt>
                <c:pt idx="6">
                  <c:v>0.49221637819852104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921344"/>
        <c:axId val="82919808"/>
      </c:lineChart>
      <c:catAx>
        <c:axId val="82904192"/>
        <c:scaling>
          <c:orientation val="minMax"/>
        </c:scaling>
        <c:delete val="0"/>
        <c:axPos val="b"/>
        <c:majorTickMark val="out"/>
        <c:minorTickMark val="none"/>
        <c:tickLblPos val="nextTo"/>
        <c:crossAx val="82905728"/>
        <c:crosses val="autoZero"/>
        <c:auto val="1"/>
        <c:lblAlgn val="ctr"/>
        <c:lblOffset val="100"/>
        <c:noMultiLvlLbl val="0"/>
      </c:catAx>
      <c:valAx>
        <c:axId val="829057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2904192"/>
        <c:crosses val="autoZero"/>
        <c:crossBetween val="between"/>
      </c:valAx>
      <c:valAx>
        <c:axId val="82919808"/>
        <c:scaling>
          <c:orientation val="minMax"/>
          <c:max val="0.70000000000000007"/>
        </c:scaling>
        <c:delete val="0"/>
        <c:axPos val="r"/>
        <c:numFmt formatCode="0%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s-ES"/>
          </a:p>
        </c:txPr>
        <c:crossAx val="82921344"/>
        <c:crosses val="max"/>
        <c:crossBetween val="between"/>
        <c:majorUnit val="0.1"/>
      </c:valAx>
      <c:catAx>
        <c:axId val="82921344"/>
        <c:scaling>
          <c:orientation val="minMax"/>
        </c:scaling>
        <c:delete val="1"/>
        <c:axPos val="b"/>
        <c:majorTickMark val="out"/>
        <c:minorTickMark val="none"/>
        <c:tickLblPos val="nextTo"/>
        <c:crossAx val="82919808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0.29848</cdr:x>
      <cdr:y>0.06485</cdr:y>
    </cdr:from>
    <cdr:to>
      <cdr:x>0.85175</cdr:x>
      <cdr:y>0.24561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386542" y="328084"/>
          <a:ext cx="442383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/>
        </a:p>
      </cdr:txBody>
    </cdr:sp>
  </cdr:relSizeAnchor>
  <cdr:relSizeAnchor xmlns:cdr="http://schemas.openxmlformats.org/drawingml/2006/chartDrawing">
    <cdr:from>
      <cdr:x>0.20042</cdr:x>
      <cdr:y>0.03945</cdr:y>
    </cdr:from>
    <cdr:to>
      <cdr:x>0.79227</cdr:x>
      <cdr:y>0.10764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1666134" y="172036"/>
          <a:ext cx="4920161" cy="297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s-ES" sz="1800" b="1"/>
            <a:t>GRADO DE AVANCE</a:t>
          </a:r>
          <a:r>
            <a:rPr lang="es-ES" sz="1800" b="1" baseline="0"/>
            <a:t> </a:t>
          </a:r>
          <a:r>
            <a:rPr lang="es-ES" sz="1800" b="1"/>
            <a:t>DEL PLAN</a:t>
          </a:r>
          <a:r>
            <a:rPr lang="es-ES" sz="1800" b="1" baseline="0"/>
            <a:t> ESTRATÉGICO</a:t>
          </a:r>
          <a:endParaRPr lang="es-ES" sz="1800" b="1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FBC23-EA7C-4D1C-9148-F04A09D257C4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7CF05-E1E9-485D-9C9E-09F9D86F42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8680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7CF05-E1E9-485D-9C9E-09F9D86F42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6044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7CF05-E1E9-485D-9C9E-09F9D86F42F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6669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F7CF05-E1E9-485D-9C9E-09F9D86F42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49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1343307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8460736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4824677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7843027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047630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496962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8029202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9125889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589801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5114334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7228630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EE548-75EC-D048-B451-0E44CC51BF58}" type="datetimeFigureOut">
              <a:rPr lang="es-ES" smtClean="0"/>
              <a:t>29/04/2019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FA83E-0A0A-1144-AECE-B87315EB03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848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Cumplimiento%20Plan%20Estrategico%20-%20cierre%202018.xls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PLAN%20Anual%202019.xls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Indicadores%20Plan%20Estrate&#769;gico%20Cierre%202018.xls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Cierre%20PLAN%20Anual%202018.xlsx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13" descr="iStock-577319648 (1)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2" t="-117" r="2178" b="5435"/>
          <a:stretch/>
        </p:blipFill>
        <p:spPr>
          <a:xfrm>
            <a:off x="-1" y="-19051"/>
            <a:ext cx="9923253" cy="6924675"/>
          </a:xfrm>
          <a:prstGeom prst="rect">
            <a:avLst/>
          </a:prstGeom>
        </p:spPr>
      </p:pic>
      <p:sp>
        <p:nvSpPr>
          <p:cNvPr id="5" name="Rectángulo 2"/>
          <p:cNvSpPr/>
          <p:nvPr/>
        </p:nvSpPr>
        <p:spPr>
          <a:xfrm>
            <a:off x="1292743" y="910042"/>
            <a:ext cx="7431476" cy="187629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1818076" y="1093687"/>
            <a:ext cx="62600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200" b="1" dirty="0" smtClean="0">
                <a:latin typeface="Maven Pro" panose="02000000000000000000" pitchFamily="2" charset="0"/>
              </a:rPr>
              <a:t>PLAN ESTRATÉGICO ASEPEYO </a:t>
            </a:r>
          </a:p>
          <a:p>
            <a:pPr algn="ctr"/>
            <a:r>
              <a:rPr lang="es-ES" sz="3200" b="1" dirty="0" smtClean="0">
                <a:latin typeface="Maven Pro" panose="02000000000000000000" pitchFamily="2" charset="0"/>
              </a:rPr>
              <a:t>2017 </a:t>
            </a:r>
            <a:r>
              <a:rPr lang="es-ES" sz="3200" b="1" dirty="0">
                <a:latin typeface="Maven Pro" panose="02000000000000000000" pitchFamily="2" charset="0"/>
              </a:rPr>
              <a:t>-  </a:t>
            </a:r>
            <a:r>
              <a:rPr lang="es-ES" sz="3200" b="1" dirty="0" smtClean="0">
                <a:latin typeface="Maven Pro" panose="02000000000000000000" pitchFamily="2" charset="0"/>
              </a:rPr>
              <a:t>2020</a:t>
            </a:r>
            <a:endParaRPr lang="es-ES" sz="1600" b="1" dirty="0">
              <a:latin typeface="Maven Pro" panose="02000000000000000000" pitchFamily="2" charset="0"/>
            </a:endParaRPr>
          </a:p>
        </p:txBody>
      </p:sp>
      <p:sp>
        <p:nvSpPr>
          <p:cNvPr id="6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6504448" y="2380864"/>
            <a:ext cx="18711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dirty="0" err="1">
                <a:solidFill>
                  <a:srgbClr val="7F7F7F"/>
                </a:solidFill>
                <a:latin typeface="Verdana" pitchFamily="34" charset="0"/>
              </a:rPr>
              <a:t>CCTyRSC</a:t>
            </a:r>
            <a:r>
              <a:rPr lang="es-ES" sz="1200" dirty="0">
                <a:solidFill>
                  <a:srgbClr val="7F7F7F"/>
                </a:solidFill>
                <a:latin typeface="Verdana" pitchFamily="34" charset="0"/>
              </a:rPr>
              <a:t> marzo 2019</a:t>
            </a:r>
          </a:p>
        </p:txBody>
      </p:sp>
      <p:cxnSp>
        <p:nvCxnSpPr>
          <p:cNvPr id="8" name="Conector recto 10"/>
          <p:cNvCxnSpPr/>
          <p:nvPr/>
        </p:nvCxnSpPr>
        <p:spPr>
          <a:xfrm>
            <a:off x="1620225" y="2172622"/>
            <a:ext cx="6776512" cy="0"/>
          </a:xfrm>
          <a:prstGeom prst="line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6414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92486" y="2045712"/>
            <a:ext cx="8695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Todos los objetivos estratégicos “valen” lo mismo.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La estrategia debería servir para establecer prioridades y asignar recursos en consecuencia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7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7326" y="2900305"/>
            <a:ext cx="86646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Hay actuaciones, proyectos y líneas estratégicas que habrían llevado a cabo sin Plan Estratégico.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Se han desplegado por inercia </a:t>
            </a:r>
          </a:p>
          <a:p>
            <a:pPr algn="just"/>
            <a:r>
              <a:rPr lang="es-ES" i="1" dirty="0">
                <a:solidFill>
                  <a:srgbClr val="0070C0"/>
                </a:solidFill>
                <a:latin typeface="Maven Pro" panose="02000000000000000000" pitchFamily="2" charset="0"/>
              </a:rPr>
              <a:t> </a:t>
            </a:r>
            <a:r>
              <a:rPr lang="es-ES" i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  </a:t>
            </a:r>
            <a:r>
              <a:rPr lang="es-ES" i="1" dirty="0" smtClean="0">
                <a:solidFill>
                  <a:schemeClr val="bg1">
                    <a:lumMod val="50000"/>
                  </a:schemeClr>
                </a:solidFill>
                <a:latin typeface="Maven Pro" panose="02000000000000000000" pitchFamily="2" charset="0"/>
              </a:rPr>
              <a:t>Excepciones: </a:t>
            </a:r>
            <a:r>
              <a:rPr lang="es-ES" b="1" i="1" dirty="0" smtClean="0">
                <a:solidFill>
                  <a:schemeClr val="bg1">
                    <a:lumMod val="50000"/>
                  </a:schemeClr>
                </a:solidFill>
                <a:latin typeface="Maven Pro" panose="02000000000000000000" pitchFamily="2" charset="0"/>
              </a:rPr>
              <a:t>OE1</a:t>
            </a:r>
            <a:r>
              <a:rPr lang="es-ES" i="1" dirty="0" smtClean="0">
                <a:solidFill>
                  <a:schemeClr val="bg1">
                    <a:lumMod val="50000"/>
                  </a:schemeClr>
                </a:solidFill>
                <a:latin typeface="Maven Pro" panose="02000000000000000000" pitchFamily="2" charset="0"/>
              </a:rPr>
              <a:t> Función del centro asistencial, </a:t>
            </a:r>
            <a:r>
              <a:rPr lang="es-ES" b="1" i="1" dirty="0" smtClean="0">
                <a:solidFill>
                  <a:schemeClr val="bg1">
                    <a:lumMod val="50000"/>
                  </a:schemeClr>
                </a:solidFill>
                <a:latin typeface="Maven Pro" panose="02000000000000000000" pitchFamily="2" charset="0"/>
              </a:rPr>
              <a:t>OE3</a:t>
            </a:r>
            <a:r>
              <a:rPr lang="es-ES" i="1" dirty="0" smtClean="0">
                <a:solidFill>
                  <a:schemeClr val="bg1">
                    <a:lumMod val="50000"/>
                  </a:schemeClr>
                </a:solidFill>
                <a:latin typeface="Maven Pro" panose="02000000000000000000" pitchFamily="2" charset="0"/>
              </a:rPr>
              <a:t> Transformación Digital</a:t>
            </a:r>
            <a:endParaRPr lang="es-ES" i="1" dirty="0">
              <a:solidFill>
                <a:schemeClr val="bg1">
                  <a:lumMod val="50000"/>
                </a:schemeClr>
              </a:solidFill>
              <a:latin typeface="Maven Pro" panose="02000000000000000000" pitchFamily="2" charset="0"/>
            </a:endParaRP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86746" y="1162151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En general no podemos asegurar que los proyectos desarrollados den respuesta al objetivo estratégico que perseguimos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35232" y="414146"/>
            <a:ext cx="529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Consideraciones previas al análisis</a:t>
            </a:r>
            <a:endParaRPr lang="es-ES" sz="2400" dirty="0">
              <a:latin typeface="Maven Pro" panose="02000000000000000000" pitchFamily="2" charset="0"/>
            </a:endParaRPr>
          </a:p>
        </p:txBody>
      </p:sp>
      <p:pic>
        <p:nvPicPr>
          <p:cNvPr id="12" name="Picture 10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29000" r="29333" b="13666"/>
          <a:stretch/>
        </p:blipFill>
        <p:spPr bwMode="auto">
          <a:xfrm>
            <a:off x="4211222" y="4700285"/>
            <a:ext cx="578459" cy="58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3473908" y="5375231"/>
            <a:ext cx="201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Cumplimiento Plan Estratégico – cierre 2018</a:t>
            </a:r>
            <a:endParaRPr lang="es-ES" sz="1200" b="1" dirty="0"/>
          </a:p>
        </p:txBody>
      </p:sp>
    </p:spTree>
    <p:extLst>
      <p:ext uri="{BB962C8B-B14F-4D97-AF65-F5344CB8AC3E}">
        <p14:creationId xmlns:p14="http://schemas.microsoft.com/office/powerpoint/2010/main" val="42800894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624652" y="5763248"/>
            <a:ext cx="37721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dirty="0"/>
              <a:t>Avance Plan Estratégico al cierre </a:t>
            </a:r>
            <a:r>
              <a:rPr lang="es-ES" sz="1600" dirty="0" smtClean="0"/>
              <a:t>2018:</a:t>
            </a:r>
            <a:r>
              <a:rPr lang="es-ES" sz="1600" dirty="0"/>
              <a:t>	</a:t>
            </a:r>
            <a:r>
              <a:rPr lang="es-ES" sz="1600" dirty="0">
                <a:solidFill>
                  <a:srgbClr val="0070C0"/>
                </a:solidFill>
              </a:rPr>
              <a:t>49%</a:t>
            </a:r>
          </a:p>
        </p:txBody>
      </p:sp>
      <p:graphicFrame>
        <p:nvGraphicFramePr>
          <p:cNvPr id="4" name="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9860788"/>
              </p:ext>
            </p:extLst>
          </p:nvPr>
        </p:nvGraphicFramePr>
        <p:xfrm>
          <a:off x="482071" y="676275"/>
          <a:ext cx="9109604" cy="4761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48375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" t="3044" r="9970" b="3241"/>
          <a:stretch/>
        </p:blipFill>
        <p:spPr bwMode="auto">
          <a:xfrm>
            <a:off x="189781" y="267313"/>
            <a:ext cx="6754483" cy="3657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6" t="7587" r="23992" b="27347"/>
          <a:stretch/>
        </p:blipFill>
        <p:spPr bwMode="auto">
          <a:xfrm>
            <a:off x="6676837" y="3890513"/>
            <a:ext cx="2924356" cy="278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5" t="76447" r="24031"/>
          <a:stretch/>
        </p:blipFill>
        <p:spPr bwMode="auto">
          <a:xfrm>
            <a:off x="3519564" y="5426016"/>
            <a:ext cx="3096884" cy="102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7527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4" t="1502" r="9117" b="1327"/>
          <a:stretch/>
        </p:blipFill>
        <p:spPr bwMode="auto">
          <a:xfrm>
            <a:off x="241538" y="349547"/>
            <a:ext cx="6290661" cy="5917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2" t="10925" r="22523" b="23567"/>
          <a:stretch/>
        </p:blipFill>
        <p:spPr bwMode="auto">
          <a:xfrm>
            <a:off x="6648451" y="2130725"/>
            <a:ext cx="3032554" cy="30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48" t="78059" r="27945" b="1723"/>
          <a:stretch/>
        </p:blipFill>
        <p:spPr bwMode="auto">
          <a:xfrm>
            <a:off x="6486524" y="5452067"/>
            <a:ext cx="3209925" cy="112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43954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0" t="1969" r="9118"/>
          <a:stretch/>
        </p:blipFill>
        <p:spPr bwMode="auto">
          <a:xfrm>
            <a:off x="247650" y="423661"/>
            <a:ext cx="5885732" cy="5966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5" t="10267" r="24209" b="23473"/>
          <a:stretch/>
        </p:blipFill>
        <p:spPr bwMode="auto">
          <a:xfrm>
            <a:off x="6133382" y="423660"/>
            <a:ext cx="3506065" cy="298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9" t="77657" r="27691" b="3056"/>
          <a:stretch/>
        </p:blipFill>
        <p:spPr bwMode="auto">
          <a:xfrm>
            <a:off x="6027291" y="3400424"/>
            <a:ext cx="3869331" cy="107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983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" t="1878" r="9650" b="1994"/>
          <a:stretch/>
        </p:blipFill>
        <p:spPr bwMode="auto">
          <a:xfrm>
            <a:off x="285749" y="257175"/>
            <a:ext cx="6241563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6" t="11914" r="23723"/>
          <a:stretch/>
        </p:blipFill>
        <p:spPr bwMode="auto">
          <a:xfrm>
            <a:off x="6527312" y="609600"/>
            <a:ext cx="3145407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333374" y="5711262"/>
            <a:ext cx="93393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b="1" dirty="0" smtClean="0">
                <a:latin typeface="Maven Pro" panose="02000000000000000000" pitchFamily="2" charset="0"/>
              </a:rPr>
              <a:t>Plan Anual 2019</a:t>
            </a:r>
            <a:r>
              <a:rPr lang="es-ES" sz="1600" dirty="0" smtClean="0">
                <a:latin typeface="Maven Pro" panose="02000000000000000000" pitchFamily="2" charset="0"/>
              </a:rPr>
              <a:t>: pendiente planificar los proyectos de mejora en la gestión de CP y CC. En ocasiones los planes de 2017 y 2018 no han dado respuesta al fin planteado.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Proyecto Operativo: Despliegue Baja Alta en CC </a:t>
            </a:r>
            <a:r>
              <a:rPr lang="es-ES" sz="1600" dirty="0" smtClean="0">
                <a:solidFill>
                  <a:srgbClr val="0070C0"/>
                </a:solidFill>
                <a:latin typeface="Maven Pro" panose="02000000000000000000" pitchFamily="2" charset="0"/>
              </a:rPr>
              <a:t>0%</a:t>
            </a:r>
          </a:p>
        </p:txBody>
      </p:sp>
      <p:sp>
        <p:nvSpPr>
          <p:cNvPr id="4" name="3 Elipse"/>
          <p:cNvSpPr/>
          <p:nvPr/>
        </p:nvSpPr>
        <p:spPr>
          <a:xfrm>
            <a:off x="5867400" y="1190625"/>
            <a:ext cx="466725" cy="352425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35963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1" t="9968" r="25705" b="22086"/>
          <a:stretch/>
        </p:blipFill>
        <p:spPr bwMode="auto">
          <a:xfrm>
            <a:off x="6419850" y="352425"/>
            <a:ext cx="3290652" cy="29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1" t="78782" r="25705" b="1768"/>
          <a:stretch/>
        </p:blipFill>
        <p:spPr bwMode="auto">
          <a:xfrm>
            <a:off x="6222072" y="3278038"/>
            <a:ext cx="3686207" cy="93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7" t="1807" r="5700" b="1847"/>
          <a:stretch/>
        </p:blipFill>
        <p:spPr bwMode="auto">
          <a:xfrm>
            <a:off x="314324" y="485774"/>
            <a:ext cx="5819776" cy="6059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Elipse"/>
          <p:cNvSpPr/>
          <p:nvPr/>
        </p:nvSpPr>
        <p:spPr>
          <a:xfrm>
            <a:off x="5105400" y="5772150"/>
            <a:ext cx="466725" cy="352425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955404" y="4463487"/>
            <a:ext cx="3755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Proyecto Operativo: Evaluación de estándares de sistemas de gestión empresarial </a:t>
            </a:r>
            <a:r>
              <a:rPr lang="es-ES" sz="1600" dirty="0" smtClean="0">
                <a:solidFill>
                  <a:srgbClr val="0070C0"/>
                </a:solidFill>
                <a:latin typeface="Maven Pro" panose="02000000000000000000" pitchFamily="2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1158175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9" t="10302" r="21860" b="25387"/>
          <a:stretch/>
        </p:blipFill>
        <p:spPr bwMode="auto">
          <a:xfrm>
            <a:off x="6638925" y="209550"/>
            <a:ext cx="299713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t="77349" r="26369" b="1915"/>
          <a:stretch/>
        </p:blipFill>
        <p:spPr bwMode="auto">
          <a:xfrm>
            <a:off x="5358911" y="3229874"/>
            <a:ext cx="301703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" t="1484" r="10129"/>
          <a:stretch/>
        </p:blipFill>
        <p:spPr bwMode="auto">
          <a:xfrm>
            <a:off x="184987" y="363642"/>
            <a:ext cx="5242183" cy="616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Elipse"/>
          <p:cNvSpPr/>
          <p:nvPr/>
        </p:nvSpPr>
        <p:spPr>
          <a:xfrm>
            <a:off x="4733925" y="2877449"/>
            <a:ext cx="466725" cy="352425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374378" y="4387287"/>
            <a:ext cx="4261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Proyecto Operativo: Estructura Organizativa </a:t>
            </a:r>
            <a:r>
              <a:rPr lang="es-ES" sz="1600" dirty="0" smtClean="0">
                <a:solidFill>
                  <a:srgbClr val="0070C0"/>
                </a:solidFill>
                <a:latin typeface="Maven Pro" panose="02000000000000000000" pitchFamily="2" charset="0"/>
              </a:rPr>
              <a:t>0%</a:t>
            </a:r>
          </a:p>
        </p:txBody>
      </p:sp>
      <p:sp>
        <p:nvSpPr>
          <p:cNvPr id="9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345804" y="4939749"/>
            <a:ext cx="4290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El elevado número de actuaciones desestimadas desvirtúa los resultados</a:t>
            </a:r>
            <a:endParaRPr lang="es-ES" sz="1600" dirty="0" smtClean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374379" y="5524524"/>
            <a:ext cx="42902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PO Trabajo colaborativo: alcanza el 100% pero corresponde a una actuación. Este proyecto de </a:t>
            </a:r>
            <a:r>
              <a:rPr lang="es-ES" sz="1600" dirty="0" err="1" smtClean="0">
                <a:latin typeface="Maven Pro" panose="02000000000000000000" pitchFamily="2" charset="0"/>
              </a:rPr>
              <a:t>Asepeyo</a:t>
            </a:r>
            <a:r>
              <a:rPr lang="es-ES" sz="1600" dirty="0" smtClean="0">
                <a:latin typeface="Maven Pro" panose="02000000000000000000" pitchFamily="2" charset="0"/>
              </a:rPr>
              <a:t> Works no continua en el Plan Anual 2019</a:t>
            </a:r>
            <a:endParaRPr lang="es-ES" sz="1600" dirty="0" smtClean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14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6" t="1670" r="11011" b="1264"/>
          <a:stretch/>
        </p:blipFill>
        <p:spPr bwMode="auto">
          <a:xfrm>
            <a:off x="198409" y="258792"/>
            <a:ext cx="5175848" cy="543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6" t="8655" r="24053" b="23515"/>
          <a:stretch/>
        </p:blipFill>
        <p:spPr bwMode="auto">
          <a:xfrm>
            <a:off x="6575458" y="258793"/>
            <a:ext cx="3184192" cy="294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6" t="78090" r="26471" b="4372"/>
          <a:stretch/>
        </p:blipFill>
        <p:spPr bwMode="auto">
          <a:xfrm>
            <a:off x="5310995" y="3200401"/>
            <a:ext cx="4260927" cy="106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76275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" t="4717" r="2409" b="5675"/>
          <a:stretch/>
        </p:blipFill>
        <p:spPr bwMode="auto">
          <a:xfrm>
            <a:off x="172525" y="2152321"/>
            <a:ext cx="9471803" cy="152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232913" y="181244"/>
            <a:ext cx="9420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Información adicional. Análisis de actuaciones por responsable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7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76078" y="4263283"/>
            <a:ext cx="8664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Visión del volumen de actuaciones de cada responsable y el estado de las mismas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El gráfico posterior permite analizar internamente cada dirección, no realizar comparativas entre ellas.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Planificación vs realización</a:t>
            </a:r>
          </a:p>
        </p:txBody>
      </p:sp>
    </p:spTree>
    <p:extLst>
      <p:ext uri="{BB962C8B-B14F-4D97-AF65-F5344CB8AC3E}">
        <p14:creationId xmlns:p14="http://schemas.microsoft.com/office/powerpoint/2010/main" val="4036627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1666701" y="1818291"/>
            <a:ext cx="657263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s-ES" sz="3200" dirty="0">
              <a:latin typeface="Maven Pro" panose="02000000000000000000" pitchFamily="2" charset="0"/>
            </a:endParaRPr>
          </a:p>
          <a:p>
            <a:r>
              <a:rPr lang="es-ES" sz="2000" b="1" dirty="0">
                <a:latin typeface="Maven Pro" panose="02000000000000000000" pitchFamily="2" charset="0"/>
              </a:rPr>
              <a:t>1</a:t>
            </a:r>
            <a:r>
              <a:rPr lang="es-ES" sz="2000" b="1" dirty="0" smtClean="0">
                <a:latin typeface="Maven Pro" panose="02000000000000000000" pitchFamily="2" charset="0"/>
              </a:rPr>
              <a:t>. </a:t>
            </a:r>
            <a:r>
              <a:rPr lang="es-ES" sz="2000" dirty="0" smtClean="0">
                <a:latin typeface="Maven Pro" panose="02000000000000000000" pitchFamily="2" charset="0"/>
              </a:rPr>
              <a:t>Recordatorio </a:t>
            </a:r>
            <a:r>
              <a:rPr lang="es-ES" sz="20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Estructura</a:t>
            </a:r>
            <a:r>
              <a:rPr lang="es-ES" sz="2000" dirty="0" smtClean="0">
                <a:latin typeface="Maven Pro" panose="02000000000000000000" pitchFamily="2" charset="0"/>
              </a:rPr>
              <a:t> de estrategia ASEPEYO</a:t>
            </a:r>
            <a:endParaRPr lang="es-ES" sz="2000" dirty="0">
              <a:latin typeface="Maven Pro" panose="02000000000000000000" pitchFamily="2" charset="0"/>
            </a:endParaRPr>
          </a:p>
          <a:p>
            <a:r>
              <a:rPr lang="es-ES" sz="2000" b="1" dirty="0">
                <a:latin typeface="Maven Pro" panose="02000000000000000000" pitchFamily="2" charset="0"/>
              </a:rPr>
              <a:t>2</a:t>
            </a:r>
            <a:r>
              <a:rPr lang="es-ES" sz="2000" dirty="0">
                <a:latin typeface="Maven Pro" panose="02000000000000000000" pitchFamily="2" charset="0"/>
              </a:rPr>
              <a:t>. </a:t>
            </a:r>
            <a:r>
              <a:rPr lang="es-ES" sz="2000" dirty="0" smtClean="0">
                <a:latin typeface="Maven Pro" panose="02000000000000000000" pitchFamily="2" charset="0"/>
              </a:rPr>
              <a:t>Plan Anual </a:t>
            </a:r>
            <a:r>
              <a:rPr lang="es-ES" sz="20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2018</a:t>
            </a:r>
            <a:r>
              <a:rPr lang="es-ES" sz="2000" dirty="0">
                <a:latin typeface="Maven Pro" panose="02000000000000000000" pitchFamily="2" charset="0"/>
              </a:rPr>
              <a:t>: </a:t>
            </a:r>
            <a:r>
              <a:rPr lang="es-ES" sz="2000" dirty="0" smtClean="0">
                <a:latin typeface="Maven Pro" panose="02000000000000000000" pitchFamily="2" charset="0"/>
              </a:rPr>
              <a:t>Grado de Avance. Resultados</a:t>
            </a:r>
          </a:p>
          <a:p>
            <a:r>
              <a:rPr lang="es-ES" sz="2000" b="1" dirty="0" smtClean="0">
                <a:latin typeface="Maven Pro" panose="02000000000000000000" pitchFamily="2" charset="0"/>
              </a:rPr>
              <a:t>3</a:t>
            </a:r>
            <a:r>
              <a:rPr lang="es-ES" sz="2000" dirty="0" smtClean="0">
                <a:latin typeface="Maven Pro" panose="02000000000000000000" pitchFamily="2" charset="0"/>
              </a:rPr>
              <a:t>. </a:t>
            </a:r>
            <a:r>
              <a:rPr lang="es-ES" sz="2000" b="1" dirty="0">
                <a:solidFill>
                  <a:srgbClr val="0070C0"/>
                </a:solidFill>
                <a:latin typeface="Maven Pro" panose="02000000000000000000" pitchFamily="2" charset="0"/>
              </a:rPr>
              <a:t>Evaluación</a:t>
            </a:r>
            <a:r>
              <a:rPr lang="es-ES" sz="2000" dirty="0">
                <a:latin typeface="Maven Pro" panose="02000000000000000000" pitchFamily="2" charset="0"/>
              </a:rPr>
              <a:t> </a:t>
            </a:r>
            <a:r>
              <a:rPr lang="es-ES" sz="2000" dirty="0" smtClean="0">
                <a:latin typeface="Maven Pro" panose="02000000000000000000" pitchFamily="2" charset="0"/>
              </a:rPr>
              <a:t>del Plan Estratégico al </a:t>
            </a:r>
            <a:r>
              <a:rPr lang="es-ES" sz="2000" dirty="0">
                <a:latin typeface="Maven Pro" panose="02000000000000000000" pitchFamily="2" charset="0"/>
              </a:rPr>
              <a:t>cierre de 2018</a:t>
            </a:r>
          </a:p>
          <a:p>
            <a:r>
              <a:rPr lang="es-ES" sz="2000" b="1" dirty="0" smtClean="0">
                <a:latin typeface="Maven Pro" panose="02000000000000000000" pitchFamily="2" charset="0"/>
              </a:rPr>
              <a:t>4</a:t>
            </a:r>
            <a:r>
              <a:rPr lang="es-ES" sz="2000" dirty="0" smtClean="0">
                <a:latin typeface="Maven Pro" panose="02000000000000000000" pitchFamily="2" charset="0"/>
              </a:rPr>
              <a:t>. Plan Anual </a:t>
            </a:r>
            <a:r>
              <a:rPr lang="es-ES" sz="20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2019</a:t>
            </a:r>
            <a:r>
              <a:rPr lang="es-ES" sz="2000" dirty="0">
                <a:latin typeface="Maven Pro" panose="02000000000000000000" pitchFamily="2" charset="0"/>
              </a:rPr>
              <a:t>: </a:t>
            </a:r>
            <a:r>
              <a:rPr lang="es-ES" sz="2000" dirty="0" smtClean="0">
                <a:latin typeface="Maven Pro" panose="02000000000000000000" pitchFamily="2" charset="0"/>
              </a:rPr>
              <a:t>Proyectos y acciones</a:t>
            </a:r>
          </a:p>
          <a:p>
            <a:r>
              <a:rPr lang="es-ES" sz="2000" b="1" dirty="0" smtClean="0">
                <a:latin typeface="Maven Pro" panose="02000000000000000000" pitchFamily="2" charset="0"/>
              </a:rPr>
              <a:t>5. </a:t>
            </a:r>
            <a:r>
              <a:rPr lang="es-ES" sz="20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Indicadores</a:t>
            </a:r>
            <a:r>
              <a:rPr lang="es-ES" sz="2000" dirty="0" smtClean="0">
                <a:latin typeface="Maven Pro" panose="02000000000000000000" pitchFamily="2" charset="0"/>
              </a:rPr>
              <a:t> Estratégicos</a:t>
            </a:r>
            <a:endParaRPr lang="es-ES" sz="2000" dirty="0">
              <a:latin typeface="Maven Pro" panose="02000000000000000000" pitchFamily="2" charset="0"/>
            </a:endParaRPr>
          </a:p>
          <a:p>
            <a:r>
              <a:rPr lang="es-ES" sz="2000" b="1" dirty="0">
                <a:latin typeface="Maven Pro" panose="02000000000000000000" pitchFamily="2" charset="0"/>
              </a:rPr>
              <a:t>6</a:t>
            </a:r>
            <a:r>
              <a:rPr lang="es-ES" sz="2000" b="1" dirty="0" smtClean="0">
                <a:latin typeface="Maven Pro" panose="02000000000000000000" pitchFamily="2" charset="0"/>
              </a:rPr>
              <a:t>. </a:t>
            </a:r>
            <a:r>
              <a:rPr lang="es-ES" sz="2000" dirty="0" smtClean="0">
                <a:latin typeface="Maven Pro" panose="02000000000000000000" pitchFamily="2" charset="0"/>
              </a:rPr>
              <a:t>Problemática detectada y oportunidades de </a:t>
            </a:r>
            <a:r>
              <a:rPr lang="es-ES" sz="20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mejora</a:t>
            </a:r>
            <a:endParaRPr lang="es-ES" sz="2000" b="1" dirty="0">
              <a:solidFill>
                <a:srgbClr val="0070C0"/>
              </a:solidFill>
              <a:latin typeface="Maven Pro" panose="02000000000000000000" pitchFamily="2" charset="0"/>
            </a:endParaRPr>
          </a:p>
          <a:p>
            <a:pPr algn="ctr"/>
            <a:endParaRPr lang="es-ES" sz="2000" dirty="0">
              <a:latin typeface="Maven Pro" panose="02000000000000000000" pitchFamily="2" charset="0"/>
            </a:endParaRPr>
          </a:p>
          <a:p>
            <a:pPr algn="ctr"/>
            <a:endParaRPr lang="es-ES" sz="2000" dirty="0">
              <a:latin typeface="Maven Pro" panose="02000000000000000000" pitchFamily="2" charset="0"/>
            </a:endParaRPr>
          </a:p>
        </p:txBody>
      </p:sp>
      <p:sp>
        <p:nvSpPr>
          <p:cNvPr id="3" name="Rectángulo 3"/>
          <p:cNvSpPr/>
          <p:nvPr/>
        </p:nvSpPr>
        <p:spPr>
          <a:xfrm>
            <a:off x="3387221" y="501694"/>
            <a:ext cx="23695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200" b="1" u="sng" dirty="0" smtClean="0">
                <a:latin typeface="Maven Pro" panose="02000000000000000000" pitchFamily="2" charset="0"/>
                <a:cs typeface="Verdana"/>
              </a:rPr>
              <a:t>OBJETIVOS</a:t>
            </a:r>
            <a:endParaRPr lang="es-ES" sz="3200" u="sng" dirty="0">
              <a:solidFill>
                <a:srgbClr val="41B5FF"/>
              </a:solidFill>
              <a:latin typeface="Maven Pro" panose="02000000000000000000" pitchFamily="2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884606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232913" y="181244"/>
            <a:ext cx="9420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Información adicional. Análisis de actuaciones por responsable</a:t>
            </a:r>
            <a:endParaRPr lang="es-ES" sz="2400" dirty="0">
              <a:latin typeface="Maven Pro" panose="02000000000000000000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" t="4297" r="2768"/>
          <a:stretch/>
        </p:blipFill>
        <p:spPr bwMode="auto">
          <a:xfrm>
            <a:off x="485775" y="776258"/>
            <a:ext cx="8829675" cy="583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3003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/>
          <p:cNvSpPr/>
          <p:nvPr/>
        </p:nvSpPr>
        <p:spPr>
          <a:xfrm>
            <a:off x="5727940" y="0"/>
            <a:ext cx="417806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588426" y="2598003"/>
            <a:ext cx="474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4. Plan Anual </a:t>
            </a:r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2019</a:t>
            </a:r>
            <a:r>
              <a:rPr lang="es-ES" sz="2400" b="1" dirty="0">
                <a:latin typeface="Maven Pro" panose="02000000000000000000" pitchFamily="2" charset="0"/>
              </a:rPr>
              <a:t>: </a:t>
            </a:r>
            <a:r>
              <a:rPr lang="es-ES" sz="2400" b="1" dirty="0" smtClean="0">
                <a:latin typeface="Maven Pro" panose="02000000000000000000" pitchFamily="2" charset="0"/>
              </a:rPr>
              <a:t>Proyectos y acciones</a:t>
            </a:r>
            <a:endParaRPr lang="es-ES" sz="2400" b="1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4860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35232" y="5384943"/>
            <a:ext cx="8880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dirty="0" smtClean="0">
                <a:latin typeface="Maven Pro" panose="02000000000000000000" pitchFamily="2" charset="0"/>
              </a:rPr>
              <a:t>Desarrollar los proyectos operativos de </a:t>
            </a:r>
            <a:r>
              <a:rPr lang="es-ES" i="1" dirty="0" smtClean="0">
                <a:latin typeface="Maven Pro" panose="02000000000000000000" pitchFamily="2" charset="0"/>
              </a:rPr>
              <a:t>mejora en la gestión de CP y CC </a:t>
            </a:r>
            <a:r>
              <a:rPr lang="es-ES" dirty="0" smtClean="0">
                <a:latin typeface="Maven Pro" panose="02000000000000000000" pitchFamily="2" charset="0"/>
              </a:rPr>
              <a:t>para el 2019 </a:t>
            </a:r>
            <a:r>
              <a:rPr lang="es-ES" b="1" dirty="0" smtClean="0">
                <a:latin typeface="Maven Pro" panose="02000000000000000000" pitchFamily="2" charset="0"/>
              </a:rPr>
              <a:t>(OE4)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 smtClean="0">
                <a:latin typeface="Maven Pro" panose="02000000000000000000" pitchFamily="2" charset="0"/>
              </a:rPr>
              <a:t>Cambios en el sector (alianzas). No modificaremos estrategia, pero la dirección de calidad preparará un borrador de DAFO y ficha de alianza (AENOR)</a:t>
            </a:r>
            <a:endParaRPr lang="es-ES" b="1" dirty="0">
              <a:latin typeface="Maven Pro" panose="02000000000000000000" pitchFamily="2" charset="0"/>
            </a:endParaRPr>
          </a:p>
        </p:txBody>
      </p:sp>
      <p:sp>
        <p:nvSpPr>
          <p:cNvPr id="7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35232" y="414146"/>
            <a:ext cx="529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Despliegue Plan Anual 2019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51765" y="1256186"/>
            <a:ext cx="1870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Novedades</a:t>
            </a:r>
            <a:endParaRPr lang="es-ES" sz="2400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pic>
        <p:nvPicPr>
          <p:cNvPr id="10" name="Picture 10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29000" r="29333" b="13666"/>
          <a:stretch/>
        </p:blipFill>
        <p:spPr bwMode="auto">
          <a:xfrm>
            <a:off x="8091333" y="702691"/>
            <a:ext cx="578459" cy="58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7354019" y="1377637"/>
            <a:ext cx="2018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Plan Anual 2019</a:t>
            </a:r>
            <a:endParaRPr lang="es-ES" sz="12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51765" y="1775066"/>
            <a:ext cx="86884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s-ES" dirty="0" smtClean="0">
                <a:latin typeface="Maven Pro" panose="02000000000000000000" pitchFamily="2" charset="0"/>
              </a:rPr>
              <a:t>Nuevo </a:t>
            </a:r>
            <a:r>
              <a:rPr lang="es-ES" b="1" dirty="0" smtClean="0">
                <a:latin typeface="Maven Pro" panose="02000000000000000000" pitchFamily="2" charset="0"/>
              </a:rPr>
              <a:t>Objetivo Estratégico 6</a:t>
            </a:r>
            <a:r>
              <a:rPr lang="es-ES" dirty="0" smtClean="0">
                <a:latin typeface="Maven Pro" panose="02000000000000000000" pitchFamily="2" charset="0"/>
              </a:rPr>
              <a:t>: Gestión del Cambio, las personas y sus conductas de acuerdo a </a:t>
            </a:r>
            <a:r>
              <a:rPr lang="es-ES" b="1" dirty="0" err="1" smtClean="0">
                <a:solidFill>
                  <a:srgbClr val="1429C6"/>
                </a:solidFill>
                <a:latin typeface="Maven Pro" panose="02000000000000000000" pitchFamily="2" charset="0"/>
              </a:rPr>
              <a:t>Asepeyo</a:t>
            </a:r>
            <a:r>
              <a:rPr lang="es-ES" b="1" dirty="0" smtClean="0">
                <a:solidFill>
                  <a:srgbClr val="1429C6"/>
                </a:solidFill>
                <a:latin typeface="Maven Pro" panose="02000000000000000000" pitchFamily="2" charset="0"/>
              </a:rPr>
              <a:t> Works 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A grandes rasgos los proyectos operativos son los mismos que figuran en el Plan Anual 2018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No podemos asegurar la continuidad de algunos temas relevantes, dada la descripción actual del </a:t>
            </a:r>
            <a:r>
              <a:rPr lang="es-ES" b="1" dirty="0" smtClean="0">
                <a:latin typeface="Maven Pro" panose="02000000000000000000" pitchFamily="2" charset="0"/>
              </a:rPr>
              <a:t>OE6</a:t>
            </a:r>
            <a:endParaRPr lang="es-ES" dirty="0" smtClean="0">
              <a:latin typeface="Maven Pro" panose="02000000000000000000" pitchFamily="2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Desplegado por la dirección de calidad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dirty="0" smtClean="0">
                <a:latin typeface="Maven Pro" panose="02000000000000000000" pitchFamily="2" charset="0"/>
              </a:rPr>
              <a:t>Nuevo Proyecto operativo de Igualdad de género </a:t>
            </a:r>
            <a:r>
              <a:rPr lang="es-ES" b="1" dirty="0" smtClean="0">
                <a:latin typeface="Maven Pro" panose="02000000000000000000" pitchFamily="2" charset="0"/>
              </a:rPr>
              <a:t>(OE5. Responsabilidad Social) </a:t>
            </a:r>
            <a:r>
              <a:rPr lang="es-ES" b="1" dirty="0"/>
              <a:t>C-056/19</a:t>
            </a:r>
            <a:endParaRPr lang="es-ES" b="1" dirty="0">
              <a:latin typeface="Maven Pro" panose="02000000000000000000" pitchFamily="2" charset="0"/>
            </a:endParaRPr>
          </a:p>
        </p:txBody>
      </p:sp>
      <p:sp>
        <p:nvSpPr>
          <p:cNvPr id="13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604165" y="4913100"/>
            <a:ext cx="3729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Temas pendientes</a:t>
            </a:r>
            <a:endParaRPr lang="es-ES" sz="2400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817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/>
          <p:cNvSpPr/>
          <p:nvPr/>
        </p:nvSpPr>
        <p:spPr>
          <a:xfrm>
            <a:off x="5727940" y="0"/>
            <a:ext cx="417806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1019748" y="2904883"/>
            <a:ext cx="4060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5. </a:t>
            </a:r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Indicadores</a:t>
            </a:r>
            <a:r>
              <a:rPr lang="es-ES" sz="2400" b="1" dirty="0" smtClean="0">
                <a:latin typeface="Maven Pro" panose="02000000000000000000" pitchFamily="2" charset="0"/>
              </a:rPr>
              <a:t> Estratégicos</a:t>
            </a:r>
            <a:endParaRPr lang="es-ES" sz="2400" b="1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7952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319748" y="431954"/>
            <a:ext cx="4815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Indicadores Estratégicos</a:t>
            </a:r>
          </a:p>
        </p:txBody>
      </p:sp>
      <p:sp>
        <p:nvSpPr>
          <p:cNvPr id="5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2644" y="1022465"/>
            <a:ext cx="8622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Maven Pro" panose="02000000000000000000" pitchFamily="2" charset="0"/>
              </a:rPr>
              <a:t>- Variables que nos permiten medir la consecución del objetivo estratégico -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" t="1504" r="10927" b="5925"/>
          <a:stretch/>
        </p:blipFill>
        <p:spPr bwMode="auto">
          <a:xfrm>
            <a:off x="612644" y="1483356"/>
            <a:ext cx="6743701" cy="424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73707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319748" y="431954"/>
            <a:ext cx="4815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Indicadores Estratégicos</a:t>
            </a:r>
          </a:p>
        </p:txBody>
      </p:sp>
      <p:pic>
        <p:nvPicPr>
          <p:cNvPr id="5" name="Picture 10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29000" r="29333" b="13666"/>
          <a:stretch/>
        </p:blipFill>
        <p:spPr bwMode="auto">
          <a:xfrm>
            <a:off x="8207790" y="1914767"/>
            <a:ext cx="578459" cy="58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470476" y="2589713"/>
            <a:ext cx="2018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Indicadores Plan Estratégico Cierre 2018</a:t>
            </a:r>
            <a:endParaRPr lang="es-ES" sz="1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7" t="1969" r="7821" b="5590"/>
          <a:stretch/>
        </p:blipFill>
        <p:spPr bwMode="auto">
          <a:xfrm>
            <a:off x="457199" y="1019175"/>
            <a:ext cx="6819901" cy="559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7837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/>
          <p:cNvSpPr/>
          <p:nvPr/>
        </p:nvSpPr>
        <p:spPr>
          <a:xfrm>
            <a:off x="5727940" y="0"/>
            <a:ext cx="417806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573319" y="2258238"/>
            <a:ext cx="4499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6. Problemática detectada y oportunidades de </a:t>
            </a:r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mejora</a:t>
            </a:r>
            <a:endParaRPr lang="es-ES" sz="2400" b="1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7306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35232" y="414146"/>
            <a:ext cx="529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….De donde venimos?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1219301"/>
            <a:ext cx="86751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El Plan Estratégico representa un gran avance respecto al PE2013-2016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Incremento de participación de todas las áreas en la planificación y desarrollo del actual PE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La mutua lleva a cabo con éxito proyectos relevantes</a:t>
            </a:r>
          </a:p>
        </p:txBody>
      </p:sp>
      <p:sp>
        <p:nvSpPr>
          <p:cNvPr id="11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44757" y="2881121"/>
            <a:ext cx="529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….Qué podemos mejorar?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2" name="1 Rectángulo redondeado"/>
          <p:cNvSpPr/>
          <p:nvPr/>
        </p:nvSpPr>
        <p:spPr>
          <a:xfrm>
            <a:off x="1082046" y="3714750"/>
            <a:ext cx="7766679" cy="1466850"/>
          </a:xfrm>
          <a:prstGeom prst="roundRect">
            <a:avLst/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Maven Pro" panose="02000000000000000000" pitchFamily="2" charset="0"/>
              </a:rPr>
              <a:t>El Plan Estratégico es una herramienta muy potente que debería facilitar la toma de decisiones </a:t>
            </a:r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(recursos, contratos, TIC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..)</a:t>
            </a:r>
          </a:p>
          <a:p>
            <a:pPr algn="ctr"/>
            <a:endParaRPr lang="es-ES" sz="900" dirty="0" smtClean="0">
              <a:solidFill>
                <a:srgbClr val="0070C0"/>
              </a:solidFill>
              <a:latin typeface="Maven Pro" panose="02000000000000000000" pitchFamily="2" charset="0"/>
            </a:endParaRPr>
          </a:p>
          <a:p>
            <a:pPr algn="ctr"/>
            <a:r>
              <a:rPr lang="es-ES" sz="2000" dirty="0" smtClean="0">
                <a:solidFill>
                  <a:srgbClr val="0070C0"/>
                </a:solidFill>
                <a:latin typeface="Maven Pro" panose="02000000000000000000" pitchFamily="2" charset="0"/>
              </a:rPr>
              <a:t>Debe contener todo aquello que para la dirección </a:t>
            </a:r>
          </a:p>
          <a:p>
            <a:pPr algn="ctr"/>
            <a:r>
              <a:rPr lang="es-ES" sz="2000" dirty="0" smtClean="0">
                <a:solidFill>
                  <a:srgbClr val="0070C0"/>
                </a:solidFill>
                <a:latin typeface="Maven Pro" panose="02000000000000000000" pitchFamily="2" charset="0"/>
              </a:rPr>
              <a:t>es realmente relevante</a:t>
            </a:r>
            <a:endParaRPr lang="es-ES" sz="2000" dirty="0"/>
          </a:p>
        </p:txBody>
      </p:sp>
      <p:sp>
        <p:nvSpPr>
          <p:cNvPr id="16" name="15 Rectángulo redondeado"/>
          <p:cNvSpPr/>
          <p:nvPr/>
        </p:nvSpPr>
        <p:spPr>
          <a:xfrm>
            <a:off x="1053472" y="5486400"/>
            <a:ext cx="7795254" cy="781050"/>
          </a:xfrm>
          <a:prstGeom prst="roundRect">
            <a:avLst/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chemeClr val="tx1"/>
                </a:solidFill>
                <a:latin typeface="Maven Pro" panose="02000000000000000000" pitchFamily="2" charset="0"/>
              </a:rPr>
              <a:t>Para la organización, el Plan </a:t>
            </a:r>
            <a:r>
              <a:rPr lang="es-ES" dirty="0">
                <a:solidFill>
                  <a:schemeClr val="tx1"/>
                </a:solidFill>
                <a:latin typeface="Maven Pro" panose="02000000000000000000" pitchFamily="2" charset="0"/>
              </a:rPr>
              <a:t>Estratégico </a:t>
            </a:r>
            <a:r>
              <a:rPr lang="es-ES" dirty="0" smtClean="0">
                <a:solidFill>
                  <a:schemeClr val="tx1"/>
                </a:solidFill>
                <a:latin typeface="Maven Pro" panose="02000000000000000000" pitchFamily="2" charset="0"/>
              </a:rPr>
              <a:t>equivale al archivo de la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dirección de calidad</a:t>
            </a:r>
            <a:endParaRPr lang="es-E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6114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44757" y="499871"/>
            <a:ext cx="529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….Qué podemos mejorar?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9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2232773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>
                <a:latin typeface="Maven Pro" panose="02000000000000000000" pitchFamily="2" charset="0"/>
              </a:rPr>
              <a:t>No hay una gestión por </a:t>
            </a:r>
            <a:r>
              <a:rPr lang="es-ES" dirty="0" smtClean="0">
                <a:latin typeface="Maven Pro" panose="02000000000000000000" pitchFamily="2" charset="0"/>
              </a:rPr>
              <a:t>proyectos </a:t>
            </a:r>
            <a:r>
              <a:rPr lang="es-ES" dirty="0">
                <a:latin typeface="Maven Pro" panose="02000000000000000000" pitchFamily="2" charset="0"/>
              </a:rPr>
              <a:t>y un responsable asignado  </a:t>
            </a:r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Cada dirección funcional se ha centrado en las actuaciones que tiene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asignadas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2917204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>
                <a:latin typeface="Maven Pro" panose="02000000000000000000" pitchFamily="2" charset="0"/>
              </a:rPr>
              <a:t>Las actuaciones no reflejan un despliegue temporal </a:t>
            </a:r>
            <a:r>
              <a:rPr lang="es-ES" dirty="0" smtClean="0">
                <a:latin typeface="Maven Pro" panose="02000000000000000000" pitchFamily="2" charset="0"/>
              </a:rPr>
              <a:t>de cada Proyecto </a:t>
            </a:r>
            <a:r>
              <a:rPr lang="es-ES" dirty="0">
                <a:latin typeface="Maven Pro" panose="02000000000000000000" pitchFamily="2" charset="0"/>
              </a:rPr>
              <a:t>Operativo. </a:t>
            </a:r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Es una declaración de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intenciones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16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1545579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En general no podemos asegurar que los proyectos y actuaciones den respuesta al objetivo estratégico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17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35232" y="1033271"/>
            <a:ext cx="714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Maven Pro" panose="02000000000000000000" pitchFamily="2" charset="0"/>
              </a:rPr>
              <a:t>RESPECTO A LA ESTRUCTURA DEL PLAN</a:t>
            </a:r>
            <a:endParaRPr lang="es-ES" dirty="0">
              <a:latin typeface="Maven Pro" panose="02000000000000000000" pitchFamily="2" charset="0"/>
            </a:endParaRPr>
          </a:p>
        </p:txBody>
      </p:sp>
      <p:sp>
        <p:nvSpPr>
          <p:cNvPr id="20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05796" y="3583954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Algunos indicadores estratégicos no miden realmente la consecución del objetivo. 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21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605796" y="4335060"/>
            <a:ext cx="7146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latin typeface="Maven Pro" panose="02000000000000000000" pitchFamily="2" charset="0"/>
              </a:rPr>
              <a:t>RESPECTO AL SEGUIMIENTO</a:t>
            </a:r>
            <a:endParaRPr lang="es-ES" dirty="0">
              <a:latin typeface="Maven Pro" panose="02000000000000000000" pitchFamily="2" charset="0"/>
            </a:endParaRPr>
          </a:p>
        </p:txBody>
      </p:sp>
      <p:sp>
        <p:nvSpPr>
          <p:cNvPr id="22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05796" y="4827262"/>
            <a:ext cx="8675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Es un plan muy amplio y complejo de seguir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23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05796" y="5215233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Además de las revisiones semestrales cada DF debería establecer su propio seguimiento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24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05796" y="5843883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El coste de realizar y seguir el Plan vs Beneficio es muy elevado. Herramienta actual - Excel. 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04520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509298" y="423671"/>
            <a:ext cx="5298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….Próximos pasos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7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1364604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Cerramos el actual Plan con esta sistemática siendo conscientes de las carencias. 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3441054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Planificado grupo de mejora EFQM: Reflexión y Planificación Estratégica</a:t>
            </a:r>
          </a:p>
          <a:p>
            <a:pPr algn="just"/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   Inicio enero 2020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9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2726679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La dirección de calidad se centrará en consolidar el estado de los proyectos, y analizar resultados, dando soporte los responsables. 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No construirá el Plan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  <p:sp>
        <p:nvSpPr>
          <p:cNvPr id="10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615321" y="2040879"/>
            <a:ext cx="8675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s-ES" dirty="0" smtClean="0">
                <a:latin typeface="Maven Pro" panose="02000000000000000000" pitchFamily="2" charset="0"/>
              </a:rPr>
              <a:t>Realizaremos la publicación del acta una vez dispongamos de toda la información pendientes de Plan Anual 2019 e indicadores </a:t>
            </a:r>
            <a:endParaRPr lang="es-ES" dirty="0">
              <a:solidFill>
                <a:srgbClr val="0070C0"/>
              </a:solidFill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44948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/>
          <p:cNvSpPr/>
          <p:nvPr/>
        </p:nvSpPr>
        <p:spPr>
          <a:xfrm>
            <a:off x="5727940" y="0"/>
            <a:ext cx="417806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819150" y="2128841"/>
            <a:ext cx="411515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3600" b="1" dirty="0">
              <a:latin typeface="Maven Pro" panose="02000000000000000000" pitchFamily="2" charset="0"/>
            </a:endParaRPr>
          </a:p>
          <a:p>
            <a:pPr algn="ctr"/>
            <a:r>
              <a:rPr lang="es-ES" sz="2400" b="1" dirty="0">
                <a:latin typeface="Maven Pro" panose="02000000000000000000" pitchFamily="2" charset="0"/>
              </a:rPr>
              <a:t>1</a:t>
            </a:r>
            <a:r>
              <a:rPr lang="es-ES" sz="2400" b="1" dirty="0" smtClean="0">
                <a:latin typeface="Maven Pro" panose="02000000000000000000" pitchFamily="2" charset="0"/>
              </a:rPr>
              <a:t>. Recordatorio </a:t>
            </a:r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Estructura</a:t>
            </a:r>
            <a:r>
              <a:rPr lang="es-ES" sz="2400" b="1" dirty="0" smtClean="0">
                <a:latin typeface="Maven Pro" panose="02000000000000000000" pitchFamily="2" charset="0"/>
              </a:rPr>
              <a:t> de estrategia ASEPEYO</a:t>
            </a:r>
            <a:endParaRPr lang="es-ES" sz="2400" b="1" dirty="0">
              <a:latin typeface="Maven Pro" panose="02000000000000000000" pitchFamily="2" charset="0"/>
            </a:endParaRPr>
          </a:p>
          <a:p>
            <a:pPr algn="ctr"/>
            <a:endParaRPr lang="es-ES" sz="2400" b="1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9805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" t="22270" r="89248" b="26616"/>
          <a:stretch/>
        </p:blipFill>
        <p:spPr bwMode="auto">
          <a:xfrm>
            <a:off x="3352131" y="1065075"/>
            <a:ext cx="1064584" cy="344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" t="93604" r="45209" b="3625"/>
          <a:stretch/>
        </p:blipFill>
        <p:spPr bwMode="auto">
          <a:xfrm>
            <a:off x="3412513" y="4497376"/>
            <a:ext cx="6300809" cy="18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6">
            <a:extLst>
              <a:ext uri="{FF2B5EF4-FFF2-40B4-BE49-F238E27FC236}">
                <a16:creationId xmlns:a16="http://schemas.microsoft.com/office/drawing/2014/main" xmlns="" id="{BCAF6AD7-D5AB-514A-8E47-25C00894363B}"/>
              </a:ext>
            </a:extLst>
          </p:cNvPr>
          <p:cNvSpPr txBox="1"/>
          <p:nvPr/>
        </p:nvSpPr>
        <p:spPr>
          <a:xfrm>
            <a:off x="507075" y="4368399"/>
            <a:ext cx="2446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0070C0"/>
                </a:solidFill>
                <a:latin typeface="Maven Pro" panose="02000000000000000000" pitchFamily="2" charset="0"/>
              </a:rPr>
              <a:t>7</a:t>
            </a:r>
            <a:r>
              <a:rPr lang="es-ES" dirty="0">
                <a:latin typeface="Maven Pro" panose="02000000000000000000" pitchFamily="2" charset="0"/>
              </a:rPr>
              <a:t> </a:t>
            </a:r>
            <a:r>
              <a:rPr lang="es-ES" sz="1600" dirty="0" smtClean="0">
                <a:latin typeface="Maven Pro" panose="02000000000000000000" pitchFamily="2" charset="0"/>
              </a:rPr>
              <a:t>Objetivos Estratégicos</a:t>
            </a:r>
            <a:endParaRPr lang="es-ES" sz="1600" dirty="0">
              <a:latin typeface="Maven Pro" panose="02000000000000000000" pitchFamily="2" charset="0"/>
            </a:endParaRPr>
          </a:p>
        </p:txBody>
      </p:sp>
      <p:sp>
        <p:nvSpPr>
          <p:cNvPr id="17" name="Flecha derecha 20">
            <a:extLst>
              <a:ext uri="{FF2B5EF4-FFF2-40B4-BE49-F238E27FC236}">
                <a16:creationId xmlns:a16="http://schemas.microsoft.com/office/drawing/2014/main" xmlns="" id="{EAA3F5EC-486A-AE49-8B6A-59346FC71350}"/>
              </a:ext>
            </a:extLst>
          </p:cNvPr>
          <p:cNvSpPr/>
          <p:nvPr/>
        </p:nvSpPr>
        <p:spPr>
          <a:xfrm>
            <a:off x="3091695" y="4528631"/>
            <a:ext cx="342900" cy="14030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OE1: Función del centro asistencial"/>
          <p:cNvSpPr/>
          <p:nvPr/>
        </p:nvSpPr>
        <p:spPr>
          <a:xfrm>
            <a:off x="317874" y="4899936"/>
            <a:ext cx="3343221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>
                <a:latin typeface="Maven Pro Bold"/>
                <a:ea typeface="Maven Pro Bold"/>
                <a:cs typeface="Maven Pro Bold"/>
                <a:sym typeface="Maven Pro Bold"/>
              </a:rPr>
              <a:t>OE1</a:t>
            </a:r>
            <a:r>
              <a:rPr sz="1500" dirty="0"/>
              <a:t>: </a:t>
            </a:r>
            <a:r>
              <a:rPr sz="1500" dirty="0" err="1"/>
              <a:t>Función</a:t>
            </a:r>
            <a:r>
              <a:rPr sz="1500" dirty="0"/>
              <a:t> del </a:t>
            </a:r>
            <a:r>
              <a:rPr sz="1500" dirty="0" err="1"/>
              <a:t>centro</a:t>
            </a:r>
            <a:r>
              <a:rPr sz="1500" dirty="0"/>
              <a:t> </a:t>
            </a:r>
            <a:r>
              <a:rPr sz="1500" dirty="0" err="1"/>
              <a:t>asistencial</a:t>
            </a:r>
            <a:endParaRPr sz="1500" dirty="0"/>
          </a:p>
        </p:txBody>
      </p:sp>
      <p:sp>
        <p:nvSpPr>
          <p:cNvPr id="20" name="OE2: Calidad e innovación sanitaria"/>
          <p:cNvSpPr/>
          <p:nvPr/>
        </p:nvSpPr>
        <p:spPr>
          <a:xfrm>
            <a:off x="295124" y="5219856"/>
            <a:ext cx="3394517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 algn="ctr"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>
                <a:latin typeface="Maven Pro Bold"/>
                <a:ea typeface="Maven Pro Bold"/>
                <a:cs typeface="Maven Pro Bold"/>
                <a:sym typeface="Maven Pro Bold"/>
              </a:rPr>
              <a:t>OE2</a:t>
            </a:r>
            <a:r>
              <a:rPr sz="1500" dirty="0"/>
              <a:t>: </a:t>
            </a:r>
            <a:r>
              <a:rPr sz="1500" dirty="0" err="1"/>
              <a:t>Calidad</a:t>
            </a:r>
            <a:r>
              <a:rPr sz="1500" dirty="0"/>
              <a:t> e </a:t>
            </a:r>
            <a:r>
              <a:rPr sz="1500" dirty="0" err="1"/>
              <a:t>innovación</a:t>
            </a:r>
            <a:r>
              <a:rPr sz="1500" dirty="0"/>
              <a:t> sanitaria</a:t>
            </a:r>
          </a:p>
        </p:txBody>
      </p:sp>
      <p:sp>
        <p:nvSpPr>
          <p:cNvPr id="25" name="OE3: Transformación digital"/>
          <p:cNvSpPr/>
          <p:nvPr/>
        </p:nvSpPr>
        <p:spPr>
          <a:xfrm>
            <a:off x="305458" y="5555748"/>
            <a:ext cx="2708432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>
                <a:latin typeface="Maven Pro Bold"/>
                <a:ea typeface="Maven Pro Bold"/>
                <a:cs typeface="Maven Pro Bold"/>
                <a:sym typeface="Maven Pro Bold"/>
              </a:rPr>
              <a:t>OE3</a:t>
            </a:r>
            <a:r>
              <a:rPr sz="1500" dirty="0"/>
              <a:t>: </a:t>
            </a:r>
            <a:r>
              <a:rPr sz="1500" dirty="0" err="1"/>
              <a:t>Transformación</a:t>
            </a:r>
            <a:r>
              <a:rPr sz="1500" dirty="0"/>
              <a:t> digital</a:t>
            </a:r>
          </a:p>
        </p:txBody>
      </p:sp>
      <p:sp>
        <p:nvSpPr>
          <p:cNvPr id="26" name="OE4: Prestaciones y servicios"/>
          <p:cNvSpPr/>
          <p:nvPr/>
        </p:nvSpPr>
        <p:spPr>
          <a:xfrm>
            <a:off x="4055697" y="4887376"/>
            <a:ext cx="5744519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 algn="ctr"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>
                <a:latin typeface="Maven Pro Bold"/>
                <a:ea typeface="Maven Pro Bold"/>
                <a:cs typeface="Maven Pro Bold"/>
                <a:sym typeface="Maven Pro Bold"/>
              </a:rPr>
              <a:t>OE4</a:t>
            </a:r>
            <a:r>
              <a:rPr sz="1500" dirty="0"/>
              <a:t>: </a:t>
            </a:r>
            <a:r>
              <a:rPr lang="es-ES" sz="1500" dirty="0" smtClean="0"/>
              <a:t>Eficiencia en la gestión de las prestaciones y del servicio</a:t>
            </a:r>
            <a:endParaRPr sz="1500" dirty="0"/>
          </a:p>
        </p:txBody>
      </p:sp>
      <p:sp>
        <p:nvSpPr>
          <p:cNvPr id="27" name="OE4: Prestaciones y servicios"/>
          <p:cNvSpPr/>
          <p:nvPr/>
        </p:nvSpPr>
        <p:spPr>
          <a:xfrm>
            <a:off x="4047387" y="5201655"/>
            <a:ext cx="4191210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 algn="ctr"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 smtClean="0">
                <a:latin typeface="Maven Pro Bold"/>
                <a:ea typeface="Maven Pro Bold"/>
                <a:cs typeface="Maven Pro Bold"/>
                <a:sym typeface="Maven Pro Bold"/>
              </a:rPr>
              <a:t>OE</a:t>
            </a:r>
            <a:r>
              <a:rPr lang="es-ES" sz="1500" dirty="0" smtClean="0">
                <a:latin typeface="Maven Pro Bold"/>
                <a:ea typeface="Maven Pro Bold"/>
                <a:cs typeface="Maven Pro Bold"/>
                <a:sym typeface="Maven Pro Bold"/>
              </a:rPr>
              <a:t>5</a:t>
            </a:r>
            <a:r>
              <a:rPr sz="1500" dirty="0" smtClean="0"/>
              <a:t>: </a:t>
            </a:r>
            <a:r>
              <a:rPr lang="es-ES" sz="1500" dirty="0" smtClean="0"/>
              <a:t>Despliegue de la responsabilidad social</a:t>
            </a:r>
            <a:endParaRPr sz="1500" dirty="0"/>
          </a:p>
        </p:txBody>
      </p:sp>
      <p:sp>
        <p:nvSpPr>
          <p:cNvPr id="28" name="OE4: Prestaciones y servicios"/>
          <p:cNvSpPr/>
          <p:nvPr/>
        </p:nvSpPr>
        <p:spPr>
          <a:xfrm>
            <a:off x="4048473" y="5528290"/>
            <a:ext cx="5104921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 algn="ctr"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 smtClean="0">
                <a:latin typeface="Maven Pro Bold"/>
                <a:ea typeface="Maven Pro Bold"/>
                <a:cs typeface="Maven Pro Bold"/>
                <a:sym typeface="Maven Pro Bold"/>
              </a:rPr>
              <a:t>OE</a:t>
            </a:r>
            <a:r>
              <a:rPr lang="es-ES" sz="1500" dirty="0" smtClean="0">
                <a:latin typeface="Maven Pro Bold"/>
                <a:ea typeface="Maven Pro Bold"/>
                <a:cs typeface="Maven Pro Bold"/>
                <a:sym typeface="Maven Pro Bold"/>
              </a:rPr>
              <a:t>6</a:t>
            </a:r>
            <a:r>
              <a:rPr sz="1500" dirty="0" smtClean="0"/>
              <a:t>: </a:t>
            </a:r>
            <a:r>
              <a:rPr lang="es-ES" sz="1500" dirty="0" smtClean="0"/>
              <a:t>Gestión del cambio: las personas y sus conductas</a:t>
            </a:r>
            <a:endParaRPr sz="1500" dirty="0"/>
          </a:p>
        </p:txBody>
      </p:sp>
      <p:sp>
        <p:nvSpPr>
          <p:cNvPr id="29" name="OE4: Prestaciones y servicios"/>
          <p:cNvSpPr/>
          <p:nvPr/>
        </p:nvSpPr>
        <p:spPr>
          <a:xfrm>
            <a:off x="4065002" y="5864686"/>
            <a:ext cx="3029032" cy="477052"/>
          </a:xfrm>
          <a:prstGeom prst="rect">
            <a:avLst/>
          </a:prstGeom>
          <a:noFill/>
          <a:ln w="254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121919" tIns="121919" rIns="121919" bIns="121919" numCol="1" anchor="t">
            <a:spAutoFit/>
          </a:bodyPr>
          <a:lstStyle/>
          <a:p>
            <a:pPr algn="ctr">
              <a:defRPr sz="360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rPr sz="1500" dirty="0" smtClean="0">
                <a:latin typeface="Maven Pro Bold"/>
                <a:ea typeface="Maven Pro Bold"/>
                <a:cs typeface="Maven Pro Bold"/>
                <a:sym typeface="Maven Pro Bold"/>
              </a:rPr>
              <a:t>OE</a:t>
            </a:r>
            <a:r>
              <a:rPr lang="es-ES" sz="1500" dirty="0" smtClean="0">
                <a:latin typeface="Maven Pro Bold"/>
                <a:ea typeface="Maven Pro Bold"/>
                <a:cs typeface="Maven Pro Bold"/>
                <a:sym typeface="Maven Pro Bold"/>
              </a:rPr>
              <a:t>7</a:t>
            </a:r>
            <a:r>
              <a:rPr sz="1500" dirty="0" smtClean="0"/>
              <a:t>: </a:t>
            </a:r>
            <a:r>
              <a:rPr lang="es-ES" sz="1500" dirty="0" smtClean="0"/>
              <a:t>Comunicación corporativa</a:t>
            </a:r>
            <a:endParaRPr sz="1500" dirty="0"/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9" t="22270" r="72421" b="26616"/>
          <a:stretch/>
        </p:blipFill>
        <p:spPr bwMode="auto">
          <a:xfrm>
            <a:off x="4416715" y="1061406"/>
            <a:ext cx="2035843" cy="344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85831" y="3263319"/>
            <a:ext cx="2998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Maven Pro" panose="02000000000000000000" pitchFamily="2" charset="0"/>
              </a:rPr>
              <a:t>Para cada objetivo estratégico se definen líneas estratégicas:</a:t>
            </a:r>
            <a:endParaRPr lang="es-ES" sz="1600" dirty="0">
              <a:latin typeface="Maven Pro" panose="02000000000000000000" pitchFamily="2" charset="0"/>
            </a:endParaRPr>
          </a:p>
          <a:p>
            <a:pPr algn="ctr"/>
            <a:r>
              <a:rPr lang="es-ES" sz="1600" b="1" dirty="0">
                <a:solidFill>
                  <a:srgbClr val="0070C0"/>
                </a:solidFill>
                <a:latin typeface="Maven Pro" panose="02000000000000000000" pitchFamily="2" charset="0"/>
              </a:rPr>
              <a:t>25</a:t>
            </a:r>
            <a:r>
              <a:rPr lang="es-ES" sz="1600" dirty="0">
                <a:latin typeface="Maven Pro" panose="02000000000000000000" pitchFamily="2" charset="0"/>
              </a:rPr>
              <a:t> </a:t>
            </a:r>
            <a:r>
              <a:rPr lang="es-ES" sz="1600" dirty="0" smtClean="0">
                <a:latin typeface="Maven Pro" panose="02000000000000000000" pitchFamily="2" charset="0"/>
              </a:rPr>
              <a:t>Líneas Estratégicas</a:t>
            </a:r>
            <a:endParaRPr lang="es-ES" sz="1600" dirty="0">
              <a:latin typeface="Maven Pro" panose="02000000000000000000" pitchFamily="2" charset="0"/>
            </a:endParaRPr>
          </a:p>
        </p:txBody>
      </p:sp>
      <p:sp>
        <p:nvSpPr>
          <p:cNvPr id="32" name="Flecha derecha 21">
            <a:extLst>
              <a:ext uri="{FF2B5EF4-FFF2-40B4-BE49-F238E27FC236}">
                <a16:creationId xmlns:a16="http://schemas.microsoft.com/office/drawing/2014/main" xmlns="" id="{CD639130-E96E-614F-8FD2-0F91445CB191}"/>
              </a:ext>
            </a:extLst>
          </p:cNvPr>
          <p:cNvSpPr/>
          <p:nvPr/>
        </p:nvSpPr>
        <p:spPr>
          <a:xfrm>
            <a:off x="3099224" y="3529279"/>
            <a:ext cx="912057" cy="149537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5" t="22270" r="45209" b="26616"/>
          <a:stretch/>
        </p:blipFill>
        <p:spPr bwMode="auto">
          <a:xfrm>
            <a:off x="6452558" y="1061405"/>
            <a:ext cx="3260812" cy="344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135262" y="2133467"/>
            <a:ext cx="2998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Maven Pro" panose="02000000000000000000" pitchFamily="2" charset="0"/>
              </a:rPr>
              <a:t>Para cada línea estratégica se definen proyectos:</a:t>
            </a:r>
            <a:endParaRPr lang="es-ES" sz="1600" dirty="0">
              <a:latin typeface="Maven Pro" panose="02000000000000000000" pitchFamily="2" charset="0"/>
            </a:endParaRPr>
          </a:p>
          <a:p>
            <a:pPr algn="ctr"/>
            <a:r>
              <a:rPr lang="es-ES" sz="16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65</a:t>
            </a:r>
            <a:r>
              <a:rPr lang="es-ES" sz="1600" dirty="0" smtClean="0">
                <a:latin typeface="Maven Pro" panose="02000000000000000000" pitchFamily="2" charset="0"/>
              </a:rPr>
              <a:t> Proyectos operativos</a:t>
            </a:r>
            <a:endParaRPr lang="es-ES" sz="1600" dirty="0">
              <a:latin typeface="Maven Pro" panose="02000000000000000000" pitchFamily="2" charset="0"/>
            </a:endParaRPr>
          </a:p>
        </p:txBody>
      </p:sp>
      <p:sp>
        <p:nvSpPr>
          <p:cNvPr id="35" name="Flecha derecha 21">
            <a:extLst>
              <a:ext uri="{FF2B5EF4-FFF2-40B4-BE49-F238E27FC236}">
                <a16:creationId xmlns:a16="http://schemas.microsoft.com/office/drawing/2014/main" xmlns="" id="{CD639130-E96E-614F-8FD2-0F91445CB191}"/>
              </a:ext>
            </a:extLst>
          </p:cNvPr>
          <p:cNvSpPr/>
          <p:nvPr/>
        </p:nvSpPr>
        <p:spPr>
          <a:xfrm>
            <a:off x="3102877" y="2482484"/>
            <a:ext cx="1865938" cy="14030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264252" y="991905"/>
            <a:ext cx="2998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Maven Pro" panose="02000000000000000000" pitchFamily="2" charset="0"/>
              </a:rPr>
              <a:t>Para cada proyecto se definen acciones:</a:t>
            </a:r>
            <a:endParaRPr lang="es-ES" sz="1600" dirty="0">
              <a:latin typeface="Maven Pro" panose="02000000000000000000" pitchFamily="2" charset="0"/>
            </a:endParaRPr>
          </a:p>
          <a:p>
            <a:pPr algn="ctr"/>
            <a:r>
              <a:rPr lang="es-ES" sz="16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+300</a:t>
            </a:r>
            <a:r>
              <a:rPr lang="es-ES" sz="1600" dirty="0" smtClean="0">
                <a:latin typeface="Maven Pro" panose="02000000000000000000" pitchFamily="2" charset="0"/>
              </a:rPr>
              <a:t> Actuaciones</a:t>
            </a:r>
            <a:endParaRPr lang="es-ES" sz="1600" dirty="0">
              <a:latin typeface="Maven Pro" panose="02000000000000000000" pitchFamily="2" charset="0"/>
            </a:endParaRPr>
          </a:p>
        </p:txBody>
      </p:sp>
      <p:sp>
        <p:nvSpPr>
          <p:cNvPr id="37" name="Flecha derecha 21">
            <a:extLst>
              <a:ext uri="{FF2B5EF4-FFF2-40B4-BE49-F238E27FC236}">
                <a16:creationId xmlns:a16="http://schemas.microsoft.com/office/drawing/2014/main" xmlns="" id="{CD639130-E96E-614F-8FD2-0F91445CB191}"/>
              </a:ext>
            </a:extLst>
          </p:cNvPr>
          <p:cNvSpPr/>
          <p:nvPr/>
        </p:nvSpPr>
        <p:spPr>
          <a:xfrm>
            <a:off x="3110603" y="1582450"/>
            <a:ext cx="3600748" cy="14030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3263145" y="287389"/>
            <a:ext cx="3897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Estructura</a:t>
            </a:r>
            <a:endParaRPr lang="es-ES" sz="2400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4234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4" grpId="0"/>
      <p:bldP spid="35" grpId="0" animBg="1"/>
      <p:bldP spid="36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" t="18068" r="10440" b="6040"/>
          <a:stretch/>
        </p:blipFill>
        <p:spPr bwMode="auto">
          <a:xfrm>
            <a:off x="340241" y="1586326"/>
            <a:ext cx="9320155" cy="4548682"/>
          </a:xfrm>
          <a:prstGeom prst="rect">
            <a:avLst/>
          </a:prstGeom>
          <a:noFill/>
          <a:ln w="1270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393406" y="542581"/>
            <a:ext cx="9165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Plan Anual: selección de las líneas, proyectos y actuaciones a desarrollar en el ejercicio</a:t>
            </a:r>
            <a:endParaRPr lang="es-ES" sz="2400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585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17F4A8D2-FB37-5A4F-B2A6-E54D54912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58" y="1598084"/>
            <a:ext cx="9663299" cy="1309434"/>
          </a:xfrm>
          <a:prstGeom prst="rect">
            <a:avLst/>
          </a:prstGeom>
        </p:spPr>
      </p:pic>
      <p:sp>
        <p:nvSpPr>
          <p:cNvPr id="2" name="Triángulo 1">
            <a:extLst>
              <a:ext uri="{FF2B5EF4-FFF2-40B4-BE49-F238E27FC236}">
                <a16:creationId xmlns:a16="http://schemas.microsoft.com/office/drawing/2014/main" xmlns="" id="{36AD4152-05B0-1C4D-8928-0125FB48E37E}"/>
              </a:ext>
            </a:extLst>
          </p:cNvPr>
          <p:cNvSpPr/>
          <p:nvPr/>
        </p:nvSpPr>
        <p:spPr>
          <a:xfrm>
            <a:off x="3284230" y="3081064"/>
            <a:ext cx="1171339" cy="320375"/>
          </a:xfrm>
          <a:prstGeom prst="triangle">
            <a:avLst/>
          </a:prstGeom>
          <a:ln w="222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Triángulo 7">
            <a:extLst>
              <a:ext uri="{FF2B5EF4-FFF2-40B4-BE49-F238E27FC236}">
                <a16:creationId xmlns:a16="http://schemas.microsoft.com/office/drawing/2014/main" xmlns="" id="{74FDF470-21A2-DD49-B787-C524D0215024}"/>
              </a:ext>
            </a:extLst>
          </p:cNvPr>
          <p:cNvSpPr/>
          <p:nvPr/>
        </p:nvSpPr>
        <p:spPr>
          <a:xfrm>
            <a:off x="6560757" y="3219292"/>
            <a:ext cx="1171339" cy="320375"/>
          </a:xfrm>
          <a:prstGeom prst="triangl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xmlns="" id="{54815ADF-E7E4-FF40-B46C-227472C6EA66}"/>
              </a:ext>
            </a:extLst>
          </p:cNvPr>
          <p:cNvSpPr/>
          <p:nvPr/>
        </p:nvSpPr>
        <p:spPr>
          <a:xfrm>
            <a:off x="3026588" y="1534883"/>
            <a:ext cx="1707888" cy="1435835"/>
          </a:xfrm>
          <a:prstGeom prst="roundRect">
            <a:avLst/>
          </a:prstGeom>
          <a:solidFill>
            <a:schemeClr val="bg1">
              <a:alpha val="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xmlns="" id="{6694F74D-D018-124F-A1D6-1FC8F73F2982}"/>
              </a:ext>
            </a:extLst>
          </p:cNvPr>
          <p:cNvSpPr/>
          <p:nvPr/>
        </p:nvSpPr>
        <p:spPr>
          <a:xfrm>
            <a:off x="4852868" y="1543836"/>
            <a:ext cx="4789895" cy="1435835"/>
          </a:xfrm>
          <a:prstGeom prst="roundRect">
            <a:avLst/>
          </a:prstGeom>
          <a:solidFill>
            <a:schemeClr val="bg1">
              <a:alpha val="0"/>
            </a:schemeClr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35232" y="285291"/>
            <a:ext cx="9165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Plan Anual: despliegue y seguimiento</a:t>
            </a:r>
            <a:endParaRPr lang="es-ES" sz="2400" dirty="0">
              <a:latin typeface="Maven Pro" panose="02000000000000000000" pitchFamily="2" charset="0"/>
            </a:endParaRPr>
          </a:p>
        </p:txBody>
      </p:sp>
      <p:sp>
        <p:nvSpPr>
          <p:cNvPr id="15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1644104" y="3520159"/>
            <a:ext cx="29988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Maven Pro" panose="02000000000000000000" pitchFamily="2" charset="0"/>
              </a:rPr>
              <a:t>A cada acción se le asigna: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Plazo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Dirección Responsable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Responsable Interlocutor</a:t>
            </a:r>
            <a:endParaRPr lang="es-ES" sz="1600" dirty="0">
              <a:latin typeface="Maven Pro" panose="02000000000000000000" pitchFamily="2" charset="0"/>
            </a:endParaRPr>
          </a:p>
        </p:txBody>
      </p:sp>
      <p:sp>
        <p:nvSpPr>
          <p:cNvPr id="16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5395864" y="3667135"/>
            <a:ext cx="37039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Maven Pro" panose="02000000000000000000" pitchFamily="2" charset="0"/>
              </a:rPr>
              <a:t>Valoración </a:t>
            </a:r>
            <a:r>
              <a:rPr lang="es-ES" sz="1600" b="1" dirty="0" smtClean="0">
                <a:latin typeface="Maven Pro" panose="02000000000000000000" pitchFamily="2" charset="0"/>
              </a:rPr>
              <a:t>seguimiento</a:t>
            </a:r>
            <a:r>
              <a:rPr lang="es-ES" sz="1600" dirty="0" smtClean="0">
                <a:latin typeface="Maven Pro" panose="02000000000000000000" pitchFamily="2" charset="0"/>
              </a:rPr>
              <a:t> (octubre):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Justificación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Nivel de avance / cumplimiento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Valoración</a:t>
            </a:r>
            <a:endParaRPr lang="es-ES" sz="1600" dirty="0">
              <a:latin typeface="Maven Pro" panose="02000000000000000000" pitchFamily="2" charset="0"/>
            </a:endParaRPr>
          </a:p>
        </p:txBody>
      </p:sp>
      <p:sp>
        <p:nvSpPr>
          <p:cNvPr id="17" name="CuadroTexto 7">
            <a:extLst>
              <a:ext uri="{FF2B5EF4-FFF2-40B4-BE49-F238E27FC236}">
                <a16:creationId xmlns:a16="http://schemas.microsoft.com/office/drawing/2014/main" xmlns="" id="{400A685E-959B-0844-B65D-D51F49BF1EFE}"/>
              </a:ext>
            </a:extLst>
          </p:cNvPr>
          <p:cNvSpPr txBox="1"/>
          <p:nvPr/>
        </p:nvSpPr>
        <p:spPr>
          <a:xfrm>
            <a:off x="4878940" y="5007804"/>
            <a:ext cx="47215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latin typeface="Maven Pro" panose="02000000000000000000" pitchFamily="2" charset="0"/>
              </a:rPr>
              <a:t>Valoración </a:t>
            </a:r>
            <a:r>
              <a:rPr lang="es-ES" sz="1600" b="1" dirty="0" smtClean="0">
                <a:latin typeface="Maven Pro" panose="02000000000000000000" pitchFamily="2" charset="0"/>
              </a:rPr>
              <a:t>cierre</a:t>
            </a:r>
            <a:r>
              <a:rPr lang="es-ES" sz="1600" dirty="0" smtClean="0">
                <a:latin typeface="Maven Pro" panose="02000000000000000000" pitchFamily="2" charset="0"/>
              </a:rPr>
              <a:t> ejercicio / </a:t>
            </a:r>
            <a:r>
              <a:rPr lang="es-ES" sz="1600" b="1" dirty="0" smtClean="0">
                <a:latin typeface="Maven Pro" panose="02000000000000000000" pitchFamily="2" charset="0"/>
              </a:rPr>
              <a:t>despliegue</a:t>
            </a:r>
            <a:r>
              <a:rPr lang="es-ES" sz="1600" dirty="0" smtClean="0">
                <a:latin typeface="Maven Pro" panose="02000000000000000000" pitchFamily="2" charset="0"/>
              </a:rPr>
              <a:t> nuevo: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Maven Pro" panose="02000000000000000000" pitchFamily="2" charset="0"/>
              </a:rPr>
              <a:t>Justificación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Nivel de avance / cumplimiento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Valoración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s-ES" sz="1600" dirty="0" smtClean="0">
                <a:latin typeface="Maven Pro" panose="02000000000000000000" pitchFamily="2" charset="0"/>
              </a:rPr>
              <a:t>Actuación para el próximo año</a:t>
            </a:r>
            <a:endParaRPr lang="es-ES" sz="1600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99302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/>
          <p:cNvSpPr/>
          <p:nvPr/>
        </p:nvSpPr>
        <p:spPr>
          <a:xfrm>
            <a:off x="5727940" y="0"/>
            <a:ext cx="417806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893426" y="2370354"/>
            <a:ext cx="3885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2</a:t>
            </a:r>
            <a:r>
              <a:rPr lang="es-ES" sz="2400" b="1" dirty="0">
                <a:latin typeface="Maven Pro" panose="02000000000000000000" pitchFamily="2" charset="0"/>
              </a:rPr>
              <a:t>. </a:t>
            </a:r>
            <a:r>
              <a:rPr lang="es-ES" sz="2400" b="1" dirty="0" smtClean="0">
                <a:latin typeface="Maven Pro" panose="02000000000000000000" pitchFamily="2" charset="0"/>
              </a:rPr>
              <a:t>Plan Anual </a:t>
            </a:r>
            <a:r>
              <a:rPr lang="es-ES" sz="2400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2018</a:t>
            </a:r>
            <a:r>
              <a:rPr lang="es-ES" sz="2400" b="1" dirty="0">
                <a:latin typeface="Maven Pro" panose="02000000000000000000" pitchFamily="2" charset="0"/>
              </a:rPr>
              <a:t>: </a:t>
            </a:r>
            <a:r>
              <a:rPr lang="es-ES" sz="2400" b="1" dirty="0" smtClean="0">
                <a:latin typeface="Maven Pro" panose="02000000000000000000" pitchFamily="2" charset="0"/>
              </a:rPr>
              <a:t>Grado de Avance. Resultados</a:t>
            </a:r>
            <a:endParaRPr lang="es-ES" sz="2400" b="1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8651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435232" y="285291"/>
            <a:ext cx="47654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latin typeface="Maven Pro" panose="02000000000000000000" pitchFamily="2" charset="0"/>
              </a:rPr>
              <a:t>Conclusiones Plan Anual 2018</a:t>
            </a:r>
            <a:endParaRPr lang="es-ES" sz="2400" dirty="0">
              <a:latin typeface="Maven Pro" panose="020000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" t="1346" r="1223" b="7082"/>
          <a:stretch/>
        </p:blipFill>
        <p:spPr bwMode="auto">
          <a:xfrm>
            <a:off x="629727" y="5073460"/>
            <a:ext cx="5305246" cy="1168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76" y="4395460"/>
            <a:ext cx="2862424" cy="2247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905" y="523416"/>
            <a:ext cx="2744243" cy="2150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35232" y="2621310"/>
            <a:ext cx="85832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Maven Pro" panose="02000000000000000000" pitchFamily="2" charset="0"/>
              </a:rPr>
              <a:t>El </a:t>
            </a:r>
            <a:r>
              <a:rPr lang="es-ES" b="1" dirty="0">
                <a:solidFill>
                  <a:srgbClr val="0070C0"/>
                </a:solidFill>
                <a:latin typeface="Maven Pro" panose="02000000000000000000" pitchFamily="2" charset="0"/>
              </a:rPr>
              <a:t>44 % </a:t>
            </a:r>
            <a:r>
              <a:rPr lang="es-ES" dirty="0">
                <a:latin typeface="Maven Pro" panose="02000000000000000000" pitchFamily="2" charset="0"/>
              </a:rPr>
              <a:t>de las actuaciones planificadas </a:t>
            </a:r>
            <a:r>
              <a:rPr lang="es-ES" dirty="0" smtClean="0">
                <a:latin typeface="Maven Pro" panose="02000000000000000000" pitchFamily="2" charset="0"/>
              </a:rPr>
              <a:t>para el 2018 se </a:t>
            </a:r>
            <a:r>
              <a:rPr lang="es-ES" dirty="0">
                <a:latin typeface="Maven Pro" panose="02000000000000000000" pitchFamily="2" charset="0"/>
              </a:rPr>
              <a:t>han completado </a:t>
            </a:r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(finalizadas</a:t>
            </a:r>
            <a:r>
              <a:rPr lang="es-ES" dirty="0" smtClean="0">
                <a:solidFill>
                  <a:srgbClr val="0070C0"/>
                </a:solidFill>
                <a:latin typeface="Maven Pro" panose="02000000000000000000" pitchFamily="2" charset="0"/>
              </a:rPr>
              <a:t>). </a:t>
            </a:r>
          </a:p>
          <a:p>
            <a:pPr algn="just"/>
            <a:r>
              <a:rPr lang="es-ES" dirty="0" smtClean="0">
                <a:latin typeface="Maven Pro" panose="02000000000000000000" pitchFamily="2" charset="0"/>
              </a:rPr>
              <a:t>El </a:t>
            </a:r>
            <a:r>
              <a:rPr lang="es-ES" b="1" dirty="0" smtClean="0">
                <a:solidFill>
                  <a:srgbClr val="0070C0"/>
                </a:solidFill>
                <a:latin typeface="Maven Pro" panose="02000000000000000000" pitchFamily="2" charset="0"/>
              </a:rPr>
              <a:t>50</a:t>
            </a:r>
            <a:r>
              <a:rPr lang="es-ES" b="1" dirty="0">
                <a:solidFill>
                  <a:srgbClr val="0070C0"/>
                </a:solidFill>
                <a:latin typeface="Maven Pro" panose="02000000000000000000" pitchFamily="2" charset="0"/>
              </a:rPr>
              <a:t>% </a:t>
            </a:r>
            <a:r>
              <a:rPr lang="es-ES" dirty="0">
                <a:latin typeface="Maven Pro" panose="02000000000000000000" pitchFamily="2" charset="0"/>
              </a:rPr>
              <a:t>de actuaciones planificadas para el 2018 se han </a:t>
            </a:r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retrasado</a:t>
            </a:r>
            <a:r>
              <a:rPr lang="es-ES" dirty="0">
                <a:latin typeface="Maven Pro" panose="02000000000000000000" pitchFamily="2" charset="0"/>
              </a:rPr>
              <a:t> y deben prorrogarse en el 2019. </a:t>
            </a:r>
            <a:r>
              <a:rPr lang="es-ES" dirty="0" smtClean="0">
                <a:latin typeface="Maven Pro" panose="02000000000000000000" pitchFamily="2" charset="0"/>
              </a:rPr>
              <a:t>Se incluyen en el Plan Anual 2019</a:t>
            </a:r>
            <a:endParaRPr lang="es-ES" dirty="0">
              <a:latin typeface="Maven Pro" panose="02000000000000000000" pitchFamily="2" charset="0"/>
            </a:endParaRPr>
          </a:p>
          <a:p>
            <a:pPr algn="just"/>
            <a:r>
              <a:rPr lang="es-ES" dirty="0">
                <a:latin typeface="Maven Pro" panose="02000000000000000000" pitchFamily="2" charset="0"/>
              </a:rPr>
              <a:t>Se han </a:t>
            </a:r>
            <a:r>
              <a:rPr lang="es-ES" dirty="0">
                <a:solidFill>
                  <a:srgbClr val="0070C0"/>
                </a:solidFill>
                <a:latin typeface="Maven Pro" panose="02000000000000000000" pitchFamily="2" charset="0"/>
              </a:rPr>
              <a:t>desestimado</a:t>
            </a:r>
            <a:r>
              <a:rPr lang="es-ES" dirty="0">
                <a:latin typeface="Maven Pro" panose="02000000000000000000" pitchFamily="2" charset="0"/>
              </a:rPr>
              <a:t> un </a:t>
            </a:r>
            <a:r>
              <a:rPr lang="es-ES" b="1" dirty="0">
                <a:solidFill>
                  <a:srgbClr val="0070C0"/>
                </a:solidFill>
                <a:latin typeface="Maven Pro" panose="02000000000000000000" pitchFamily="2" charset="0"/>
              </a:rPr>
              <a:t>6% </a:t>
            </a:r>
            <a:r>
              <a:rPr lang="es-ES" dirty="0">
                <a:latin typeface="Maven Pro" panose="02000000000000000000" pitchFamily="2" charset="0"/>
              </a:rPr>
              <a:t>de las actuaciones </a:t>
            </a:r>
            <a:r>
              <a:rPr lang="es-ES" dirty="0" smtClean="0">
                <a:latin typeface="Maven Pro" panose="02000000000000000000" pitchFamily="2" charset="0"/>
              </a:rPr>
              <a:t>planificadas.</a:t>
            </a:r>
            <a:endParaRPr lang="es-ES" dirty="0">
              <a:latin typeface="Maven Pro" panose="02000000000000000000" pitchFamily="2" charset="0"/>
            </a:endParaRPr>
          </a:p>
          <a:p>
            <a:pPr algn="just"/>
            <a:r>
              <a:rPr lang="es-ES" dirty="0">
                <a:latin typeface="Maven Pro" panose="02000000000000000000" pitchFamily="2" charset="0"/>
              </a:rPr>
              <a:t>Las actuaciones con un grado de avance entre el 0% y el 75% </a:t>
            </a:r>
            <a:r>
              <a:rPr lang="es-ES" dirty="0" smtClean="0">
                <a:latin typeface="Maven Pro" panose="02000000000000000000" pitchFamily="2" charset="0"/>
              </a:rPr>
              <a:t>continúan desarrollándose este año.</a:t>
            </a:r>
            <a:endParaRPr lang="es-ES" dirty="0">
              <a:latin typeface="Maven Pro" panose="02000000000000000000" pitchFamily="2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t="11714" r="25219" b="7143"/>
          <a:stretch/>
        </p:blipFill>
        <p:spPr bwMode="auto">
          <a:xfrm>
            <a:off x="500161" y="1085849"/>
            <a:ext cx="3729105" cy="146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hlinkClick r:id="rId6" action="ppaction://hlinkfile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29000" r="29333" b="13666"/>
          <a:stretch/>
        </p:blipFill>
        <p:spPr bwMode="auto">
          <a:xfrm>
            <a:off x="8861795" y="1534391"/>
            <a:ext cx="578459" cy="58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689061" y="2157578"/>
            <a:ext cx="885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/>
              <a:t>Plan Anual 2018</a:t>
            </a:r>
            <a:endParaRPr lang="es-ES" sz="1200" b="1" dirty="0"/>
          </a:p>
        </p:txBody>
      </p:sp>
    </p:spTree>
    <p:extLst>
      <p:ext uri="{BB962C8B-B14F-4D97-AF65-F5344CB8AC3E}">
        <p14:creationId xmlns:p14="http://schemas.microsoft.com/office/powerpoint/2010/main" val="8191016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7"/>
          <p:cNvSpPr/>
          <p:nvPr/>
        </p:nvSpPr>
        <p:spPr>
          <a:xfrm>
            <a:off x="5727940" y="0"/>
            <a:ext cx="4178060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  </a:t>
            </a:r>
          </a:p>
        </p:txBody>
      </p:sp>
      <p:sp>
        <p:nvSpPr>
          <p:cNvPr id="5" name="CuadroTexto 3">
            <a:extLst>
              <a:ext uri="{FF2B5EF4-FFF2-40B4-BE49-F238E27FC236}">
                <a16:creationId xmlns:a16="http://schemas.microsoft.com/office/drawing/2014/main" xmlns="" id="{C7046504-CBB7-7D40-AA57-6B54A309E959}"/>
              </a:ext>
            </a:extLst>
          </p:cNvPr>
          <p:cNvSpPr txBox="1"/>
          <p:nvPr/>
        </p:nvSpPr>
        <p:spPr>
          <a:xfrm>
            <a:off x="683899" y="2603288"/>
            <a:ext cx="4116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Maven Pro" panose="02000000000000000000" pitchFamily="2" charset="0"/>
              </a:rPr>
              <a:t>3. </a:t>
            </a:r>
            <a:r>
              <a:rPr lang="es-ES" sz="2400" b="1" dirty="0">
                <a:solidFill>
                  <a:srgbClr val="0070C0"/>
                </a:solidFill>
                <a:latin typeface="Maven Pro" panose="02000000000000000000" pitchFamily="2" charset="0"/>
              </a:rPr>
              <a:t>Evaluación</a:t>
            </a:r>
            <a:r>
              <a:rPr lang="es-ES" sz="2400" b="1" dirty="0">
                <a:latin typeface="Maven Pro" panose="02000000000000000000" pitchFamily="2" charset="0"/>
              </a:rPr>
              <a:t> </a:t>
            </a:r>
            <a:r>
              <a:rPr lang="es-ES" sz="2400" b="1" dirty="0" smtClean="0">
                <a:latin typeface="Maven Pro" panose="02000000000000000000" pitchFamily="2" charset="0"/>
              </a:rPr>
              <a:t>del Plan Estratégico al </a:t>
            </a:r>
            <a:r>
              <a:rPr lang="es-ES" sz="2400" b="1" dirty="0">
                <a:latin typeface="Maven Pro" panose="02000000000000000000" pitchFamily="2" charset="0"/>
              </a:rPr>
              <a:t>cierre de </a:t>
            </a:r>
            <a:r>
              <a:rPr lang="es-ES" sz="2400" b="1" dirty="0" smtClean="0">
                <a:latin typeface="Maven Pro" panose="02000000000000000000" pitchFamily="2" charset="0"/>
              </a:rPr>
              <a:t>2018</a:t>
            </a:r>
            <a:endParaRPr lang="es-ES" sz="2400" b="1" dirty="0">
              <a:latin typeface="Maven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2796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1443</TotalTime>
  <Words>1035</Words>
  <Application>Microsoft Office PowerPoint</Application>
  <PresentationFormat>A4 (210 x 297 mm)</PresentationFormat>
  <Paragraphs>125</Paragraphs>
  <Slides>29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Nacho Monfort</dc:creator>
  <cp:lastModifiedBy>PAZ GUADALUPE PRIETO MARTíNEZ</cp:lastModifiedBy>
  <cp:revision>154</cp:revision>
  <dcterms:created xsi:type="dcterms:W3CDTF">2019-03-19T12:09:36Z</dcterms:created>
  <dcterms:modified xsi:type="dcterms:W3CDTF">2019-04-29T10:26:46Z</dcterms:modified>
</cp:coreProperties>
</file>